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heme/themeOverride3.xml" ContentType="application/vnd.openxmlformats-officedocument.themeOverride+xml"/>
  <Override PartName="/ppt/charts/chart9.xml" ContentType="application/vnd.openxmlformats-officedocument.drawingml.chart+xml"/>
  <Override PartName="/ppt/theme/themeOverride4.xml" ContentType="application/vnd.openxmlformats-officedocument.themeOverr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colors2.xml" ContentType="application/vnd.ms-office.chartcolorstyle+xml"/>
  <Override PartName="/ppt/charts/style2.xml" ContentType="application/vnd.ms-office.chartstyle+xml"/>
  <Override PartName="/ppt/charts/style3.xml" ContentType="application/vnd.ms-office.chartstyle+xml"/>
  <Override PartName="/ppt/charts/colors3.xml" ContentType="application/vnd.ms-office.chartcolorstyle+xml"/>
  <Override PartName="/ppt/charts/colors4.xml" ContentType="application/vnd.ms-office.chartcolorstyle+xml"/>
  <Override PartName="/ppt/charts/style4.xml" ContentType="application/vnd.ms-office.chartstyle+xml"/>
  <Override PartName="/ppt/charts/style5.xml" ContentType="application/vnd.ms-office.chartstyle+xml"/>
  <Override PartName="/ppt/charts/colors5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547" r:id="rId3"/>
    <p:sldId id="551" r:id="rId4"/>
    <p:sldId id="552" r:id="rId5"/>
    <p:sldId id="594" r:id="rId6"/>
    <p:sldId id="595" r:id="rId7"/>
    <p:sldId id="616" r:id="rId8"/>
    <p:sldId id="620" r:id="rId9"/>
    <p:sldId id="619" r:id="rId10"/>
    <p:sldId id="622" r:id="rId11"/>
    <p:sldId id="625" r:id="rId12"/>
    <p:sldId id="627" r:id="rId13"/>
    <p:sldId id="633" r:id="rId14"/>
    <p:sldId id="630" r:id="rId15"/>
    <p:sldId id="632" r:id="rId16"/>
    <p:sldId id="636" r:id="rId17"/>
    <p:sldId id="631" r:id="rId18"/>
    <p:sldId id="635" r:id="rId19"/>
    <p:sldId id="634" r:id="rId20"/>
    <p:sldId id="639" r:id="rId21"/>
    <p:sldId id="637" r:id="rId22"/>
    <p:sldId id="640" r:id="rId23"/>
    <p:sldId id="608" r:id="rId24"/>
    <p:sldId id="614" r:id="rId25"/>
    <p:sldId id="609" r:id="rId26"/>
    <p:sldId id="610" r:id="rId27"/>
    <p:sldId id="611" r:id="rId28"/>
    <p:sldId id="613" r:id="rId29"/>
    <p:sldId id="626" r:id="rId30"/>
    <p:sldId id="615" r:id="rId31"/>
    <p:sldId id="628" r:id="rId32"/>
    <p:sldId id="642" r:id="rId33"/>
    <p:sldId id="643" r:id="rId34"/>
    <p:sldId id="644" r:id="rId35"/>
    <p:sldId id="645" r:id="rId36"/>
    <p:sldId id="258" r:id="rId37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RPLANEACION04" initials="D" lastIdx="2" clrIdx="0">
    <p:extLst>
      <p:ext uri="{19B8F6BF-5375-455C-9EA6-DF929625EA0E}">
        <p15:presenceInfo xmlns:p15="http://schemas.microsoft.com/office/powerpoint/2012/main" xmlns="" userId="S-1-5-21-2230130186-3128369129-3743720318-266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3E4D"/>
    <a:srgbClr val="00CC66"/>
    <a:srgbClr val="FF9900"/>
    <a:srgbClr val="008000"/>
    <a:srgbClr val="00FF99"/>
    <a:srgbClr val="006600"/>
    <a:srgbClr val="D2D24E"/>
    <a:srgbClr val="CC9900"/>
    <a:srgbClr val="669900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3599" autoAdjust="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123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Hoja_de_c_lculo_de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8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9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package" Target="../embeddings/Hoja_de_c_lculo_de_Microsoft_Excel2.xlsx"/><Relationship Id="rId1" Type="http://schemas.openxmlformats.org/officeDocument/2006/relationships/themeOverride" Target="../theme/themeOverride1.xml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Hoja_de_c_lculo_de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SGTO%20IX-30%20DE%202021\PAPELES%20DE%20TRABAJO\F-PLA-47%20METAS%20SEP%202021-CORRECCIONES%20(1)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SGTO%20IX-30%20DE%202021\PAPELES%20DE%20TRABAJO\F-PLA-47%20METAS%20SEP%202021-CORRECCIONES%20(1)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package" Target="../embeddings/Hoja_de_c_lculo_de_Microsoft_Excel4.xlsx"/><Relationship Id="rId1" Type="http://schemas.openxmlformats.org/officeDocument/2006/relationships/themeOverride" Target="../theme/themeOverride2.xml"/><Relationship Id="rId4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Hoja_de_c_lculo_de_Microsoft_Excel5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6.xlsx"/><Relationship Id="rId1" Type="http://schemas.openxmlformats.org/officeDocument/2006/relationships/themeOverride" Target="../theme/themeOverride3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7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'F-PLA-47 AGRICULTURA'!$U$76:$U$81</c:f>
              <c:strCache>
                <c:ptCount val="6"/>
                <c:pt idx="0">
                  <c:v>Definitivo</c:v>
                </c:pt>
                <c:pt idx="1">
                  <c:v>Certificados</c:v>
                </c:pt>
                <c:pt idx="2">
                  <c:v>Saldo disponible</c:v>
                </c:pt>
                <c:pt idx="3">
                  <c:v>Compromisos</c:v>
                </c:pt>
                <c:pt idx="4">
                  <c:v>Obligaciones</c:v>
                </c:pt>
                <c:pt idx="5">
                  <c:v>Disponible por comprometer</c:v>
                </c:pt>
              </c:strCache>
            </c:strRef>
          </c:cat>
          <c:val>
            <c:numRef>
              <c:f>'F-PLA-47 AGRICULTURA'!$V$76:$V$81</c:f>
              <c:numCache>
                <c:formatCode>#,##0</c:formatCode>
                <c:ptCount val="6"/>
                <c:pt idx="0">
                  <c:v>4664234480.8400002</c:v>
                </c:pt>
                <c:pt idx="1">
                  <c:v>2964795616</c:v>
                </c:pt>
                <c:pt idx="2">
                  <c:v>1699438864.8400002</c:v>
                </c:pt>
                <c:pt idx="3">
                  <c:v>2692714330</c:v>
                </c:pt>
                <c:pt idx="4">
                  <c:v>1562382499</c:v>
                </c:pt>
                <c:pt idx="5">
                  <c:v>1971520150.8400002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30-41D8-BA85-DA633D5050F9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'F-PLA-47 AGRICULTURA'!$U$76:$U$81</c:f>
              <c:strCache>
                <c:ptCount val="6"/>
                <c:pt idx="0">
                  <c:v>Definitivo</c:v>
                </c:pt>
                <c:pt idx="1">
                  <c:v>Certificados</c:v>
                </c:pt>
                <c:pt idx="2">
                  <c:v>Saldo disponible</c:v>
                </c:pt>
                <c:pt idx="3">
                  <c:v>Compromisos</c:v>
                </c:pt>
                <c:pt idx="4">
                  <c:v>Obligaciones</c:v>
                </c:pt>
                <c:pt idx="5">
                  <c:v>Disponible por comprometer</c:v>
                </c:pt>
              </c:strCache>
            </c:strRef>
          </c:cat>
          <c:val>
            <c:numRef>
              <c:f>'F-PLA-47 AGRICULTURA'!$W$76:$W$81</c:f>
              <c:numCache>
                <c:formatCode>0%</c:formatCode>
                <c:ptCount val="6"/>
                <c:pt idx="0">
                  <c:v>1</c:v>
                </c:pt>
                <c:pt idx="1">
                  <c:v>0.63564463325738685</c:v>
                </c:pt>
                <c:pt idx="2">
                  <c:v>0.36435536674261315</c:v>
                </c:pt>
                <c:pt idx="3">
                  <c:v>0.57731109811508841</c:v>
                </c:pt>
                <c:pt idx="4">
                  <c:v>0.58022586413761912</c:v>
                </c:pt>
                <c:pt idx="5">
                  <c:v>0.42268890188491154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130-41D8-BA85-DA633D5050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1515520"/>
        <c:axId val="131517056"/>
      </c:barChart>
      <c:catAx>
        <c:axId val="131515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CO"/>
          </a:p>
        </c:txPr>
        <c:crossAx val="131517056"/>
        <c:crosses val="autoZero"/>
        <c:auto val="1"/>
        <c:lblAlgn val="ctr"/>
        <c:lblOffset val="100"/>
        <c:noMultiLvlLbl val="0"/>
      </c:catAx>
      <c:valAx>
        <c:axId val="131517056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3151552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92D050"/>
      </a:solidFill>
    </a:ln>
    <a:effectLst/>
  </c:spPr>
  <c:txPr>
    <a:bodyPr/>
    <a:lstStyle/>
    <a:p>
      <a:pPr>
        <a:defRPr sz="1400"/>
      </a:pPr>
      <a:endParaRPr lang="es-CO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'GRAFICAS 30-09-2022'!$B$545:$J$545</c:f>
              <c:strCache>
                <c:ptCount val="9"/>
                <c:pt idx="0">
                  <c:v>DEFINITIVO</c:v>
                </c:pt>
                <c:pt idx="1">
                  <c:v>CERTIFICADOS </c:v>
                </c:pt>
                <c:pt idx="2">
                  <c:v>%</c:v>
                </c:pt>
                <c:pt idx="3">
                  <c:v>COMPROMISOS</c:v>
                </c:pt>
                <c:pt idx="4">
                  <c:v>%</c:v>
                </c:pt>
                <c:pt idx="5">
                  <c:v>OBLIGACIONES </c:v>
                </c:pt>
                <c:pt idx="6">
                  <c:v>%</c:v>
                </c:pt>
                <c:pt idx="7">
                  <c:v>PAGOS </c:v>
                </c:pt>
                <c:pt idx="8">
                  <c:v>%</c:v>
                </c:pt>
              </c:strCache>
            </c:strRef>
          </c:cat>
          <c:val>
            <c:numRef>
              <c:f>'GRAFICAS 30-09-2022'!$B$546:$J$546</c:f>
              <c:numCache>
                <c:formatCode>_(* #,##0.00_);_(* \(#,##0.00\);_(* "-"??_);_(@_)</c:formatCode>
                <c:ptCount val="9"/>
                <c:pt idx="0" formatCode="_-* #,##0_-;\-* #,##0_-;_-* &quot;-&quot;??_-;_-@_-">
                  <c:v>16189283851</c:v>
                </c:pt>
                <c:pt idx="1">
                  <c:v>15308150286</c:v>
                </c:pt>
                <c:pt idx="2">
                  <c:v>94.557303626833544</c:v>
                </c:pt>
                <c:pt idx="3" formatCode="_-* #,##0_-;\-* #,##0_-;_-* &quot;-&quot;??_-;_-@_-">
                  <c:v>15278313914</c:v>
                </c:pt>
                <c:pt idx="4">
                  <c:v>94.373006580252593</c:v>
                </c:pt>
                <c:pt idx="5" formatCode="_-* #,##0_-;\-* #,##0_-;_-* &quot;-&quot;??_-;_-@_-">
                  <c:v>1215334129</c:v>
                </c:pt>
                <c:pt idx="6" formatCode="_-* #,##0_-;\-* #,##0_-;_-* &quot;-&quot;??_-;_-@_-">
                  <c:v>0</c:v>
                </c:pt>
                <c:pt idx="7" formatCode="_-* #,##0_-;\-* #,##0_-;_-* &quot;-&quot;??_-;_-@_-">
                  <c:v>1215334129</c:v>
                </c:pt>
                <c:pt idx="8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A19-404F-A488-38AEE60E73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2739072"/>
        <c:axId val="225587584"/>
        <c:axId val="0"/>
      </c:bar3DChart>
      <c:catAx>
        <c:axId val="2227390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25587584"/>
        <c:crosses val="autoZero"/>
        <c:auto val="1"/>
        <c:lblAlgn val="ctr"/>
        <c:lblOffset val="100"/>
        <c:noMultiLvlLbl val="0"/>
      </c:catAx>
      <c:valAx>
        <c:axId val="225587584"/>
        <c:scaling>
          <c:orientation val="minMax"/>
        </c:scaling>
        <c:delete val="1"/>
        <c:axPos val="l"/>
        <c:majorGridlines/>
        <c:numFmt formatCode="_-* #,##0_-;\-* #,##0_-;_-* &quot;-&quot;??_-;_-@_-" sourceLinked="1"/>
        <c:majorTickMark val="none"/>
        <c:minorTickMark val="none"/>
        <c:tickLblPos val="nextTo"/>
        <c:crossAx val="22273907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50"/>
            </a:pPr>
            <a:endParaRPr lang="es-CO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solidFill>
        <a:srgbClr val="92D050"/>
      </a:solidFill>
    </a:ln>
  </c:spPr>
  <c:txPr>
    <a:bodyPr/>
    <a:lstStyle/>
    <a:p>
      <a:pPr>
        <a:defRPr sz="700"/>
      </a:pPr>
      <a:endParaRPr lang="es-CO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471297475994577E-2"/>
          <c:y val="0"/>
          <c:w val="0.81516841443504506"/>
          <c:h val="0.91531155454089319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'GRAFICAS 30-09-2022'!$B$576:$J$576</c:f>
              <c:strCache>
                <c:ptCount val="9"/>
                <c:pt idx="0">
                  <c:v>DEFINITIVO</c:v>
                </c:pt>
                <c:pt idx="1">
                  <c:v>CERTIFICADOS </c:v>
                </c:pt>
                <c:pt idx="2">
                  <c:v>%</c:v>
                </c:pt>
                <c:pt idx="3">
                  <c:v>COMPROMISOS</c:v>
                </c:pt>
                <c:pt idx="4">
                  <c:v>%</c:v>
                </c:pt>
                <c:pt idx="5">
                  <c:v>OBLIGACIONES </c:v>
                </c:pt>
                <c:pt idx="6">
                  <c:v>%</c:v>
                </c:pt>
                <c:pt idx="7">
                  <c:v>PAGOS </c:v>
                </c:pt>
                <c:pt idx="8">
                  <c:v>%</c:v>
                </c:pt>
              </c:strCache>
            </c:strRef>
          </c:cat>
          <c:val>
            <c:numRef>
              <c:f>'GRAFICAS 30-09-2022'!$B$577:$J$577</c:f>
              <c:numCache>
                <c:formatCode>_(* #,##0.00_);_(* \(#,##0.00\);_(* "-"??_);_(@_)</c:formatCode>
                <c:ptCount val="9"/>
                <c:pt idx="0" formatCode="_-* #,##0_-;\-* #,##0_-;_-* &quot;-&quot;??_-;_-@_-">
                  <c:v>10480000</c:v>
                </c:pt>
                <c:pt idx="1">
                  <c:v>10480000</c:v>
                </c:pt>
                <c:pt idx="2">
                  <c:v>100</c:v>
                </c:pt>
                <c:pt idx="3" formatCode="_-* #,##0_-;\-* #,##0_-;_-* &quot;-&quot;??_-;_-@_-">
                  <c:v>10480000</c:v>
                </c:pt>
                <c:pt idx="4">
                  <c:v>100</c:v>
                </c:pt>
                <c:pt idx="5" formatCode="_-* #,##0_-;\-* #,##0_-;_-* &quot;-&quot;??_-;_-@_-">
                  <c:v>10480000</c:v>
                </c:pt>
                <c:pt idx="6" formatCode="_-* #,##0_-;\-* #,##0_-;_-* &quot;-&quot;??_-;_-@_-">
                  <c:v>0</c:v>
                </c:pt>
                <c:pt idx="7" formatCode="_-* #,##0_-;\-* #,##0_-;_-* &quot;-&quot;??_-;_-@_-">
                  <c:v>10480000</c:v>
                </c:pt>
                <c:pt idx="8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4E5-40ED-A947-06373BCCB6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6824960"/>
        <c:axId val="226826880"/>
        <c:axId val="0"/>
      </c:bar3DChart>
      <c:catAx>
        <c:axId val="2268249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26826880"/>
        <c:crosses val="autoZero"/>
        <c:auto val="1"/>
        <c:lblAlgn val="ctr"/>
        <c:lblOffset val="100"/>
        <c:noMultiLvlLbl val="0"/>
      </c:catAx>
      <c:valAx>
        <c:axId val="226826880"/>
        <c:scaling>
          <c:orientation val="minMax"/>
        </c:scaling>
        <c:delete val="1"/>
        <c:axPos val="l"/>
        <c:majorGridlines/>
        <c:numFmt formatCode="_-* #,##0_-;\-* #,##0_-;_-* &quot;-&quot;??_-;_-@_-" sourceLinked="1"/>
        <c:majorTickMark val="none"/>
        <c:minorTickMark val="none"/>
        <c:tickLblPos val="nextTo"/>
        <c:crossAx val="22682496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50"/>
            </a:pPr>
            <a:endParaRPr lang="es-CO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solidFill>
        <a:srgbClr val="92D050"/>
      </a:solidFill>
    </a:ln>
  </c:spPr>
  <c:txPr>
    <a:bodyPr/>
    <a:lstStyle/>
    <a:p>
      <a:pPr>
        <a:defRPr sz="700"/>
      </a:pPr>
      <a:endParaRPr lang="es-CO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es-CO"/>
              <a:t>Recurso Ordinario</a:t>
            </a:r>
          </a:p>
        </c:rich>
      </c:tx>
      <c:layout>
        <c:manualLayout>
          <c:xMode val="edge"/>
          <c:yMode val="edge"/>
          <c:x val="3.5142337976983636E-2"/>
          <c:y val="2.831857880870948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Agricultura!$E$77</c:f>
              <c:strCache>
                <c:ptCount val="1"/>
                <c:pt idx="0">
                  <c:v>Definitivo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Agricultura!$D$78:$D$81</c:f>
              <c:strCache>
                <c:ptCount val="4"/>
                <c:pt idx="0">
                  <c:v>Vigencia (20)</c:v>
                </c:pt>
                <c:pt idx="1">
                  <c:v>Procentaje</c:v>
                </c:pt>
                <c:pt idx="2">
                  <c:v>R. Balance (88)</c:v>
                </c:pt>
                <c:pt idx="3">
                  <c:v>Procentaje</c:v>
                </c:pt>
              </c:strCache>
            </c:strRef>
          </c:cat>
          <c:val>
            <c:numRef>
              <c:f>Agricultura!$E$78:$E$81</c:f>
              <c:numCache>
                <c:formatCode>0%</c:formatCode>
                <c:ptCount val="4"/>
                <c:pt idx="0" formatCode="_(* #,##0_);_(* \(#,##0\);_(* &quot;-&quot;??_);_(@_)">
                  <c:v>2754825204</c:v>
                </c:pt>
                <c:pt idx="1">
                  <c:v>1</c:v>
                </c:pt>
                <c:pt idx="2" formatCode="_(* #,##0_);_(* \(#,##0\);_(* &quot;-&quot;??_);_(@_)">
                  <c:v>1803802691.1800001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04D-49D2-8177-881CC7174909}"/>
            </c:ext>
          </c:extLst>
        </c:ser>
        <c:ser>
          <c:idx val="1"/>
          <c:order val="1"/>
          <c:tx>
            <c:strRef>
              <c:f>Agricultura!$F$77</c:f>
              <c:strCache>
                <c:ptCount val="1"/>
                <c:pt idx="0">
                  <c:v>Certificados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Agricultura!$D$78:$D$81</c:f>
              <c:strCache>
                <c:ptCount val="4"/>
                <c:pt idx="0">
                  <c:v>Vigencia (20)</c:v>
                </c:pt>
                <c:pt idx="1">
                  <c:v>Procentaje</c:v>
                </c:pt>
                <c:pt idx="2">
                  <c:v>R. Balance (88)</c:v>
                </c:pt>
                <c:pt idx="3">
                  <c:v>Procentaje</c:v>
                </c:pt>
              </c:strCache>
            </c:strRef>
          </c:cat>
          <c:val>
            <c:numRef>
              <c:f>Agricultura!$F$78:$F$81</c:f>
              <c:numCache>
                <c:formatCode>0%</c:formatCode>
                <c:ptCount val="4"/>
                <c:pt idx="0" formatCode="_(* #,##0_);_(* \(#,##0\);_(* &quot;-&quot;??_);_(@_)">
                  <c:v>1823271952</c:v>
                </c:pt>
                <c:pt idx="1">
                  <c:v>0.66184669334105595</c:v>
                </c:pt>
                <c:pt idx="2" formatCode="_(* #,##0_);_(* \(#,##0\);_(* &quot;-&quot;??_);_(@_)">
                  <c:v>1035917078.34</c:v>
                </c:pt>
                <c:pt idx="3">
                  <c:v>0.57429622619219534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04D-49D2-8177-881CC7174909}"/>
            </c:ext>
          </c:extLst>
        </c:ser>
        <c:ser>
          <c:idx val="2"/>
          <c:order val="2"/>
          <c:tx>
            <c:strRef>
              <c:f>Agricultura!$G$77</c:f>
              <c:strCache>
                <c:ptCount val="1"/>
                <c:pt idx="0">
                  <c:v>Disponible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Agricultura!$D$78:$D$81</c:f>
              <c:strCache>
                <c:ptCount val="4"/>
                <c:pt idx="0">
                  <c:v>Vigencia (20)</c:v>
                </c:pt>
                <c:pt idx="1">
                  <c:v>Procentaje</c:v>
                </c:pt>
                <c:pt idx="2">
                  <c:v>R. Balance (88)</c:v>
                </c:pt>
                <c:pt idx="3">
                  <c:v>Procentaje</c:v>
                </c:pt>
              </c:strCache>
            </c:strRef>
          </c:cat>
          <c:val>
            <c:numRef>
              <c:f>Agricultura!$G$78:$G$81</c:f>
              <c:numCache>
                <c:formatCode>0%</c:formatCode>
                <c:ptCount val="4"/>
                <c:pt idx="0" formatCode="_(* #,##0_);_(* \(#,##0\);_(* &quot;-&quot;??_);_(@_)">
                  <c:v>931553252</c:v>
                </c:pt>
                <c:pt idx="1">
                  <c:v>0.338153306658944</c:v>
                </c:pt>
                <c:pt idx="2" formatCode="_(* #,##0_);_(* \(#,##0\);_(* &quot;-&quot;??_);_(@_)">
                  <c:v>767885612.84000003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04D-49D2-8177-881CC7174909}"/>
            </c:ext>
          </c:extLst>
        </c:ser>
        <c:ser>
          <c:idx val="3"/>
          <c:order val="3"/>
          <c:tx>
            <c:strRef>
              <c:f>Agricultura!$H$77</c:f>
              <c:strCache>
                <c:ptCount val="1"/>
                <c:pt idx="0">
                  <c:v>Compromisos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Agricultura!$D$78:$D$81</c:f>
              <c:strCache>
                <c:ptCount val="4"/>
                <c:pt idx="0">
                  <c:v>Vigencia (20)</c:v>
                </c:pt>
                <c:pt idx="1">
                  <c:v>Procentaje</c:v>
                </c:pt>
                <c:pt idx="2">
                  <c:v>R. Balance (88)</c:v>
                </c:pt>
                <c:pt idx="3">
                  <c:v>Procentaje</c:v>
                </c:pt>
              </c:strCache>
            </c:strRef>
          </c:cat>
          <c:val>
            <c:numRef>
              <c:f>Agricultura!$H$78:$H$81</c:f>
              <c:numCache>
                <c:formatCode>0%</c:formatCode>
                <c:ptCount val="4"/>
                <c:pt idx="0" formatCode="_(* #,##0_);_(* \(#,##0\);_(* &quot;-&quot;??_);_(@_)">
                  <c:v>1551190666</c:v>
                </c:pt>
                <c:pt idx="1">
                  <c:v>0.56308133951572481</c:v>
                </c:pt>
                <c:pt idx="2" formatCode="_(* #,##0_);_(* \(#,##0\);_(* &quot;-&quot;??_);_(@_)">
                  <c:v>1035917078.34</c:v>
                </c:pt>
                <c:pt idx="3">
                  <c:v>0.57429622619219534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04D-49D2-8177-881CC71749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0046592"/>
        <c:axId val="130052480"/>
      </c:barChart>
      <c:catAx>
        <c:axId val="130046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CO"/>
          </a:p>
        </c:txPr>
        <c:crossAx val="130052480"/>
        <c:crosses val="autoZero"/>
        <c:auto val="1"/>
        <c:lblAlgn val="ctr"/>
        <c:lblOffset val="100"/>
        <c:noMultiLvlLbl val="0"/>
      </c:catAx>
      <c:valAx>
        <c:axId val="130052480"/>
        <c:scaling>
          <c:orientation val="minMax"/>
        </c:scaling>
        <c:delete val="1"/>
        <c:axPos val="l"/>
        <c:numFmt formatCode="_(* #,##0_);_(* \(#,##0\);_(* &quot;-&quot;??_);_(@_)" sourceLinked="1"/>
        <c:majorTickMark val="none"/>
        <c:minorTickMark val="none"/>
        <c:tickLblPos val="nextTo"/>
        <c:crossAx val="13004659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solidFill>
        <a:srgbClr val="92D050"/>
      </a:solidFill>
      <a:round/>
    </a:ln>
    <a:effectLst/>
  </c:spPr>
  <c:txPr>
    <a:bodyPr/>
    <a:lstStyle/>
    <a:p>
      <a:pPr>
        <a:defRPr sz="1400"/>
      </a:pPr>
      <a:endParaRPr lang="es-CO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s-CO"/>
              <a:t>Recurso del Crèdito</a:t>
            </a:r>
          </a:p>
        </c:rich>
      </c:tx>
      <c:layout>
        <c:manualLayout>
          <c:xMode val="edge"/>
          <c:yMode val="edge"/>
          <c:x val="1.8617891513560796E-2"/>
          <c:y val="2.777777777777777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Agricultura!$E$95</c:f>
              <c:strCache>
                <c:ptCount val="1"/>
                <c:pt idx="0">
                  <c:v>Definitivo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Agricultura!$D$96:$D$97</c:f>
              <c:strCache>
                <c:ptCount val="2"/>
                <c:pt idx="0">
                  <c:v>Vigencia (197)</c:v>
                </c:pt>
                <c:pt idx="1">
                  <c:v>Procentaje</c:v>
                </c:pt>
              </c:strCache>
            </c:strRef>
          </c:cat>
          <c:val>
            <c:numRef>
              <c:f>Agricultura!$E$96:$E$97</c:f>
              <c:numCache>
                <c:formatCode>0%</c:formatCode>
                <c:ptCount val="2"/>
                <c:pt idx="0" formatCode="_(* #,##0_);_(* \(#,##0\);_(* &quot;-&quot;??_);_(@_)">
                  <c:v>105606585.66</c:v>
                </c:pt>
                <c:pt idx="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4D4-4692-B90A-6EA6AA72640B}"/>
            </c:ext>
          </c:extLst>
        </c:ser>
        <c:ser>
          <c:idx val="1"/>
          <c:order val="1"/>
          <c:tx>
            <c:strRef>
              <c:f>Agricultura!$F$95</c:f>
              <c:strCache>
                <c:ptCount val="1"/>
                <c:pt idx="0">
                  <c:v>Certificados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Agricultura!$D$96:$D$97</c:f>
              <c:strCache>
                <c:ptCount val="2"/>
                <c:pt idx="0">
                  <c:v>Vigencia (197)</c:v>
                </c:pt>
                <c:pt idx="1">
                  <c:v>Procentaje</c:v>
                </c:pt>
              </c:strCache>
            </c:strRef>
          </c:cat>
          <c:val>
            <c:numRef>
              <c:f>Agricultura!$F$96:$F$97</c:f>
              <c:numCache>
                <c:formatCode>0%</c:formatCode>
                <c:ptCount val="2"/>
                <c:pt idx="0" formatCode="_(* #,##0_);_(* \(#,##0\);_(* &quot;-&quot;??_);_(@_)">
                  <c:v>105606585.66</c:v>
                </c:pt>
                <c:pt idx="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4D4-4692-B90A-6EA6AA72640B}"/>
            </c:ext>
          </c:extLst>
        </c:ser>
        <c:ser>
          <c:idx val="2"/>
          <c:order val="2"/>
          <c:tx>
            <c:strRef>
              <c:f>Agricultura!$G$95</c:f>
              <c:strCache>
                <c:ptCount val="1"/>
                <c:pt idx="0">
                  <c:v>Disponible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Agricultura!$D$96:$D$97</c:f>
              <c:strCache>
                <c:ptCount val="2"/>
                <c:pt idx="0">
                  <c:v>Vigencia (197)</c:v>
                </c:pt>
                <c:pt idx="1">
                  <c:v>Procentaje</c:v>
                </c:pt>
              </c:strCache>
            </c:strRef>
          </c:cat>
          <c:val>
            <c:numRef>
              <c:f>Agricultura!$G$96:$G$97</c:f>
              <c:numCache>
                <c:formatCode>0%</c:formatCode>
                <c:ptCount val="2"/>
                <c:pt idx="0" formatCode="_(* #,##0_);_(* \(#,##0\);_(* &quot;-&quot;??_);_(@_)">
                  <c:v>0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4D4-4692-B90A-6EA6AA72640B}"/>
            </c:ext>
          </c:extLst>
        </c:ser>
        <c:ser>
          <c:idx val="3"/>
          <c:order val="3"/>
          <c:tx>
            <c:strRef>
              <c:f>Agricultura!$H$95</c:f>
              <c:strCache>
                <c:ptCount val="1"/>
                <c:pt idx="0">
                  <c:v>Compromisos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Agricultura!$D$96:$D$97</c:f>
              <c:strCache>
                <c:ptCount val="2"/>
                <c:pt idx="0">
                  <c:v>Vigencia (197)</c:v>
                </c:pt>
                <c:pt idx="1">
                  <c:v>Procentaje</c:v>
                </c:pt>
              </c:strCache>
            </c:strRef>
          </c:cat>
          <c:val>
            <c:numRef>
              <c:f>Agricultura!$H$96:$H$97</c:f>
              <c:numCache>
                <c:formatCode>0%</c:formatCode>
                <c:ptCount val="2"/>
                <c:pt idx="0" formatCode="_(* #,##0_);_(* \(#,##0\);_(* &quot;-&quot;??_);_(@_)">
                  <c:v>105606585.66</c:v>
                </c:pt>
                <c:pt idx="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4D4-4692-B90A-6EA6AA7264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5838336"/>
        <c:axId val="135840128"/>
      </c:barChart>
      <c:catAx>
        <c:axId val="135838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CO"/>
          </a:p>
        </c:txPr>
        <c:crossAx val="135840128"/>
        <c:crosses val="autoZero"/>
        <c:auto val="1"/>
        <c:lblAlgn val="ctr"/>
        <c:lblOffset val="100"/>
        <c:noMultiLvlLbl val="0"/>
      </c:catAx>
      <c:valAx>
        <c:axId val="135840128"/>
        <c:scaling>
          <c:orientation val="minMax"/>
        </c:scaling>
        <c:delete val="1"/>
        <c:axPos val="l"/>
        <c:numFmt formatCode="_(* #,##0_);_(* \(#,##0\);_(* &quot;-&quot;??_);_(@_)" sourceLinked="1"/>
        <c:majorTickMark val="none"/>
        <c:minorTickMark val="none"/>
        <c:tickLblPos val="nextTo"/>
        <c:crossAx val="1358383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solidFill>
        <a:srgbClr val="92D050"/>
      </a:solidFill>
      <a:round/>
    </a:ln>
    <a:effectLst/>
  </c:spPr>
  <c:txPr>
    <a:bodyPr/>
    <a:lstStyle/>
    <a:p>
      <a:pPr>
        <a:defRPr sz="1200"/>
      </a:pPr>
      <a:endParaRPr lang="es-CO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Agricultura Desarrollo Rural</a:t>
            </a:r>
            <a:r>
              <a:rPr lang="es-CO" baseline="0"/>
              <a:t> y Medio Ambiente</a:t>
            </a:r>
            <a:endParaRPr lang="es-CO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'F-PLA-47 AGRICULTURA'!$S$78</c:f>
              <c:strCache>
                <c:ptCount val="1"/>
                <c:pt idx="0">
                  <c:v>Presupuesto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'F-PLA-47 AGRICULTURA'!$R$79:$R$83</c:f>
            </c:multiLvlStrRef>
          </c:cat>
          <c:val>
            <c:numRef>
              <c:f>'F-PLA-47 AGRICULTURA'!$S$79:$S$83</c:f>
              <c:numCache>
                <c:formatCode>_(* #,##0_);_(* \(#,##0\);_(* "-"??_);_(@_)</c:formatCode>
                <c:ptCount val="5"/>
                <c:pt idx="0">
                  <c:v>3854290501.6300001</c:v>
                </c:pt>
                <c:pt idx="1">
                  <c:v>2346949700</c:v>
                </c:pt>
                <c:pt idx="2">
                  <c:v>1737599819</c:v>
                </c:pt>
                <c:pt idx="3">
                  <c:v>1295940288</c:v>
                </c:pt>
                <c:pt idx="4">
                  <c:v>1507340801.6300001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FFA-4887-B2E8-4482F4BDC44B}"/>
            </c:ext>
          </c:extLst>
        </c:ser>
        <c:ser>
          <c:idx val="1"/>
          <c:order val="1"/>
          <c:tx>
            <c:strRef>
              <c:f>'F-PLA-47 AGRICULTURA'!$T$78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'F-PLA-47 AGRICULTURA'!$R$79:$R$83</c:f>
            </c:multiLvlStrRef>
          </c:cat>
          <c:val>
            <c:numRef>
              <c:f>'F-PLA-47 AGRICULTURA'!$T$79:$T$83</c:f>
              <c:numCache>
                <c:formatCode>_(* #,##0_);_(* \(#,##0\);_(* "-"??_);_(@_)</c:formatCode>
                <c:ptCount val="5"/>
                <c:pt idx="0">
                  <c:v>1</c:v>
                </c:pt>
                <c:pt idx="1">
                  <c:v>0.60891873588860579</c:v>
                </c:pt>
                <c:pt idx="2">
                  <c:v>0.45082222480769413</c:v>
                </c:pt>
                <c:pt idx="3">
                  <c:v>0.74582206664007489</c:v>
                </c:pt>
                <c:pt idx="4">
                  <c:v>0.39108126411139421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FFA-4887-B2E8-4482F4BDC4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1782144"/>
        <c:axId val="131783680"/>
      </c:barChart>
      <c:catAx>
        <c:axId val="13178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31783680"/>
        <c:crosses val="autoZero"/>
        <c:auto val="1"/>
        <c:lblAlgn val="ctr"/>
        <c:lblOffset val="100"/>
        <c:noMultiLvlLbl val="0"/>
      </c:catAx>
      <c:valAx>
        <c:axId val="131783680"/>
        <c:scaling>
          <c:orientation val="minMax"/>
        </c:scaling>
        <c:delete val="0"/>
        <c:axPos val="l"/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3178214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Cumplimiento</a:t>
            </a:r>
            <a:r>
              <a:rPr lang="es-CO" baseline="0"/>
              <a:t> Metas</a:t>
            </a:r>
            <a:endParaRPr lang="es-CO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'F-PLA-47 AGRICULTURA'!$P$82</c:f>
              <c:strCache>
                <c:ptCount val="1"/>
                <c:pt idx="0">
                  <c:v>No.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DC57-4D37-9957-FE82C42E927F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C57-4D37-9957-FE82C42E927F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C57-4D37-9957-FE82C42E927F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DC57-4D37-9957-FE82C42E927F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DC57-4D37-9957-FE82C42E927F}"/>
              </c:ext>
            </c:extLst>
          </c:dPt>
          <c:dPt>
            <c:idx val="5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DC57-4D37-9957-FE82C42E92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'F-PLA-47 AGRICULTURA'!$O$83:$O$88</c:f>
            </c:multiLvlStrRef>
          </c:cat>
          <c:val>
            <c:numRef>
              <c:f>'F-PLA-47 AGRICULTURA'!$P$83:$P$88</c:f>
              <c:numCache>
                <c:formatCode>General</c:formatCode>
                <c:ptCount val="6"/>
                <c:pt idx="0">
                  <c:v>2</c:v>
                </c:pt>
                <c:pt idx="1">
                  <c:v>5</c:v>
                </c:pt>
                <c:pt idx="2">
                  <c:v>3</c:v>
                </c:pt>
                <c:pt idx="3">
                  <c:v>5</c:v>
                </c:pt>
                <c:pt idx="4">
                  <c:v>23</c:v>
                </c:pt>
                <c:pt idx="5">
                  <c:v>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C57-4D37-9957-FE82C42E927F}"/>
            </c:ext>
          </c:extLst>
        </c:ser>
        <c:ser>
          <c:idx val="1"/>
          <c:order val="1"/>
          <c:tx>
            <c:strRef>
              <c:f>'F-PLA-47 AGRICULTURA'!$Q$82</c:f>
              <c:strCache>
                <c:ptCount val="1"/>
                <c:pt idx="0">
                  <c:v>%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'F-PLA-47 AGRICULTURA'!$O$83:$O$88</c:f>
            </c:multiLvlStrRef>
          </c:cat>
          <c:val>
            <c:numRef>
              <c:f>'F-PLA-47 AGRICULTURA'!$Q$83:$Q$88</c:f>
              <c:numCache>
                <c:formatCode>0%</c:formatCode>
                <c:ptCount val="6"/>
                <c:pt idx="0">
                  <c:v>5.2631578947368418E-2</c:v>
                </c:pt>
                <c:pt idx="1">
                  <c:v>0.13157894736842105</c:v>
                </c:pt>
                <c:pt idx="2">
                  <c:v>7.8947368421052627E-2</c:v>
                </c:pt>
                <c:pt idx="3">
                  <c:v>0.13157894736842105</c:v>
                </c:pt>
                <c:pt idx="4">
                  <c:v>0.60526315789473684</c:v>
                </c:pt>
                <c:pt idx="5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C57-4D37-9957-FE82C42E927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5443328"/>
        <c:axId val="175445120"/>
      </c:barChart>
      <c:catAx>
        <c:axId val="175443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75445120"/>
        <c:crosses val="autoZero"/>
        <c:auto val="1"/>
        <c:lblAlgn val="ctr"/>
        <c:lblOffset val="100"/>
        <c:noMultiLvlLbl val="0"/>
      </c:catAx>
      <c:valAx>
        <c:axId val="1754451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75443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7102346579667285E-2"/>
          <c:y val="0.1184840604531408"/>
          <c:w val="0.94121664657400217"/>
          <c:h val="0.783966466473633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'F-PLA-47 AGRICULTURA'!$R$80</c:f>
              <c:strCache>
                <c:ptCount val="1"/>
                <c:pt idx="0">
                  <c:v>No.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884-42FC-A9A6-4C1711A22E99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884-42FC-A9A6-4C1711A22E99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884-42FC-A9A6-4C1711A22E99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884-42FC-A9A6-4C1711A22E99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884-42FC-A9A6-4C1711A22E99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3884-42FC-A9A6-4C1711A22E9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'F-PLA-47 AGRICULTURA'!$Q$81:$Q$86</c:f>
              <c:strCache>
                <c:ptCount val="6"/>
                <c:pt idx="0">
                  <c:v>Sobresaliente  ( Entre 80%-100%) </c:v>
                </c:pt>
                <c:pt idx="1">
                  <c:v>Satisfactorio (Entre 70% -79,99%)</c:v>
                </c:pt>
                <c:pt idx="2">
                  <c:v>Medio (Entre 60%-69,99%)</c:v>
                </c:pt>
                <c:pt idx="3">
                  <c:v>Bajo (Entre 40% - 59,99%)</c:v>
                </c:pt>
                <c:pt idx="4">
                  <c:v>Critico (Entre 0% - 39,99%)</c:v>
                </c:pt>
                <c:pt idx="5">
                  <c:v>TOTAL </c:v>
                </c:pt>
              </c:strCache>
            </c:strRef>
          </c:cat>
          <c:val>
            <c:numRef>
              <c:f>'F-PLA-47 AGRICULTURA'!$R$81:$R$86</c:f>
              <c:numCache>
                <c:formatCode>General</c:formatCode>
                <c:ptCount val="6"/>
                <c:pt idx="0">
                  <c:v>3</c:v>
                </c:pt>
                <c:pt idx="1">
                  <c:v>4</c:v>
                </c:pt>
                <c:pt idx="2">
                  <c:v>7</c:v>
                </c:pt>
                <c:pt idx="3">
                  <c:v>8</c:v>
                </c:pt>
                <c:pt idx="4">
                  <c:v>15</c:v>
                </c:pt>
                <c:pt idx="5">
                  <c:v>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3884-42FC-A9A6-4C1711A22E99}"/>
            </c:ext>
          </c:extLst>
        </c:ser>
        <c:ser>
          <c:idx val="1"/>
          <c:order val="1"/>
          <c:tx>
            <c:strRef>
              <c:f>'F-PLA-47 AGRICULTURA'!$S$80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'F-PLA-47 AGRICULTURA'!$Q$81:$Q$86</c:f>
              <c:strCache>
                <c:ptCount val="6"/>
                <c:pt idx="0">
                  <c:v>Sobresaliente  ( Entre 80%-100%) </c:v>
                </c:pt>
                <c:pt idx="1">
                  <c:v>Satisfactorio (Entre 70% -79,99%)</c:v>
                </c:pt>
                <c:pt idx="2">
                  <c:v>Medio (Entre 60%-69,99%)</c:v>
                </c:pt>
                <c:pt idx="3">
                  <c:v>Bajo (Entre 40% - 59,99%)</c:v>
                </c:pt>
                <c:pt idx="4">
                  <c:v>Critico (Entre 0% - 39,99%)</c:v>
                </c:pt>
                <c:pt idx="5">
                  <c:v>TOTAL </c:v>
                </c:pt>
              </c:strCache>
            </c:strRef>
          </c:cat>
          <c:val>
            <c:numRef>
              <c:f>'F-PLA-47 AGRICULTURA'!$S$81:$S$86</c:f>
              <c:numCache>
                <c:formatCode>0%</c:formatCode>
                <c:ptCount val="6"/>
                <c:pt idx="0">
                  <c:v>8.1081081081081086E-2</c:v>
                </c:pt>
                <c:pt idx="1">
                  <c:v>0.10810810810810811</c:v>
                </c:pt>
                <c:pt idx="2">
                  <c:v>0.1891891891891892</c:v>
                </c:pt>
                <c:pt idx="3">
                  <c:v>0.21621621621621623</c:v>
                </c:pt>
                <c:pt idx="4">
                  <c:v>0.40540540540540543</c:v>
                </c:pt>
                <c:pt idx="5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3884-42FC-A9A6-4C1711A22E9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9592960"/>
        <c:axId val="219594752"/>
      </c:barChart>
      <c:catAx>
        <c:axId val="219592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900"/>
            </a:pPr>
            <a:endParaRPr lang="es-CO"/>
          </a:p>
        </c:txPr>
        <c:crossAx val="219594752"/>
        <c:crosses val="autoZero"/>
        <c:auto val="1"/>
        <c:lblAlgn val="ctr"/>
        <c:lblOffset val="100"/>
        <c:noMultiLvlLbl val="0"/>
      </c:catAx>
      <c:valAx>
        <c:axId val="2195947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CO"/>
          </a:p>
        </c:txPr>
        <c:crossAx val="219592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92D050"/>
      </a:solidFill>
    </a:ln>
    <a:effectLst/>
  </c:spPr>
  <c:txPr>
    <a:bodyPr/>
    <a:lstStyle/>
    <a:p>
      <a:pPr>
        <a:defRPr sz="1400"/>
      </a:pPr>
      <a:endParaRPr lang="es-CO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6717809316803709"/>
          <c:y val="2.7607033802124394E-2"/>
          <c:w val="0.74280444164734183"/>
          <c:h val="0.8032369052134414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Hoja2!$A$2</c:f>
              <c:strCache>
                <c:ptCount val="1"/>
                <c:pt idx="0">
                  <c:v>Agricultura, Desarrollo Rural y Medio Ambiente</c:v>
                </c:pt>
              </c:strCache>
            </c:strRef>
          </c:tx>
          <c:spPr>
            <a:solidFill>
              <a:srgbClr val="823E4D"/>
            </a:solidFill>
            <a:ln>
              <a:noFill/>
            </a:ln>
            <a:effectLst/>
            <a:sp3d/>
          </c:spPr>
          <c:invertIfNegative val="0"/>
          <c:dLbls>
            <c:delete val="1"/>
          </c:dLbls>
          <c:cat>
            <c:strRef>
              <c:f>Hoja2!$B$1:$K$1</c:f>
              <c:strCache>
                <c:ptCount val="10"/>
                <c:pt idx="0">
                  <c:v>APROPIACION DEFINITIVA</c:v>
                </c:pt>
                <c:pt idx="1">
                  <c:v>%</c:v>
                </c:pt>
                <c:pt idx="2">
                  <c:v>CERTIFICADOS</c:v>
                </c:pt>
                <c:pt idx="3">
                  <c:v>%</c:v>
                </c:pt>
                <c:pt idx="4">
                  <c:v>COMPROMISOS</c:v>
                </c:pt>
                <c:pt idx="5">
                  <c:v>%</c:v>
                </c:pt>
                <c:pt idx="6">
                  <c:v>OBLIGACIONES </c:v>
                </c:pt>
                <c:pt idx="7">
                  <c:v>%</c:v>
                </c:pt>
                <c:pt idx="8">
                  <c:v>PAGOS</c:v>
                </c:pt>
                <c:pt idx="9">
                  <c:v>%</c:v>
                </c:pt>
              </c:strCache>
            </c:strRef>
          </c:cat>
          <c:val>
            <c:numRef>
              <c:f>Hoja2!$B$2:$K$2</c:f>
              <c:numCache>
                <c:formatCode>0%</c:formatCode>
                <c:ptCount val="10"/>
                <c:pt idx="0" formatCode="_(* #,##0.00_);_(* \(#,##0.00\);_(* &quot;-&quot;??_);_(@_)">
                  <c:v>23814058835</c:v>
                </c:pt>
                <c:pt idx="1">
                  <c:v>1</c:v>
                </c:pt>
                <c:pt idx="2" formatCode="_(* #,##0.00_);_(* \(#,##0.00\);_(* &quot;-&quot;??_);_(@_)">
                  <c:v>22932630450</c:v>
                </c:pt>
                <c:pt idx="3">
                  <c:v>0.96298705772471904</c:v>
                </c:pt>
                <c:pt idx="4" formatCode="_(* #,##0.00_);_(* \(#,##0.00\);_(* &quot;-&quot;??_);_(@_)">
                  <c:v>22902794078</c:v>
                </c:pt>
                <c:pt idx="5">
                  <c:v>0.96173416873982454</c:v>
                </c:pt>
                <c:pt idx="6" formatCode="_(* #,##0.00_);_(* \(#,##0.00\);_(* &quot;-&quot;??_);_(@_)">
                  <c:v>7685613973</c:v>
                </c:pt>
                <c:pt idx="7">
                  <c:v>0.32273431531563612</c:v>
                </c:pt>
                <c:pt idx="8" formatCode="_(* #,##0.00_);_(* \(#,##0.00\);_(* &quot;-&quot;??_);_(@_)">
                  <c:v>7685613973</c:v>
                </c:pt>
                <c:pt idx="9">
                  <c:v>0.32273431531563612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15234048"/>
        <c:axId val="215248896"/>
        <c:axId val="0"/>
      </c:bar3DChart>
      <c:catAx>
        <c:axId val="215234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CO"/>
          </a:p>
        </c:txPr>
        <c:crossAx val="215248896"/>
        <c:crosses val="autoZero"/>
        <c:auto val="1"/>
        <c:lblAlgn val="ctr"/>
        <c:lblOffset val="100"/>
        <c:noMultiLvlLbl val="0"/>
      </c:catAx>
      <c:valAx>
        <c:axId val="2152488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crossAx val="21523404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</c:dTable>
      <c:spPr>
        <a:noFill/>
        <a:ln>
          <a:solidFill>
            <a:srgbClr val="92D050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s-CO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402241431409722E-2"/>
          <c:y val="2.0819736696704411E-2"/>
          <c:w val="0.92128327187746162"/>
          <c:h val="0.85259850192412179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'GRAFICAS 30-09-2022'!$B$418:$J$418</c:f>
              <c:strCache>
                <c:ptCount val="9"/>
                <c:pt idx="0">
                  <c:v>DEFINITIVO</c:v>
                </c:pt>
                <c:pt idx="1">
                  <c:v>CERTIFICADOS </c:v>
                </c:pt>
                <c:pt idx="2">
                  <c:v>%</c:v>
                </c:pt>
                <c:pt idx="3">
                  <c:v>COMPROMISOS</c:v>
                </c:pt>
                <c:pt idx="4">
                  <c:v>%</c:v>
                </c:pt>
                <c:pt idx="5">
                  <c:v>OBLIGACIONES </c:v>
                </c:pt>
                <c:pt idx="6">
                  <c:v>%</c:v>
                </c:pt>
                <c:pt idx="7">
                  <c:v>PAGOS </c:v>
                </c:pt>
                <c:pt idx="8">
                  <c:v>%</c:v>
                </c:pt>
              </c:strCache>
            </c:strRef>
          </c:cat>
          <c:val>
            <c:numRef>
              <c:f>'GRAFICAS 30-09-2022'!$B$419:$J$419</c:f>
              <c:numCache>
                <c:formatCode>_(* #,##0.00_);_(* \(#,##0.00\);_(* "-"??_);_(@_)</c:formatCode>
                <c:ptCount val="9"/>
                <c:pt idx="0" formatCode="_-* #,##0_-;\-* #,##0_-;_-* &quot;-&quot;??_-;_-@_-">
                  <c:v>2587616017</c:v>
                </c:pt>
                <c:pt idx="1">
                  <c:v>2587616017</c:v>
                </c:pt>
                <c:pt idx="2">
                  <c:v>100</c:v>
                </c:pt>
                <c:pt idx="3" formatCode="_-* #,##0_-;\-* #,##0_-;_-* &quot;-&quot;??_-;_-@_-">
                  <c:v>2587616017</c:v>
                </c:pt>
                <c:pt idx="4">
                  <c:v>100</c:v>
                </c:pt>
                <c:pt idx="5" formatCode="_-* #,##0_-;\-* #,##0_-;_-* &quot;-&quot;??_-;_-@_-">
                  <c:v>2524657154</c:v>
                </c:pt>
                <c:pt idx="6" formatCode="_-* #,##0_-;\-* #,##0_-;_-* &quot;-&quot;??_-;_-@_-">
                  <c:v>0</c:v>
                </c:pt>
                <c:pt idx="7" formatCode="_-* #,##0_-;\-* #,##0_-;_-* &quot;-&quot;??_-;_-@_-">
                  <c:v>2524657154</c:v>
                </c:pt>
                <c:pt idx="8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D16-4AB3-9C21-8FF36143DA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2687232"/>
        <c:axId val="222689152"/>
        <c:axId val="0"/>
      </c:bar3DChart>
      <c:catAx>
        <c:axId val="2226872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22689152"/>
        <c:crosses val="autoZero"/>
        <c:auto val="1"/>
        <c:lblAlgn val="ctr"/>
        <c:lblOffset val="100"/>
        <c:noMultiLvlLbl val="0"/>
      </c:catAx>
      <c:valAx>
        <c:axId val="222689152"/>
        <c:scaling>
          <c:orientation val="minMax"/>
        </c:scaling>
        <c:delete val="1"/>
        <c:axPos val="l"/>
        <c:majorGridlines/>
        <c:numFmt formatCode="_-* #,##0_-;\-* #,##0_-;_-* &quot;-&quot;??_-;_-@_-" sourceLinked="1"/>
        <c:majorTickMark val="none"/>
        <c:minorTickMark val="none"/>
        <c:tickLblPos val="nextTo"/>
        <c:crossAx val="22268723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00"/>
            </a:pPr>
            <a:endParaRPr lang="es-CO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solidFill>
        <a:srgbClr val="92D050"/>
      </a:solidFill>
    </a:ln>
  </c:spPr>
  <c:txPr>
    <a:bodyPr/>
    <a:lstStyle/>
    <a:p>
      <a:pPr>
        <a:defRPr sz="700"/>
      </a:pPr>
      <a:endParaRPr lang="es-CO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'GRAFICAS 30-09-2022'!$B$450:$J$450</c:f>
              <c:strCache>
                <c:ptCount val="9"/>
                <c:pt idx="0">
                  <c:v>DEFINITIVO</c:v>
                </c:pt>
                <c:pt idx="1">
                  <c:v>CERTIFICADOS </c:v>
                </c:pt>
                <c:pt idx="2">
                  <c:v>%</c:v>
                </c:pt>
                <c:pt idx="3">
                  <c:v>COMPROMISOS</c:v>
                </c:pt>
                <c:pt idx="4">
                  <c:v>%</c:v>
                </c:pt>
                <c:pt idx="5">
                  <c:v>OBLIGACIONES </c:v>
                </c:pt>
                <c:pt idx="6">
                  <c:v>%</c:v>
                </c:pt>
                <c:pt idx="7">
                  <c:v>PAGOS </c:v>
                </c:pt>
                <c:pt idx="8">
                  <c:v>%</c:v>
                </c:pt>
              </c:strCache>
            </c:strRef>
          </c:cat>
          <c:val>
            <c:numRef>
              <c:f>'GRAFICAS 30-09-2022'!$B$451:$J$451</c:f>
              <c:numCache>
                <c:formatCode>_(* #,##0.00_);_(* \(#,##0.00\);_(* "-"??_);_(@_)</c:formatCode>
                <c:ptCount val="9"/>
                <c:pt idx="0">
                  <c:v>5026678967</c:v>
                </c:pt>
                <c:pt idx="1">
                  <c:v>5026384147</c:v>
                </c:pt>
                <c:pt idx="2">
                  <c:v>99.994134894988605</c:v>
                </c:pt>
                <c:pt idx="3">
                  <c:v>5026384147</c:v>
                </c:pt>
                <c:pt idx="4">
                  <c:v>99.994134894988605</c:v>
                </c:pt>
                <c:pt idx="5">
                  <c:v>3935142690</c:v>
                </c:pt>
                <c:pt idx="6">
                  <c:v>0</c:v>
                </c:pt>
                <c:pt idx="7">
                  <c:v>3935142690</c:v>
                </c:pt>
                <c:pt idx="8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182-4E7F-A17F-558DA55AA2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4315392"/>
        <c:axId val="215120128"/>
        <c:axId val="0"/>
      </c:bar3DChart>
      <c:catAx>
        <c:axId val="2143153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15120128"/>
        <c:crosses val="autoZero"/>
        <c:auto val="1"/>
        <c:lblAlgn val="ctr"/>
        <c:lblOffset val="100"/>
        <c:noMultiLvlLbl val="0"/>
      </c:catAx>
      <c:valAx>
        <c:axId val="215120128"/>
        <c:scaling>
          <c:orientation val="minMax"/>
        </c:scaling>
        <c:delete val="1"/>
        <c:axPos val="l"/>
        <c:majorGridlines/>
        <c:numFmt formatCode="_(* #,##0.00_);_(* \(#,##0.00\);_(* &quot;-&quot;??_);_(@_)" sourceLinked="1"/>
        <c:majorTickMark val="none"/>
        <c:minorTickMark val="none"/>
        <c:tickLblPos val="nextTo"/>
        <c:crossAx val="21431539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00"/>
            </a:pPr>
            <a:endParaRPr lang="es-CO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solidFill>
        <a:srgbClr val="92D050"/>
      </a:solidFill>
    </a:ln>
  </c:spPr>
  <c:txPr>
    <a:bodyPr/>
    <a:lstStyle/>
    <a:p>
      <a:pPr>
        <a:defRPr sz="700"/>
      </a:pPr>
      <a:endParaRPr lang="es-CO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B969CB-231D-498D-8F45-F19AD43A5E57}" type="datetimeFigureOut">
              <a:rPr lang="es-CO" smtClean="0"/>
              <a:t>07/11/2022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8066DB-B7E2-46BE-8B44-541B086838E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42541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066DB-B7E2-46BE-8B44-541B086838E9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93254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066DB-B7E2-46BE-8B44-541B086838E9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73638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066DB-B7E2-46BE-8B44-541B086838E9}" type="slidenum">
              <a:rPr lang="es-CO" smtClean="0"/>
              <a:t>24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09375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066DB-B7E2-46BE-8B44-541B086838E9}" type="slidenum">
              <a:rPr lang="es-CO" smtClean="0"/>
              <a:t>30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58685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B2E70BF-3B45-4733-B1D8-581BE3D2FE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D326F602-EF58-479B-A95D-D3A620FD54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D62D7FA-7AB7-4083-86E3-21EE8760A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07/11/2022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D6F53C8-B516-4800-8B6C-B735BC16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294A17D-3DD5-4D41-B7BE-5006F1DA5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41017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9C5D585-A2BD-40FB-907A-63BDFA142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57103967-7576-471E-996D-9B62169315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4600608-470F-45CF-A319-6740E02E5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07/11/2022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24AF0B0-2679-45B7-A0C9-ABD3B0A60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DA3770F-CB62-41BE-837B-F6CAFA182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8123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EA7C64F2-7CA2-4D8D-853F-DC2773BB32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14773674-45B5-41B2-BEEB-3D675569B1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1C49218-8CB0-4C03-8242-553548A2A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07/11/2022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0DF4AD3-54B2-4959-B53F-BC82FBBA4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215ADF4-C4E7-4B63-AB8A-136DC7B7C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97776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482E49A-10F6-449B-AA76-111BB854D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5DCAB8C-C72C-4676-9B0D-4A6627DB6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D5B0C61-E754-49BE-BF1F-FC13A1676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07/11/2022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A9CE511-2C1E-45A0-950E-C5EB83609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574F675-9425-45D9-A328-4D92042FF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6640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FEAB7DA-A960-412D-AFAA-1F0ED437D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F6FC608D-249B-423F-91AF-DD9428ED1C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141FF3A-01BC-4D8D-8461-DFD472696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07/11/2022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DF52C74-ACEC-4429-9E4C-0654DBF9B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2F8D1C1-34D0-4C98-BB75-7EF48B1D0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63131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ACAFBA9-8A3D-47F5-B23B-70508C103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907D54F-A672-41AE-ABEF-D5C6009F9B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DD8F53E5-9A6C-4740-9CE6-4C7549012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D285CD3A-B3F7-437A-8843-BA26F7BCF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07/11/2022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13A851AA-1567-4AC8-80AD-1057A8DBB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DED212F0-A32D-49B8-8EF9-134D6C57C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908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B2BF70E-A72D-41C6-9E70-CB73D84E2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0DF5CD3B-34E6-45C8-98AA-99AA68BC5E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0F7CB61C-ADBD-4B8E-9CBE-B91CF1577C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6CD30B58-69FB-4F71-9A43-67CE8B6113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67FBECC1-79CF-449B-A1D8-0B9621CE3D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A0B24A9F-9656-4F94-B576-90C961A66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07/11/2022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1F13D340-60EC-4B87-A976-D39CAF231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F6996ABC-F392-4EC9-B225-69FA57C8C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75447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DCE09EF-FC03-41D2-9E04-9FDFAC294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FB44D597-7479-47FD-A709-C212A6182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07/11/2022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D116DDD9-06D4-43AE-9080-3C966A60D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B6D90DE7-4860-48D5-A027-5360FC5C5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06113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F30E2FE7-ECF3-41A4-8EA4-6A8CC9398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07/11/2022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076D6DEE-880E-47C4-AC8B-001A7BC8B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5830D0AE-3340-43EA-B483-3D1891EAB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93031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7C4481D-AC12-42FA-9E74-D08CBBA37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61421DD-2372-4B22-97A1-F1B445DE7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4D31F63A-C300-4957-BB89-1BF6A925E3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B320ADA5-82A4-42D2-835F-859AE1911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07/11/2022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C48CAE65-42DD-431A-A483-EE1107EA9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A922AB03-AD12-43D5-8AEB-3240DFDC7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3142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939F31A-AC42-457F-9787-2A8356D40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58294DAD-F849-45A0-BE68-6F14C56642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5D26489E-EF11-4C5A-8814-A68C40E8F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86511E8F-91D9-4C73-8091-B4E3D5EF1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07/11/2022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E8600EDA-06DF-4D6C-8905-840301EF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6D801D63-0580-4579-84EC-C7B2B3DAD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00856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8BE593C0-E469-4F0F-BBD7-6C94B84AB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2C273B2-DF8C-438D-8CA9-D03F8182FE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A410E88-A660-473C-AADF-8EA2634879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86E99-A724-4E81-90D5-B0F837F304C0}" type="datetimeFigureOut">
              <a:rPr lang="es-CO" smtClean="0"/>
              <a:t>07/11/2022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3234CBE-DEE7-4556-8708-BCB54417B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EE06D09-60B7-4954-8949-F80B6B0FB2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05824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6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7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8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9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0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1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0"/>
            <a:ext cx="1139687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071652" y="0"/>
            <a:ext cx="2120348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C4F7CB2A-9B8F-4E23-B069-2B29C34B98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687" y="1288482"/>
            <a:ext cx="10050637" cy="4281036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1F14C33C-9EE5-4C62-8A40-BAF8FA8648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8572837" y="6173766"/>
            <a:ext cx="3395124" cy="49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7749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300250" y="115911"/>
            <a:ext cx="11718255" cy="633046"/>
          </a:xfrm>
          <a:prstGeom prst="rect">
            <a:avLst/>
          </a:prstGeom>
          <a:solidFill>
            <a:srgbClr val="00206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ESTADO DE EJECUCIÓN PROYECTOS DE INVERSIÓN </a:t>
            </a:r>
            <a:r>
              <a:rPr lang="es-CO" sz="16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SECRETARÍA  </a:t>
            </a:r>
            <a:r>
              <a:rPr lang="es-CO" sz="160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DE AGRICULTURA, DESARROLLO RURAL Y MEDIO AMBIENTE POR FUENTES DE </a:t>
            </a:r>
            <a:r>
              <a:rPr lang="es-CO" sz="16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FINANCIACIÓN A SEPTIEMBRE 30 DE 2022</a:t>
            </a:r>
            <a:endParaRPr lang="es-CO" sz="1600" b="1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5" name="4 Imagen">
            <a:extLst>
              <a:ext uri="{FF2B5EF4-FFF2-40B4-BE49-F238E27FC236}">
                <a16:creationId xmlns:a16="http://schemas.microsoft.com/office/drawing/2014/main" xmlns="" id="{9125725D-73B7-40FE-A737-BD9615D339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12"/>
          <a:stretch/>
        </p:blipFill>
        <p:spPr>
          <a:xfrm>
            <a:off x="7124700" y="2841625"/>
            <a:ext cx="0" cy="223838"/>
          </a:xfrm>
          <a:prstGeom prst="rect">
            <a:avLst/>
          </a:prstGeom>
        </p:spPr>
      </p:pic>
      <p:pic>
        <p:nvPicPr>
          <p:cNvPr id="6" name="5 Imagen">
            <a:extLst>
              <a:ext uri="{FF2B5EF4-FFF2-40B4-BE49-F238E27FC236}">
                <a16:creationId xmlns:a16="http://schemas.microsoft.com/office/drawing/2014/main" xmlns="" id="{9125725D-73B7-40FE-A737-BD9615D339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12"/>
          <a:stretch/>
        </p:blipFill>
        <p:spPr>
          <a:xfrm>
            <a:off x="7124700" y="2841625"/>
            <a:ext cx="0" cy="223838"/>
          </a:xfrm>
          <a:prstGeom prst="rect">
            <a:avLst/>
          </a:prstGeom>
        </p:spPr>
      </p:pic>
      <p:pic>
        <p:nvPicPr>
          <p:cNvPr id="7" name="6 Imagen">
            <a:extLst>
              <a:ext uri="{FF2B5EF4-FFF2-40B4-BE49-F238E27FC236}">
                <a16:creationId xmlns:a16="http://schemas.microsoft.com/office/drawing/2014/main" xmlns="" id="{9125725D-73B7-40FE-A737-BD9615D339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12"/>
          <a:stretch/>
        </p:blipFill>
        <p:spPr>
          <a:xfrm>
            <a:off x="7124700" y="2841625"/>
            <a:ext cx="0" cy="223838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615870"/>
              </p:ext>
            </p:extLst>
          </p:nvPr>
        </p:nvGraphicFramePr>
        <p:xfrm>
          <a:off x="347730" y="852055"/>
          <a:ext cx="11670774" cy="5677532"/>
        </p:xfrm>
        <a:graphic>
          <a:graphicData uri="http://schemas.openxmlformats.org/drawingml/2006/table">
            <a:tbl>
              <a:tblPr/>
              <a:tblGrid>
                <a:gridCol w="1123163"/>
                <a:gridCol w="1260787"/>
                <a:gridCol w="1110275"/>
                <a:gridCol w="766245"/>
                <a:gridCol w="508225"/>
                <a:gridCol w="1002766"/>
                <a:gridCol w="1002766"/>
                <a:gridCol w="1002766"/>
                <a:gridCol w="1002766"/>
                <a:gridCol w="1002766"/>
                <a:gridCol w="1002766"/>
                <a:gridCol w="885483"/>
              </a:tblGrid>
              <a:tr h="430768">
                <a:tc rowSpan="5"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202000363-0030</a:t>
                      </a:r>
                    </a:p>
                  </a:txBody>
                  <a:tcPr marL="5413" marR="5413" marT="54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Implementación de acciones de Gestión del Cambio Climático en el marco del PIGCC, en el Departamento del Quindío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167,770,000.00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20,000,000.00 </a:t>
                      </a:r>
                    </a:p>
                  </a:txBody>
                  <a:tcPr marL="5413" marR="5413" marT="54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-  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20,000,000.00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-  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-  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20,000,000.00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81846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Superávit Recurso Ordinario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62,000,000.00 </a:t>
                      </a:r>
                    </a:p>
                  </a:txBody>
                  <a:tcPr marL="5413" marR="5413" marT="54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62,000,000.00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-  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62,000,000.00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3,500,000.00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-  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43076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23,770,000.00 </a:t>
                      </a:r>
                    </a:p>
                  </a:txBody>
                  <a:tcPr marL="5413" marR="5413" marT="54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11,080,000.00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12,690,000.00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11,080,000.00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7,310,000.00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12,690,000.00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81846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Superávit Recurso Ordinario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20,000,000.00 </a:t>
                      </a:r>
                    </a:p>
                  </a:txBody>
                  <a:tcPr marL="5413" marR="5413" marT="54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20,000,000.00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-  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20,000,000.00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-  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-  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43076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42,000,000.00 </a:t>
                      </a:r>
                    </a:p>
                  </a:txBody>
                  <a:tcPr marL="5413" marR="5413" marT="54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-  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42,000,000.00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-  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-  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42,000,000.00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430768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202000363-0088</a:t>
                      </a:r>
                    </a:p>
                  </a:txBody>
                  <a:tcPr marL="5413" marR="5413" marT="54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Implementación de un programa  de protección del  patrimonio ambiental , en paisaje, la biodiversidad y sus servicios ecosistémicos en el Departamento del Quindío 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198,000,000.00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25,000,000.00 </a:t>
                      </a:r>
                    </a:p>
                  </a:txBody>
                  <a:tcPr marL="5413" marR="5413" marT="54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10,070,000.00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14,930,000.00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10,070,000.00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7,070,000.00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14,930,000.00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3076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23,000,000.00 </a:t>
                      </a:r>
                    </a:p>
                  </a:txBody>
                  <a:tcPr marL="5413" marR="5413" marT="54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20,327,500.00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2,672,500.00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20,327,500.00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15,000,000.00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2,672,500.00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3076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75,000,000.00 </a:t>
                      </a:r>
                    </a:p>
                  </a:txBody>
                  <a:tcPr marL="5413" marR="5413" marT="54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-  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75,000,000.00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-  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-  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75,000,000.00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00369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Superávit Recurso Ordinario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75,000,000.00 </a:t>
                      </a:r>
                    </a:p>
                  </a:txBody>
                  <a:tcPr marL="5413" marR="5413" marT="54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75,000,000.00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-  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75,000,000.00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75,000,000.00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-  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45230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13" marR="5413" marT="54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es-CO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4,664,234,480.84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4,664,234,480.84 </a:t>
                      </a:r>
                    </a:p>
                  </a:txBody>
                  <a:tcPr marL="5413" marR="5413" marT="54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2,964,795,616.00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1,699,438,864.84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2,692,714,330.00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1,562,382,499.00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1,971,520,150.84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87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901229" cy="5423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2EF92B31-20CD-46E6-91E3-2897275246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9202057" y="6269004"/>
            <a:ext cx="2891738" cy="425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695265" y="145552"/>
            <a:ext cx="9952661" cy="811369"/>
          </a:xfrm>
          <a:prstGeom prst="rect">
            <a:avLst/>
          </a:prstGeom>
          <a:solidFill>
            <a:srgbClr val="00206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SEMAFORIZACIÓN </a:t>
            </a:r>
            <a:r>
              <a:rPr lang="es-CO" sz="140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ESTADO DE CUMPLIMIENTO METAS PRODUCTO  </a:t>
            </a:r>
            <a:r>
              <a:rPr lang="es-CO" sz="14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SECRETARÍA </a:t>
            </a:r>
            <a:r>
              <a:rPr lang="es-CO" sz="140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DE AGRICULTURA, DESARROLLO RURAL Y MEDIO AMBIENTE CON CORTE AL </a:t>
            </a:r>
            <a:r>
              <a:rPr lang="es-CO" sz="14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30 </a:t>
            </a:r>
            <a:r>
              <a:rPr lang="es-CO" sz="140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DE </a:t>
            </a:r>
            <a:r>
              <a:rPr lang="es-CO" sz="14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SEPTIEMBRE DE 2022</a:t>
            </a:r>
            <a:endParaRPr lang="es-CO" sz="1400" b="1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3586020"/>
              </p:ext>
            </p:extLst>
          </p:nvPr>
        </p:nvGraphicFramePr>
        <p:xfrm>
          <a:off x="759854" y="1167062"/>
          <a:ext cx="9901146" cy="4950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3418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4172" y="107667"/>
            <a:ext cx="11872686" cy="55999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/>
              <a:t>ACUMULADO ESTADO DE CUMPLIMIENTO DE LAS METAS FISICAS  PLAN DE DESARROLLO “TÚ Y YO SOMOS QUINDÍO”</a:t>
            </a:r>
            <a:endParaRPr lang="es-CO" b="1" dirty="0"/>
          </a:p>
          <a:p>
            <a:pPr algn="ctr"/>
            <a:r>
              <a:rPr lang="es-CO" b="1" dirty="0"/>
              <a:t>SECRETARÍA  </a:t>
            </a:r>
            <a:r>
              <a:rPr lang="es-CO" b="1" dirty="0" smtClean="0"/>
              <a:t>DE AGRICULTURA </a:t>
            </a:r>
            <a:r>
              <a:rPr lang="es-CO" b="1" dirty="0"/>
              <a:t>CON CORTE </a:t>
            </a:r>
            <a:r>
              <a:rPr lang="es-CO" b="1" dirty="0" smtClean="0"/>
              <a:t>AL </a:t>
            </a:r>
            <a:r>
              <a:rPr lang="es-CO" b="1" dirty="0"/>
              <a:t>30 </a:t>
            </a:r>
            <a:r>
              <a:rPr lang="es-CO" b="1" dirty="0" smtClean="0"/>
              <a:t>SEPTIEMBRE DE 2022</a:t>
            </a:r>
            <a:endParaRPr lang="es-CO" b="1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5113923"/>
              </p:ext>
            </p:extLst>
          </p:nvPr>
        </p:nvGraphicFramePr>
        <p:xfrm>
          <a:off x="174170" y="824250"/>
          <a:ext cx="11872688" cy="5628067"/>
        </p:xfrm>
        <a:graphic>
          <a:graphicData uri="http://schemas.openxmlformats.org/drawingml/2006/table">
            <a:tbl>
              <a:tblPr/>
              <a:tblGrid>
                <a:gridCol w="1095110"/>
                <a:gridCol w="838111"/>
                <a:gridCol w="761175"/>
                <a:gridCol w="368310"/>
                <a:gridCol w="368310"/>
                <a:gridCol w="368310"/>
                <a:gridCol w="556557"/>
                <a:gridCol w="445246"/>
                <a:gridCol w="392864"/>
                <a:gridCol w="399412"/>
                <a:gridCol w="347031"/>
                <a:gridCol w="261910"/>
                <a:gridCol w="294648"/>
                <a:gridCol w="458342"/>
                <a:gridCol w="446883"/>
                <a:gridCol w="368310"/>
                <a:gridCol w="368310"/>
                <a:gridCol w="368310"/>
                <a:gridCol w="510723"/>
                <a:gridCol w="333935"/>
                <a:gridCol w="333935"/>
                <a:gridCol w="543463"/>
                <a:gridCol w="543463"/>
                <a:gridCol w="543463"/>
                <a:gridCol w="556557"/>
              </a:tblGrid>
              <a:tr h="191815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Nombre del Producto aprobado en el PDT</a:t>
                      </a:r>
                    </a:p>
                  </a:txBody>
                  <a:tcPr marL="4355" marR="4355" marT="43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Dependencia responsable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Nombre del Indicador aprobado en el PDT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Línea Base Producto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Unidad de medida del indicador de producto escogido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Producto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Cuatrenio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Arial Nova Cond Light"/>
                      </a:endParaRP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Tipología</a:t>
                      </a:r>
                      <a:b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Acumulado</a:t>
                      </a:r>
                      <a:b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No Acumulado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Ejecución Metas 2020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% Ejecución</a:t>
                      </a:r>
                      <a:b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</a:br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2020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2021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2023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Meta fisica</a:t>
                      </a:r>
                      <a:br>
                        <a:rPr lang="it-IT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it-IT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2020 - 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Porcentaje </a:t>
                      </a:r>
                      <a:b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fisica 2020 a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sep</a:t>
                      </a: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Meta fisica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Cuatrenio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Arial Nova Cond Light"/>
                      </a:endParaRP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Porcentaje Meta fisica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Cuatrenio</a:t>
                      </a: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/>
                      </a:r>
                      <a:b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sep</a:t>
                      </a: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843645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 de apoyo financiero para proyectos productivos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Agricultura Desarrollo Rural y Medio Ambiente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Proyectos productivos cofinanciados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16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 Acumulada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178974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 de apoyo financiero para el acceso a activos productivos y de comercialización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Agricultura Desarrollo Rural y Medio Ambiente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Productores apoyados con activos productivos y de comercialización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ND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 Acumulada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NP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168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202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166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166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202,00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202,00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43645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 de asesoría para el fortalecimiento de la asociatividad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Agricultura Desarrollo Rural y Medio Ambiente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Asociaciones fortalecidas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13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Acumulada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27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27,33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20,50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843645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 de apoyo para el acceso a maquinaria y equipos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Agricultura Desarrollo Rural y Medio Ambiente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Productores beneficiados con acceso a maquinaria y equipo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ND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 Acumulada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65,00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65,00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475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4172" y="107667"/>
            <a:ext cx="11872686" cy="55999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/>
              <a:t>ACUMULADO ESTADO DE CUMPLIMIENTO DE LAS METAS FISICAS  PLAN DE DESARROLLO “TÚ Y YO SOMOS QUINDÍO”</a:t>
            </a:r>
            <a:endParaRPr lang="es-CO" b="1" dirty="0"/>
          </a:p>
          <a:p>
            <a:pPr algn="ctr"/>
            <a:r>
              <a:rPr lang="es-CO" b="1" dirty="0"/>
              <a:t>SECRETARÍA  </a:t>
            </a:r>
            <a:r>
              <a:rPr lang="es-CO" b="1" dirty="0" smtClean="0"/>
              <a:t>DE </a:t>
            </a:r>
            <a:r>
              <a:rPr lang="es-CO" b="1" dirty="0"/>
              <a:t> </a:t>
            </a:r>
            <a:r>
              <a:rPr lang="es-CO" b="1" dirty="0" smtClean="0"/>
              <a:t>AGRICULTURA  </a:t>
            </a:r>
            <a:r>
              <a:rPr lang="es-CO" b="1" dirty="0"/>
              <a:t>CON CORTE </a:t>
            </a:r>
            <a:r>
              <a:rPr lang="es-CO" b="1" dirty="0" smtClean="0"/>
              <a:t>AL </a:t>
            </a:r>
            <a:r>
              <a:rPr lang="es-CO" b="1" dirty="0"/>
              <a:t>30 </a:t>
            </a:r>
            <a:r>
              <a:rPr lang="es-CO" b="1" dirty="0" smtClean="0"/>
              <a:t>SEPTIEMBRE DE 2022</a:t>
            </a:r>
            <a:endParaRPr lang="es-CO" b="1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4642709"/>
              </p:ext>
            </p:extLst>
          </p:nvPr>
        </p:nvGraphicFramePr>
        <p:xfrm>
          <a:off x="348802" y="907689"/>
          <a:ext cx="11698055" cy="5737811"/>
        </p:xfrm>
        <a:graphic>
          <a:graphicData uri="http://schemas.openxmlformats.org/drawingml/2006/table">
            <a:tbl>
              <a:tblPr/>
              <a:tblGrid>
                <a:gridCol w="1079002"/>
                <a:gridCol w="825783"/>
                <a:gridCol w="749979"/>
                <a:gridCol w="362893"/>
                <a:gridCol w="362893"/>
                <a:gridCol w="362893"/>
                <a:gridCol w="548371"/>
                <a:gridCol w="438697"/>
                <a:gridCol w="387085"/>
                <a:gridCol w="393537"/>
                <a:gridCol w="341926"/>
                <a:gridCol w="258058"/>
                <a:gridCol w="290314"/>
                <a:gridCol w="451600"/>
                <a:gridCol w="440310"/>
                <a:gridCol w="362893"/>
                <a:gridCol w="362893"/>
                <a:gridCol w="362893"/>
                <a:gridCol w="503211"/>
                <a:gridCol w="329023"/>
                <a:gridCol w="329023"/>
                <a:gridCol w="535469"/>
                <a:gridCol w="535469"/>
                <a:gridCol w="535469"/>
                <a:gridCol w="548371"/>
              </a:tblGrid>
              <a:tr h="220309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Nombre del Producto aprobado en el PDT</a:t>
                      </a:r>
                    </a:p>
                  </a:txBody>
                  <a:tcPr marL="4355" marR="4355" marT="43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Dependencia responsable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Nombre del Indicador aprobado en el PDT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Línea Base Producto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Unidad de medida del indicador de producto escogido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Producto Cuatrenio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Tipología</a:t>
                      </a:r>
                      <a:b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Acumulado</a:t>
                      </a:r>
                      <a:b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No Acumulado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Ejecución Metas 2020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% Ejecución</a:t>
                      </a:r>
                      <a:b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2020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2021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2023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Meta fisica</a:t>
                      </a:r>
                      <a:br>
                        <a:rPr lang="it-IT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it-IT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2020 - 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Porcentaje </a:t>
                      </a:r>
                      <a:b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fisica 2020 a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sep</a:t>
                      </a: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Meta fisica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Cuatrenio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Arial Nova Cond Light"/>
                      </a:endParaRP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Porcentaje Meta fisica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Cuatrenio</a:t>
                      </a: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/>
                      </a:r>
                      <a:b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sep</a:t>
                      </a: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1324647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 de apoyo para el fomento organizativo de la Agricultura Campesina, Familiar y Comunitaria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Agricultura Desarrollo Rural y Medio Ambiente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Productores agropecuarios apoyados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2556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2500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 Acumulada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250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240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750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760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1.400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1.247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2.247,00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2.247,00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105034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 de acompañamiento productivo y empresarial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Agricultura Desarrollo Rural y Medio Ambiente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Unidades productivas beneficiadas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13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 Acumulada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150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225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150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47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150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272,00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272,00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105034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Documentos de planeación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Agricultura Desarrollo Rural y Medio Ambiente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Planes de Desarrollo Agropecuario y Rural elaborados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ND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Acumulada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0,6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0,87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0,65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551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4172" y="107667"/>
            <a:ext cx="11872686" cy="55999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/>
              <a:t>ACUMULADO ESTADO DE CUMPLIMIENTO DE LAS METAS FISICAS  PLAN DE DESARROLLO “TÚ Y YO SOMOS QUINDÍO”</a:t>
            </a:r>
            <a:endParaRPr lang="es-CO" b="1" dirty="0"/>
          </a:p>
          <a:p>
            <a:pPr algn="ctr"/>
            <a:r>
              <a:rPr lang="es-CO" b="1" dirty="0"/>
              <a:t>SECRETARÍA  </a:t>
            </a:r>
            <a:r>
              <a:rPr lang="es-CO" b="1" dirty="0" smtClean="0"/>
              <a:t>DE </a:t>
            </a:r>
            <a:r>
              <a:rPr lang="es-CO" b="1" dirty="0"/>
              <a:t> </a:t>
            </a:r>
            <a:r>
              <a:rPr lang="es-CO" b="1" dirty="0" smtClean="0"/>
              <a:t>AGRICULTURA </a:t>
            </a:r>
            <a:r>
              <a:rPr lang="es-CO" b="1" dirty="0"/>
              <a:t>CON CORTE </a:t>
            </a:r>
            <a:r>
              <a:rPr lang="es-CO" b="1" dirty="0" smtClean="0"/>
              <a:t>AL </a:t>
            </a:r>
            <a:r>
              <a:rPr lang="es-CO" b="1" dirty="0"/>
              <a:t>30 </a:t>
            </a:r>
            <a:r>
              <a:rPr lang="es-CO" b="1" dirty="0" smtClean="0"/>
              <a:t>SEPTIEMBRE DE 2022</a:t>
            </a:r>
            <a:endParaRPr lang="es-CO" b="1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6506505"/>
              </p:ext>
            </p:extLst>
          </p:nvPr>
        </p:nvGraphicFramePr>
        <p:xfrm>
          <a:off x="174170" y="862883"/>
          <a:ext cx="11872688" cy="5664609"/>
        </p:xfrm>
        <a:graphic>
          <a:graphicData uri="http://schemas.openxmlformats.org/drawingml/2006/table">
            <a:tbl>
              <a:tblPr/>
              <a:tblGrid>
                <a:gridCol w="1095110"/>
                <a:gridCol w="838111"/>
                <a:gridCol w="761175"/>
                <a:gridCol w="368310"/>
                <a:gridCol w="368310"/>
                <a:gridCol w="368310"/>
                <a:gridCol w="556557"/>
                <a:gridCol w="445246"/>
                <a:gridCol w="392864"/>
                <a:gridCol w="399412"/>
                <a:gridCol w="347031"/>
                <a:gridCol w="261910"/>
                <a:gridCol w="294648"/>
                <a:gridCol w="458342"/>
                <a:gridCol w="446883"/>
                <a:gridCol w="368310"/>
                <a:gridCol w="368310"/>
                <a:gridCol w="368310"/>
                <a:gridCol w="510723"/>
                <a:gridCol w="333935"/>
                <a:gridCol w="333935"/>
                <a:gridCol w="543463"/>
                <a:gridCol w="543463"/>
                <a:gridCol w="543463"/>
                <a:gridCol w="556557"/>
              </a:tblGrid>
              <a:tr h="182375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Nombre del Producto aprobado en el PDT</a:t>
                      </a:r>
                    </a:p>
                  </a:txBody>
                  <a:tcPr marL="4355" marR="4355" marT="43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Dependencia responsable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Nombre del Indicador aprobado en el PDT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Línea Base Producto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Unidad de medida del indicador de producto escogido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Producto Cuatrenio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Tipología</a:t>
                      </a:r>
                      <a:b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Acumulado</a:t>
                      </a:r>
                      <a:b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No Acumulado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Ejecución Metas 2020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% Ejecución</a:t>
                      </a:r>
                      <a:b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</a:br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2020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2021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2023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Meta fisica</a:t>
                      </a:r>
                      <a:br>
                        <a:rPr lang="it-IT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it-IT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2020 - 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Porcentaje </a:t>
                      </a:r>
                      <a:b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fisica 2020 a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sep</a:t>
                      </a: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Meta fisica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Cuatrenio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Arial Nova Cond Light"/>
                      </a:endParaRP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Porcentaje Meta fisica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Cuatrenio</a:t>
                      </a: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/>
                      </a:r>
                      <a:b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sep</a:t>
                      </a: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914764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Servicios de acompañamiento en la implementación de Planes de desarrollo agropecuario y rural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Agricultura Desarrollo Rural y Medio Ambiente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Planes de Desarrollo Agropecuario y Rural acompañados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ND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Acumulada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7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10,33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7,75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914764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 de apoyo en la formulación y estructuración de proyectos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Agricultura Desarrollo Rural y Medio Ambiente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Proyectos estructurados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26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 Acumulada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28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19,00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72,00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72,00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914764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 de apoyo a la comercialización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Agricultura Desarrollo Rural y Medio Ambiente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Organizaciones de productores formales apoyadas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ND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Acumulada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19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23,33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17,50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096562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 de apoyo a la comercialización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Agricultura Desarrollo Rural y Medio Ambiente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Productores apoyados para la participación en mercados campesinos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ND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 Acumulada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60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80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90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80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79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80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219,00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219,00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987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4172" y="107667"/>
            <a:ext cx="11872686" cy="55999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/>
              <a:t>ACUMULADO ESTADO DE CUMPLIMIENTO DE LAS METAS FISICAS  PLAN DE DESARROLLO “TÚ Y YO SOMOS QUINDÍO”</a:t>
            </a:r>
            <a:endParaRPr lang="es-CO" b="1" dirty="0"/>
          </a:p>
          <a:p>
            <a:pPr algn="ctr"/>
            <a:r>
              <a:rPr lang="es-CO" b="1" dirty="0"/>
              <a:t>SECRETARÍA  </a:t>
            </a:r>
            <a:r>
              <a:rPr lang="es-CO" b="1" dirty="0" smtClean="0"/>
              <a:t>DE AGRICULTURA  </a:t>
            </a:r>
            <a:r>
              <a:rPr lang="es-CO" b="1" dirty="0"/>
              <a:t>CON CORTE </a:t>
            </a:r>
            <a:r>
              <a:rPr lang="es-CO" b="1" dirty="0" smtClean="0"/>
              <a:t>AL </a:t>
            </a:r>
            <a:r>
              <a:rPr lang="es-CO" b="1" dirty="0"/>
              <a:t>30 </a:t>
            </a:r>
            <a:r>
              <a:rPr lang="es-CO" b="1" dirty="0" smtClean="0"/>
              <a:t>SEPTIEMBRE DE 2022</a:t>
            </a:r>
            <a:endParaRPr lang="es-CO" b="1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314028"/>
              </p:ext>
            </p:extLst>
          </p:nvPr>
        </p:nvGraphicFramePr>
        <p:xfrm>
          <a:off x="311802" y="811369"/>
          <a:ext cx="11735062" cy="5253169"/>
        </p:xfrm>
        <a:graphic>
          <a:graphicData uri="http://schemas.openxmlformats.org/drawingml/2006/table">
            <a:tbl>
              <a:tblPr/>
              <a:tblGrid>
                <a:gridCol w="1082415"/>
                <a:gridCol w="828395"/>
                <a:gridCol w="752351"/>
                <a:gridCol w="364041"/>
                <a:gridCol w="364041"/>
                <a:gridCol w="364041"/>
                <a:gridCol w="550106"/>
                <a:gridCol w="440085"/>
                <a:gridCol w="388309"/>
                <a:gridCol w="394782"/>
                <a:gridCol w="343008"/>
                <a:gridCol w="258874"/>
                <a:gridCol w="291233"/>
                <a:gridCol w="453029"/>
                <a:gridCol w="441703"/>
                <a:gridCol w="364041"/>
                <a:gridCol w="364041"/>
                <a:gridCol w="364041"/>
                <a:gridCol w="504803"/>
                <a:gridCol w="330064"/>
                <a:gridCol w="330064"/>
                <a:gridCol w="537163"/>
                <a:gridCol w="537163"/>
                <a:gridCol w="537163"/>
                <a:gridCol w="550106"/>
              </a:tblGrid>
              <a:tr h="166958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Nombre del Producto aprobado en el PDT</a:t>
                      </a:r>
                    </a:p>
                  </a:txBody>
                  <a:tcPr marL="4355" marR="4355" marT="43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Dependencia responsable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Nombre del Indicador aprobado en el PDT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Línea Base Producto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Unidad de medida del indicador de producto escogido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Producto Cuatrenio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Tipología</a:t>
                      </a:r>
                      <a:b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Acumulado</a:t>
                      </a:r>
                      <a:b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No Acumulado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Ejecución Metas 2020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% Ejecución</a:t>
                      </a:r>
                      <a:b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</a:br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2020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2021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2023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Meta fisica</a:t>
                      </a:r>
                      <a:br>
                        <a:rPr lang="it-IT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it-IT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2020 - 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Porcentaje </a:t>
                      </a:r>
                      <a:b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fisica 2020 a sep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Meta fisica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Cuatrenio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Arial Nova Cond Light"/>
                      </a:endParaRP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Porcentaje Meta fisica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Cuatrenio</a:t>
                      </a: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/>
                      </a:r>
                      <a:b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sep</a:t>
                      </a: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239519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 de apoyo financiero para proyectos productivos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Agricultura Desarrollo Rural y Medio Ambiente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Proyectos productivos cofinanciados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16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 Acumulada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22749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 de apoyo a la implementación de mecanismos y herramientas para el conocimiento, reducción y manejo de riesgos agropecuarios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Agricultura Desarrollo Rural y Medio Ambiente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Personas beneficiadas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ND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 Acumulada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75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75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70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39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214,00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214,00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26779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Documentos de lineamientos técnicos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Agricultura Desarrollo Rural y Medio Ambiente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Documentos de lineamientos para el ordenamiento social y productivo elaborados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ND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Acumulada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0,60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0,87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0,65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88072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 de apoyo para el fomento de la formalidad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Agricultura Desarrollo Rural y Medio Ambiente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Personas sensibilizadas en la formalización 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ND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 Acumulada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150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150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150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75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150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275,00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275,00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717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4172" y="107667"/>
            <a:ext cx="11872686" cy="55999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/>
              <a:t>ACUMULADO ESTADO DE CUMPLIMIENTO DE LAS METAS FISICAS  PLAN DE DESARROLLO “TÚ Y YO SOMOS QUINDÍO”</a:t>
            </a:r>
            <a:endParaRPr lang="es-CO" b="1" dirty="0"/>
          </a:p>
          <a:p>
            <a:pPr algn="ctr"/>
            <a:r>
              <a:rPr lang="es-CO" b="1" dirty="0"/>
              <a:t>SECRETARÍA  </a:t>
            </a:r>
            <a:r>
              <a:rPr lang="es-CO" b="1" dirty="0" smtClean="0"/>
              <a:t>DE AGRICULTURA </a:t>
            </a:r>
            <a:r>
              <a:rPr lang="es-CO" b="1" dirty="0"/>
              <a:t>CON CORTE </a:t>
            </a:r>
            <a:r>
              <a:rPr lang="es-CO" b="1" dirty="0" smtClean="0"/>
              <a:t>AL </a:t>
            </a:r>
            <a:r>
              <a:rPr lang="es-CO" b="1" dirty="0"/>
              <a:t>30 </a:t>
            </a:r>
            <a:r>
              <a:rPr lang="es-CO" b="1" dirty="0" smtClean="0"/>
              <a:t>SEPTIEMBRE DE 2022</a:t>
            </a:r>
            <a:endParaRPr lang="es-CO" b="1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81983"/>
              </p:ext>
            </p:extLst>
          </p:nvPr>
        </p:nvGraphicFramePr>
        <p:xfrm>
          <a:off x="174172" y="824251"/>
          <a:ext cx="11674391" cy="5563672"/>
        </p:xfrm>
        <a:graphic>
          <a:graphicData uri="http://schemas.openxmlformats.org/drawingml/2006/table">
            <a:tbl>
              <a:tblPr/>
              <a:tblGrid>
                <a:gridCol w="1076819"/>
                <a:gridCol w="824113"/>
                <a:gridCol w="748461"/>
                <a:gridCol w="362159"/>
                <a:gridCol w="362159"/>
                <a:gridCol w="362159"/>
                <a:gridCol w="547262"/>
                <a:gridCol w="437810"/>
                <a:gridCol w="386302"/>
                <a:gridCol w="392741"/>
                <a:gridCol w="341234"/>
                <a:gridCol w="257536"/>
                <a:gridCol w="289727"/>
                <a:gridCol w="450686"/>
                <a:gridCol w="439420"/>
                <a:gridCol w="362159"/>
                <a:gridCol w="362159"/>
                <a:gridCol w="362159"/>
                <a:gridCol w="502193"/>
                <a:gridCol w="328358"/>
                <a:gridCol w="328358"/>
                <a:gridCol w="534385"/>
                <a:gridCol w="534385"/>
                <a:gridCol w="534385"/>
                <a:gridCol w="547262"/>
              </a:tblGrid>
              <a:tr h="179994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Nombre del Producto aprobado en el PDT</a:t>
                      </a:r>
                    </a:p>
                  </a:txBody>
                  <a:tcPr marL="4355" marR="4355" marT="43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Dependencia responsable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Nombre del Indicador aprobado en el PDT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Línea Base Producto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Unidad de medida del indicador de producto escogido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Producto Cuatrenio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Tipología</a:t>
                      </a:r>
                      <a:b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Acumulado</a:t>
                      </a:r>
                      <a:b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No Acumulado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Ejecución Metas 2020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% Ejecución</a:t>
                      </a:r>
                      <a:b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</a:br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2020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2021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2023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Meta fisica</a:t>
                      </a:r>
                      <a:br>
                        <a:rPr lang="it-IT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it-IT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2020 - 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Porcentaje </a:t>
                      </a:r>
                      <a:b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fisica 2020 a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sep</a:t>
                      </a: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Meta fisica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Cuatrenio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Arial Nova Cond Light"/>
                      </a:endParaRP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Porcentaje Meta fisica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Cuatrenio</a:t>
                      </a: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/>
                      </a:r>
                      <a:b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sep</a:t>
                      </a: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752746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 de apoyo financiero para la participación en Ferias nacionales e internacionales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Agricultura Desarrollo Rural y Medio Ambiente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Participaciones en ferias nacionales e internacionales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ND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Acumulada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4,33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3,25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752746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 de divulgación y socialización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Agricultura Desarrollo Rural y Medio Ambiente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Eventos realizados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ND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 Acumulada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10,00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10,00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752746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Documentos de lineamientos técnicos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Agricultura Desarrollo Rural y Medio Ambiente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Documentos de lineamientos técnicos elaborados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ND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Acumulada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1,5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1,83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1,38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752746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 de información actualizado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Agricultura Desarrollo Rural y Medio Ambiente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Sistemas de información actualizados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ND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Acumulada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0,33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0,25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752746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Centros logísticos agropecuarios adecuados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Agricultura Desarrollo Rural y Medio Ambiente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Centros logísticos agropecuarios adecuados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6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 Acumulada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805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4172" y="107667"/>
            <a:ext cx="11872686" cy="55999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/>
              <a:t>ACUMULADO ESTADO DE CUMPLIMIENTO DE LAS METAS FISICAS  PLAN DE DESARROLLO “TÚ Y YO SOMOS QUINDÍO”</a:t>
            </a:r>
            <a:endParaRPr lang="es-CO" b="1" dirty="0"/>
          </a:p>
          <a:p>
            <a:pPr algn="ctr"/>
            <a:r>
              <a:rPr lang="es-CO" b="1" dirty="0"/>
              <a:t>SECRETARÍA  </a:t>
            </a:r>
            <a:r>
              <a:rPr lang="es-CO" b="1" dirty="0" smtClean="0"/>
              <a:t>DE </a:t>
            </a:r>
            <a:r>
              <a:rPr lang="es-CO" b="1" dirty="0"/>
              <a:t> </a:t>
            </a:r>
            <a:r>
              <a:rPr lang="es-CO" b="1" dirty="0" smtClean="0"/>
              <a:t>AGRICULTURA </a:t>
            </a:r>
            <a:r>
              <a:rPr lang="es-CO" b="1" dirty="0"/>
              <a:t>CON CORTE </a:t>
            </a:r>
            <a:r>
              <a:rPr lang="es-CO" b="1" dirty="0" smtClean="0"/>
              <a:t>AL </a:t>
            </a:r>
            <a:r>
              <a:rPr lang="es-CO" b="1" dirty="0"/>
              <a:t>30 </a:t>
            </a:r>
            <a:r>
              <a:rPr lang="es-CO" b="1" dirty="0" smtClean="0"/>
              <a:t>SEPTIEMBRE DE 2022</a:t>
            </a:r>
            <a:endParaRPr lang="es-CO" b="1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2624364"/>
              </p:ext>
            </p:extLst>
          </p:nvPr>
        </p:nvGraphicFramePr>
        <p:xfrm>
          <a:off x="174172" y="758902"/>
          <a:ext cx="11872688" cy="5930405"/>
        </p:xfrm>
        <a:graphic>
          <a:graphicData uri="http://schemas.openxmlformats.org/drawingml/2006/table">
            <a:tbl>
              <a:tblPr/>
              <a:tblGrid>
                <a:gridCol w="881896"/>
                <a:gridCol w="1051325"/>
                <a:gridCol w="761175"/>
                <a:gridCol w="368310"/>
                <a:gridCol w="368310"/>
                <a:gridCol w="368310"/>
                <a:gridCol w="556557"/>
                <a:gridCol w="445246"/>
                <a:gridCol w="392864"/>
                <a:gridCol w="399412"/>
                <a:gridCol w="347031"/>
                <a:gridCol w="261910"/>
                <a:gridCol w="294648"/>
                <a:gridCol w="458342"/>
                <a:gridCol w="446883"/>
                <a:gridCol w="368310"/>
                <a:gridCol w="368310"/>
                <a:gridCol w="368310"/>
                <a:gridCol w="510723"/>
                <a:gridCol w="333935"/>
                <a:gridCol w="333935"/>
                <a:gridCol w="543463"/>
                <a:gridCol w="543463"/>
                <a:gridCol w="543463"/>
                <a:gridCol w="556557"/>
              </a:tblGrid>
              <a:tr h="128674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Nombre del Producto aprobado en el PDT</a:t>
                      </a:r>
                    </a:p>
                  </a:txBody>
                  <a:tcPr marL="4355" marR="4355" marT="43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Dependencia responsable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Nombre del Indicador aprobado en el PDT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Línea Base Producto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Unidad de medida del indicador de producto escogido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Producto Cuatrenio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Tipología</a:t>
                      </a:r>
                      <a:b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Acumulado</a:t>
                      </a:r>
                      <a:b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No Acumulado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Ejecución Metas 2020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% Ejecución</a:t>
                      </a:r>
                      <a:b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2020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2021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2023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Meta fisica</a:t>
                      </a:r>
                      <a:br>
                        <a:rPr lang="it-IT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it-IT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2020 - 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Porcentaje </a:t>
                      </a:r>
                      <a:b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fisica 2020 a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sep</a:t>
                      </a: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Meta fisica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Cuatrenio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Arial Nova Cond Light"/>
                      </a:endParaRP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Porcentaje Meta fisica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Cuatrenio</a:t>
                      </a: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/>
                      </a:r>
                      <a:b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sep</a:t>
                      </a: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645407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Infraestructura de pos cosecha adecuada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Agricultura Desarrollo Rural y Medio Ambiente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Infraestructura de pos cosecha adecuada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ND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 Acumulada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030207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Plantas de beneficio animal adecuadas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Aguas E Infraestructura</a:t>
                      </a:r>
                      <a:b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Agricultura Desarrollo Rural y Medio Ambiente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Plantas de beneficio animal adecuadas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ND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Acumulada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NP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NP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030207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Plazas de mercado adecuadas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Aguas E Infraestructura</a:t>
                      </a:r>
                      <a:b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Agricultura Desarrollo Rural y Medio Ambiente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Plazas de mercado adecuadas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ND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Acumulada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NP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45407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 de procesamiento de caña panelera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Agricultura Desarrollo Rural y Medio Ambiente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Trapiches paneleros con servicio de procesamiento de caña.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ND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 Acumulada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NP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158474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 de asistencia técnica para el desarrollo de iniciativas clústeres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Turismo Industria y Comercio -7</a:t>
                      </a:r>
                      <a:b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Agricultura Desarrollo Rural y Medio Ambiente 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Clústeres asistidos en la implementación de los planes de acción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Acumulada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8,00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6,00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721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4172" y="107667"/>
            <a:ext cx="11872686" cy="55999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/>
              <a:t>ACUMULADO ESTADO DE CUMPLIMIENTO DE LAS METAS FISICAS  PLAN DE DESARROLLO “TÚ Y YO SOMOS QUINDÍO”</a:t>
            </a:r>
            <a:endParaRPr lang="es-CO" b="1" dirty="0"/>
          </a:p>
          <a:p>
            <a:pPr algn="ctr"/>
            <a:r>
              <a:rPr lang="es-CO" b="1" dirty="0"/>
              <a:t>SECRETARÍA  </a:t>
            </a:r>
            <a:r>
              <a:rPr lang="es-CO" b="1" dirty="0" smtClean="0"/>
              <a:t>DE </a:t>
            </a:r>
            <a:r>
              <a:rPr lang="es-CO" b="1" dirty="0"/>
              <a:t> </a:t>
            </a:r>
            <a:r>
              <a:rPr lang="es-CO" b="1" dirty="0" smtClean="0"/>
              <a:t>AGRICULTURA </a:t>
            </a:r>
            <a:r>
              <a:rPr lang="es-CO" b="1" dirty="0"/>
              <a:t>CON CORTE </a:t>
            </a:r>
            <a:r>
              <a:rPr lang="es-CO" b="1" dirty="0" smtClean="0"/>
              <a:t>AL </a:t>
            </a:r>
            <a:r>
              <a:rPr lang="es-CO" b="1" dirty="0"/>
              <a:t>30 </a:t>
            </a:r>
            <a:r>
              <a:rPr lang="es-CO" b="1" dirty="0" smtClean="0"/>
              <a:t>SEPTIEMBRE DE 2022</a:t>
            </a:r>
            <a:endParaRPr lang="es-CO" b="1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8805807"/>
              </p:ext>
            </p:extLst>
          </p:nvPr>
        </p:nvGraphicFramePr>
        <p:xfrm>
          <a:off x="319312" y="837125"/>
          <a:ext cx="11727542" cy="5602311"/>
        </p:xfrm>
        <a:graphic>
          <a:graphicData uri="http://schemas.openxmlformats.org/drawingml/2006/table">
            <a:tbl>
              <a:tblPr/>
              <a:tblGrid>
                <a:gridCol w="1081722"/>
                <a:gridCol w="827865"/>
                <a:gridCol w="751870"/>
                <a:gridCol w="363807"/>
                <a:gridCol w="363807"/>
                <a:gridCol w="363807"/>
                <a:gridCol w="549753"/>
                <a:gridCol w="439803"/>
                <a:gridCol w="388061"/>
                <a:gridCol w="394529"/>
                <a:gridCol w="342789"/>
                <a:gridCol w="258708"/>
                <a:gridCol w="291046"/>
                <a:gridCol w="452739"/>
                <a:gridCol w="441420"/>
                <a:gridCol w="363807"/>
                <a:gridCol w="363807"/>
                <a:gridCol w="363807"/>
                <a:gridCol w="504479"/>
                <a:gridCol w="329853"/>
                <a:gridCol w="329853"/>
                <a:gridCol w="536819"/>
                <a:gridCol w="536819"/>
                <a:gridCol w="536819"/>
                <a:gridCol w="549753"/>
              </a:tblGrid>
              <a:tr h="150138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Nombre del Producto aprobado en el PDT</a:t>
                      </a:r>
                    </a:p>
                  </a:txBody>
                  <a:tcPr marL="4355" marR="4355" marT="43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Dependencia responsable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Nombre del Indicador aprobado en el PDT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Línea Base Producto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Unidad de medida del indicador de producto escogido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Producto Cuatrenio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Tipología</a:t>
                      </a:r>
                      <a:b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Acumulado</a:t>
                      </a:r>
                      <a:b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No Acumulado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Ejecución Metas 2020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% Ejecución</a:t>
                      </a:r>
                      <a:b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</a:br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2020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2021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2023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Meta fisica</a:t>
                      </a:r>
                      <a:br>
                        <a:rPr lang="it-IT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it-IT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2020 - 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Porcentaje </a:t>
                      </a:r>
                      <a:b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fisica 2020 a sep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Meta fisica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Cuatrenio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Arial Nova Cond Light"/>
                      </a:endParaRP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Porcentaje Meta fisica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Cuatrenio</a:t>
                      </a: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/>
                      </a:r>
                      <a:b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sep</a:t>
                      </a: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1172576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 de asistencia técnica para emprendedores y/o empresas en edad temprana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Agricultura Desarrollo Rural y Medio Ambiente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Necesidades empresariales atendidas a partir de emprendimientos 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ND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6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Acumulada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6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6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6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6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6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4,33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3,25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978175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 de vigilancia de la calidad del aire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Agricultura Desarrollo Rural y Medio Ambiente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Campaña de monitoreo de calidad del aire realizadas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ND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8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 Acumulada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NP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950178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Documentos de lineamientos técnicos para mejorar la calidad ambiental de las áreas urbanas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Agricultura Desarrollo Rural y Medio Ambiente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Documentos de lineamientos técnicos para mejorar la calidad ambiental de las áreas urbanas elaborados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ND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 Acumulada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0,60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2,60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2,60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600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4172" y="107667"/>
            <a:ext cx="11872686" cy="55999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/>
              <a:t>ACUMULADO ESTADO DE CUMPLIMIENTO DE LAS METAS FISICAS  PLAN DE DESARROLLO “TÚ Y YO SOMOS QUINDÍO”</a:t>
            </a:r>
            <a:endParaRPr lang="es-CO" b="1" dirty="0"/>
          </a:p>
          <a:p>
            <a:pPr algn="ctr"/>
            <a:r>
              <a:rPr lang="es-CO" b="1" dirty="0"/>
              <a:t>SECRETARÍA  </a:t>
            </a:r>
            <a:r>
              <a:rPr lang="es-CO" b="1" dirty="0" smtClean="0"/>
              <a:t>DE AGRICULTURA </a:t>
            </a:r>
            <a:r>
              <a:rPr lang="es-CO" b="1" dirty="0"/>
              <a:t>CON CORTE </a:t>
            </a:r>
            <a:r>
              <a:rPr lang="es-CO" b="1" dirty="0" smtClean="0"/>
              <a:t>AL </a:t>
            </a:r>
            <a:r>
              <a:rPr lang="es-CO" b="1" dirty="0"/>
              <a:t>30 </a:t>
            </a:r>
            <a:r>
              <a:rPr lang="es-CO" b="1" dirty="0" smtClean="0"/>
              <a:t>SEPTIEMBRE DE 2022</a:t>
            </a:r>
            <a:endParaRPr lang="es-CO" b="1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455336"/>
              </p:ext>
            </p:extLst>
          </p:nvPr>
        </p:nvGraphicFramePr>
        <p:xfrm>
          <a:off x="174172" y="852963"/>
          <a:ext cx="11872688" cy="5805414"/>
        </p:xfrm>
        <a:graphic>
          <a:graphicData uri="http://schemas.openxmlformats.org/drawingml/2006/table">
            <a:tbl>
              <a:tblPr/>
              <a:tblGrid>
                <a:gridCol w="1095110"/>
                <a:gridCol w="838111"/>
                <a:gridCol w="761175"/>
                <a:gridCol w="368310"/>
                <a:gridCol w="368310"/>
                <a:gridCol w="368310"/>
                <a:gridCol w="556557"/>
                <a:gridCol w="445246"/>
                <a:gridCol w="392864"/>
                <a:gridCol w="399412"/>
                <a:gridCol w="347031"/>
                <a:gridCol w="261910"/>
                <a:gridCol w="294648"/>
                <a:gridCol w="458342"/>
                <a:gridCol w="446883"/>
                <a:gridCol w="368310"/>
                <a:gridCol w="368310"/>
                <a:gridCol w="368310"/>
                <a:gridCol w="510723"/>
                <a:gridCol w="333935"/>
                <a:gridCol w="333935"/>
                <a:gridCol w="543463"/>
                <a:gridCol w="543463"/>
                <a:gridCol w="543463"/>
                <a:gridCol w="556557"/>
              </a:tblGrid>
              <a:tr h="170493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Nombre del Producto aprobado en el PDT</a:t>
                      </a:r>
                    </a:p>
                  </a:txBody>
                  <a:tcPr marL="4355" marR="4355" marT="43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Dependencia responsable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Nombre del Indicador aprobado en el PDT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Línea Base Producto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Unidad de medida del indicador de producto escogido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Producto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Cuatrenio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Arial Nova Cond Light"/>
                      </a:endParaRP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Tipología</a:t>
                      </a:r>
                      <a:b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Acumulado</a:t>
                      </a:r>
                      <a:b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No Acumulado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Ejecución Metas 2020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% Ejecución</a:t>
                      </a:r>
                      <a:b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</a:br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2020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2021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2023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Meta fisica</a:t>
                      </a:r>
                      <a:br>
                        <a:rPr lang="it-IT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it-IT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2020 - 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Porcentaje </a:t>
                      </a:r>
                      <a:b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fisica 2020 a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sep</a:t>
                      </a: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Meta fisica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Cuatrenio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Arial Nova Cond Light"/>
                      </a:endParaRP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Porcentaje Meta fisica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Cuatrenio</a:t>
                      </a: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/>
                      </a:r>
                      <a:b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sep</a:t>
                      </a: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855166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 de restauración de ecosistemas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Agricultura Desarrollo Rural y Medio Ambiente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Áreas en proceso de restauración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ND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Ha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1073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 Acumulada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NP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600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73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600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025120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 apoyo financiero para la implementación de esquemas de pago por Servicio ambientales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Agricultura Desarrollo Rural y Medio Ambiente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Esquemas de Pago por Servicio ambientales implementados 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ND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Acumulada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0,50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0,67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0,50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855166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 de recuperación de cuerpos de agua lénticos y lóticos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Agricultura Desarrollo Rural y Medio Ambiente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Bosque ripario recuperado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ND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 Acumulada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90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9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21,00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21,00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365027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Estrategia departamental para la protección y bienestar de los animales domésticos y silvestres del departamento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Agricultura Desarrollo Rural y Medio Ambiente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Estrategia  para la protección y bienestar de los animales domésticos y silvestres adoptada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ND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Acumulada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0,75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0,92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0,69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147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901229" cy="5423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728664" y="1434904"/>
            <a:ext cx="10829924" cy="29338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700" b="1" dirty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cs typeface="Arial" pitchFamily="34" charset="0"/>
              </a:rPr>
              <a:t>ESTADO DE EJECUCIÓN</a:t>
            </a:r>
          </a:p>
          <a:p>
            <a:pPr algn="ctr"/>
            <a:r>
              <a:rPr lang="es-CO" sz="2700" b="1" dirty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cs typeface="Arial" pitchFamily="34" charset="0"/>
              </a:rPr>
              <a:t>PLAN OPERATIVO ANUAL DE INVERSIONES POAI </a:t>
            </a:r>
          </a:p>
          <a:p>
            <a:pPr algn="ctr"/>
            <a:r>
              <a:rPr lang="es-CO" sz="2500" b="1" dirty="0" smtClean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cs typeface="Arial" pitchFamily="34" charset="0"/>
              </a:rPr>
              <a:t>SECRETARÍA </a:t>
            </a:r>
            <a:r>
              <a:rPr lang="es-CO" sz="2500" b="1" dirty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cs typeface="Arial" pitchFamily="34" charset="0"/>
              </a:rPr>
              <a:t>DE AGRICULTURA, DESARROLLO RURAL Y MEDIO AMBIENTE  CON CORTE AL 30 DE </a:t>
            </a:r>
            <a:r>
              <a:rPr lang="es-CO" sz="2500" b="1" dirty="0" smtClean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cs typeface="Arial" pitchFamily="34" charset="0"/>
              </a:rPr>
              <a:t>SEPTIEMBRE DE 2022</a:t>
            </a:r>
            <a:endParaRPr lang="es-CO" sz="2500" b="1" dirty="0">
              <a:solidFill>
                <a:schemeClr val="bg1">
                  <a:lumMod val="65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2EF92B31-20CD-46E6-91E3-2897275246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8698671" y="6194906"/>
            <a:ext cx="3395124" cy="49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42267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4172" y="107667"/>
            <a:ext cx="11872686" cy="55999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/>
              <a:t>ACUMULADO ESTADO DE CUMPLIMIENTO DE LAS METAS FISICAS  PLAN DE DESARROLLO “TÚ Y YO SOMOS QUINDÍO”</a:t>
            </a:r>
            <a:endParaRPr lang="es-CO" b="1" dirty="0"/>
          </a:p>
          <a:p>
            <a:pPr algn="ctr"/>
            <a:r>
              <a:rPr lang="es-CO" b="1" dirty="0"/>
              <a:t>SECRETARÍA  </a:t>
            </a:r>
            <a:r>
              <a:rPr lang="es-CO" b="1" dirty="0" smtClean="0"/>
              <a:t>DE AGRICULTURA </a:t>
            </a:r>
            <a:r>
              <a:rPr lang="es-CO" b="1" dirty="0"/>
              <a:t>CON CORTE </a:t>
            </a:r>
            <a:r>
              <a:rPr lang="es-CO" b="1" dirty="0" smtClean="0"/>
              <a:t>AL </a:t>
            </a:r>
            <a:r>
              <a:rPr lang="es-CO" b="1" dirty="0"/>
              <a:t>30 </a:t>
            </a:r>
            <a:r>
              <a:rPr lang="es-CO" b="1" dirty="0" smtClean="0"/>
              <a:t>SEPTIEMBRE DE 2022</a:t>
            </a:r>
            <a:endParaRPr lang="es-CO" b="1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6882037"/>
              </p:ext>
            </p:extLst>
          </p:nvPr>
        </p:nvGraphicFramePr>
        <p:xfrm>
          <a:off x="174170" y="875763"/>
          <a:ext cx="11872688" cy="5602309"/>
        </p:xfrm>
        <a:graphic>
          <a:graphicData uri="http://schemas.openxmlformats.org/drawingml/2006/table">
            <a:tbl>
              <a:tblPr/>
              <a:tblGrid>
                <a:gridCol w="1095110"/>
                <a:gridCol w="838111"/>
                <a:gridCol w="761175"/>
                <a:gridCol w="368310"/>
                <a:gridCol w="368310"/>
                <a:gridCol w="368310"/>
                <a:gridCol w="556557"/>
                <a:gridCol w="445246"/>
                <a:gridCol w="392864"/>
                <a:gridCol w="399412"/>
                <a:gridCol w="347031"/>
                <a:gridCol w="261910"/>
                <a:gridCol w="294648"/>
                <a:gridCol w="458342"/>
                <a:gridCol w="446883"/>
                <a:gridCol w="368310"/>
                <a:gridCol w="368310"/>
                <a:gridCol w="368310"/>
                <a:gridCol w="510723"/>
                <a:gridCol w="333935"/>
                <a:gridCol w="333935"/>
                <a:gridCol w="543463"/>
                <a:gridCol w="543463"/>
                <a:gridCol w="543463"/>
                <a:gridCol w="556557"/>
              </a:tblGrid>
              <a:tr h="192951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Nombre del Producto aprobado en el PDT</a:t>
                      </a:r>
                    </a:p>
                  </a:txBody>
                  <a:tcPr marL="4355" marR="4355" marT="43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Dependencia responsable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Nombre del Indicador aprobado en el PDT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Línea Base Producto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Unidad de medida del indicador de producto escogido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Producto Cuatrenio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Tipología</a:t>
                      </a:r>
                      <a:b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Acumulado</a:t>
                      </a:r>
                      <a:b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No Acumulado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Ejecución Metas 2020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% Ejecución</a:t>
                      </a:r>
                      <a:b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</a:br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2020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2021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2023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Meta fisica</a:t>
                      </a:r>
                      <a:br>
                        <a:rPr lang="it-IT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it-IT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2020 - 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Porcentaje </a:t>
                      </a:r>
                      <a:b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fisica 2020 a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sep</a:t>
                      </a: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Meta fisica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Cuatrenio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Arial Nova Cond Light"/>
                      </a:endParaRP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Porcentaje Meta fisica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Cuatrenio</a:t>
                      </a: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/>
                      </a:r>
                      <a:b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sep</a:t>
                      </a: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1160151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Realizar  campaña  de sensibilización y apropiación del patrimonio ambiental en el departamento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Agricultura Desarrollo Rural y Medio Ambiente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Campaña  de sensibilización y apropiación del patrimonio ambiental realizada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ND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 Acumulada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2,50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2,50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44833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Adquisición, mantenimiento y administración de áreas de importancia estratégica para la conservación y regulación del recurso hídrico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Agricultura Desarrollo Rural y Medio Ambiente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Numero de Hectáreas intervenidas 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ND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Ha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 Acumulada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60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58,3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60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1,7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34,68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60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112,98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112,98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967811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 de apoyo financiero a emprendimientos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Agricultura Desarrollo Rural y Medio Ambiente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Emprendimientos apoyados 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ND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 Acumulada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6,00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6,00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902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4172" y="107667"/>
            <a:ext cx="11872686" cy="55999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/>
              <a:t>ACUMULADO ESTADO DE CUMPLIMIENTO DE LAS METAS FISICAS  PLAN DE DESARROLLO “TÚ Y YO SOMOS QUINDÍO”</a:t>
            </a:r>
            <a:endParaRPr lang="es-CO" b="1" dirty="0"/>
          </a:p>
          <a:p>
            <a:pPr algn="ctr"/>
            <a:r>
              <a:rPr lang="es-CO" b="1" dirty="0"/>
              <a:t>SECRETARÍA  </a:t>
            </a:r>
            <a:r>
              <a:rPr lang="es-CO" b="1" dirty="0" smtClean="0"/>
              <a:t>DE </a:t>
            </a:r>
            <a:r>
              <a:rPr lang="es-CO" b="1" dirty="0"/>
              <a:t> </a:t>
            </a:r>
            <a:r>
              <a:rPr lang="es-CO" b="1" dirty="0" smtClean="0"/>
              <a:t>AGRICULTURA </a:t>
            </a:r>
            <a:r>
              <a:rPr lang="es-CO" b="1" dirty="0"/>
              <a:t>CON CORTE </a:t>
            </a:r>
            <a:r>
              <a:rPr lang="es-CO" b="1" dirty="0" smtClean="0"/>
              <a:t>AL </a:t>
            </a:r>
            <a:r>
              <a:rPr lang="es-CO" b="1" dirty="0"/>
              <a:t>30 </a:t>
            </a:r>
            <a:r>
              <a:rPr lang="es-CO" b="1" dirty="0" smtClean="0"/>
              <a:t>SEPTIEMBRE DE 2022</a:t>
            </a:r>
            <a:endParaRPr lang="es-CO" b="1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5578821"/>
              </p:ext>
            </p:extLst>
          </p:nvPr>
        </p:nvGraphicFramePr>
        <p:xfrm>
          <a:off x="154343" y="867329"/>
          <a:ext cx="11872688" cy="5662259"/>
        </p:xfrm>
        <a:graphic>
          <a:graphicData uri="http://schemas.openxmlformats.org/drawingml/2006/table">
            <a:tbl>
              <a:tblPr/>
              <a:tblGrid>
                <a:gridCol w="1095110"/>
                <a:gridCol w="838111"/>
                <a:gridCol w="761175"/>
                <a:gridCol w="368310"/>
                <a:gridCol w="368310"/>
                <a:gridCol w="368310"/>
                <a:gridCol w="556557"/>
                <a:gridCol w="445246"/>
                <a:gridCol w="392864"/>
                <a:gridCol w="399412"/>
                <a:gridCol w="347031"/>
                <a:gridCol w="261910"/>
                <a:gridCol w="294648"/>
                <a:gridCol w="458342"/>
                <a:gridCol w="446883"/>
                <a:gridCol w="368310"/>
                <a:gridCol w="368310"/>
                <a:gridCol w="368310"/>
                <a:gridCol w="510723"/>
                <a:gridCol w="333935"/>
                <a:gridCol w="333935"/>
                <a:gridCol w="543463"/>
                <a:gridCol w="543463"/>
                <a:gridCol w="543463"/>
                <a:gridCol w="556557"/>
              </a:tblGrid>
              <a:tr h="166289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Nombre del Producto aprobado en el PDT</a:t>
                      </a:r>
                    </a:p>
                  </a:txBody>
                  <a:tcPr marL="4355" marR="4355" marT="43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Dependencia responsable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Nombre del Indicador aprobado en el PDT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Línea Base Producto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Unidad de medida del indicador de producto escogido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Producto Cuatrenio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Tipología</a:t>
                      </a:r>
                      <a:b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Acumulado</a:t>
                      </a:r>
                      <a:b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No Acumulado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Ejecución Metas 2020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% Ejecución</a:t>
                      </a:r>
                      <a:b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</a:br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2020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2021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2023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Meta fisica</a:t>
                      </a:r>
                      <a:br>
                        <a:rPr lang="it-IT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it-IT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2020 - 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Porcentaje </a:t>
                      </a:r>
                      <a:b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fisica 2020 a sep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Meta fisica Cuatrenio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Porcentaje Meta fisica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Cuatrenio</a:t>
                      </a: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/>
                      </a:r>
                      <a:b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sep</a:t>
                      </a: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834078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Estaciones meteorológicas construidas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Agricultura Desarrollo Rural y Medio Ambiente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Estaciones meteorológicas construidas 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ND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Acumulada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NP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834078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Barreras rompe vientos recuperadas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Agricultura Desarrollo Rural y Medio Ambiente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Barreras rompe vientos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ND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700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 Acumulada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NP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16,00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16,00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16,00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497131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Obras para estabilización de taludes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Aguas E Infraestructura  - 4</a:t>
                      </a:r>
                      <a:b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Agricultura Desarrollo Rural y Medio Ambiente - 2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Obras para estabilización de taludes realizadas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ND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 Acumulada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834078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Obras para el control de erosión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Agricultura Desarrollo Rural y Medio Ambiente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Área reforestada 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ND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 Acumulada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NP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16,00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16,00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16,00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41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4172" y="107667"/>
            <a:ext cx="11872686" cy="55999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/>
              <a:t>ACUMULADO ESTADO DE CUMPLIMIENTO DE LAS METAS FISICAS  PLAN DE DESARROLLO “TÚ Y YO SOMOS QUINDÍO”</a:t>
            </a:r>
            <a:endParaRPr lang="es-CO" b="1" dirty="0"/>
          </a:p>
          <a:p>
            <a:pPr algn="ctr"/>
            <a:r>
              <a:rPr lang="es-CO" b="1" dirty="0"/>
              <a:t>SECRETARÍA  </a:t>
            </a:r>
            <a:r>
              <a:rPr lang="es-CO" b="1" dirty="0" smtClean="0"/>
              <a:t>DE AGRICULTURA </a:t>
            </a:r>
            <a:r>
              <a:rPr lang="es-CO" b="1" dirty="0"/>
              <a:t>CON CORTE </a:t>
            </a:r>
            <a:r>
              <a:rPr lang="es-CO" b="1" dirty="0" smtClean="0"/>
              <a:t>AL </a:t>
            </a:r>
            <a:r>
              <a:rPr lang="es-CO" b="1" dirty="0"/>
              <a:t>30 </a:t>
            </a:r>
            <a:r>
              <a:rPr lang="es-CO" b="1" dirty="0" smtClean="0"/>
              <a:t>SEPTIEMBRE DE 2022</a:t>
            </a:r>
            <a:endParaRPr lang="es-CO" b="1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715736"/>
              </p:ext>
            </p:extLst>
          </p:nvPr>
        </p:nvGraphicFramePr>
        <p:xfrm>
          <a:off x="174172" y="957159"/>
          <a:ext cx="11872688" cy="5546671"/>
        </p:xfrm>
        <a:graphic>
          <a:graphicData uri="http://schemas.openxmlformats.org/drawingml/2006/table">
            <a:tbl>
              <a:tblPr/>
              <a:tblGrid>
                <a:gridCol w="1095110"/>
                <a:gridCol w="838111"/>
                <a:gridCol w="761175"/>
                <a:gridCol w="368310"/>
                <a:gridCol w="368310"/>
                <a:gridCol w="368310"/>
                <a:gridCol w="556557"/>
                <a:gridCol w="445246"/>
                <a:gridCol w="392864"/>
                <a:gridCol w="399412"/>
                <a:gridCol w="347031"/>
                <a:gridCol w="261910"/>
                <a:gridCol w="294648"/>
                <a:gridCol w="458342"/>
                <a:gridCol w="446883"/>
                <a:gridCol w="368310"/>
                <a:gridCol w="368310"/>
                <a:gridCol w="368310"/>
                <a:gridCol w="510723"/>
                <a:gridCol w="333935"/>
                <a:gridCol w="333935"/>
                <a:gridCol w="543463"/>
                <a:gridCol w="543463"/>
                <a:gridCol w="543463"/>
                <a:gridCol w="556557"/>
              </a:tblGrid>
              <a:tr h="197827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Nombre del Producto aprobado en el PDT</a:t>
                      </a:r>
                    </a:p>
                  </a:txBody>
                  <a:tcPr marL="4355" marR="4355" marT="43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Dependencia responsable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Nombre del Indicador aprobado en el PDT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Línea Base Producto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Unidad de medida del indicador de producto escogido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Producto Cuatrenio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Tipología</a:t>
                      </a:r>
                      <a:b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Acumulado</a:t>
                      </a:r>
                      <a:b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No Acumulado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Ejecución Metas 2020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% Ejecución</a:t>
                      </a:r>
                      <a:b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</a:br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2020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2021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2023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Meta fisica</a:t>
                      </a:r>
                      <a:br>
                        <a:rPr lang="it-IT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it-IT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2020 - 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Porcentaje </a:t>
                      </a:r>
                      <a:b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fisica 2020 a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sep</a:t>
                      </a: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Meta fisica Cuatrenio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Porcentaje Meta fisica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Cuatrenio</a:t>
                      </a: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/>
                      </a:r>
                      <a:b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sep</a:t>
                      </a: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1583869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 de divulgación de la información en gestión del cambio climático para un desarrollo bajo en carbono y </a:t>
                      </a:r>
                      <a:r>
                        <a:rPr lang="es-CO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resiliente</a:t>
                      </a:r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 al clima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Agricultura Desarrollo Rural y Medio Ambiente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Campañas de información en gestión de cambio climático realizadas 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ND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16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 Acumulada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6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6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11,00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11,00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992266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 de producción de plántulas en viveros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Agricultura Desarrollo Rural y Medio Ambiente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Plántulas producidas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ND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6000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 Acumulada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1.950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1.932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2.000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18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5.052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2.000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7.034,00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7.034,00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992266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Estufas ecoeficientes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Agricultura Desarrollo Rural y Medio Ambiente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Estufas ecoeficientes instaladas y en operación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ND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 Acumulada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NP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9,00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9,00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9,00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243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901229" cy="5423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1339702" y="1860207"/>
            <a:ext cx="9948181" cy="2449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ESTADO DE EJECUCIÓN</a:t>
            </a:r>
          </a:p>
          <a:p>
            <a:pPr algn="ctr"/>
            <a:r>
              <a:rPr lang="es-CO" sz="28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SISTEMA GENERAL DE </a:t>
            </a:r>
            <a:r>
              <a:rPr lang="es-CO" sz="28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REGALÍAS SGR</a:t>
            </a:r>
            <a:endParaRPr lang="es-CO" sz="28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CO" sz="28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SECRETARÍA DE AGRICULTURA, DESARROLLO RURAL Y MEDIO AMBIENTE </a:t>
            </a:r>
          </a:p>
          <a:p>
            <a:pPr algn="ctr"/>
            <a:r>
              <a:rPr lang="es-CO" sz="28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CORTE </a:t>
            </a:r>
            <a:r>
              <a:rPr lang="es-CO" sz="28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AL 30 </a:t>
            </a:r>
            <a:r>
              <a:rPr lang="es-CO" sz="28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es-CO" sz="28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SEPTIEMBRE DE 2022</a:t>
            </a:r>
            <a:endParaRPr lang="es-CO" sz="28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2EF92B31-20CD-46E6-91E3-2897275246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8698671" y="6194906"/>
            <a:ext cx="3395124" cy="49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485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901229" cy="5423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1426500" y="0"/>
            <a:ext cx="765500" cy="4951828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2EF92B31-20CD-46E6-91E3-2897275246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8698671" y="6194906"/>
            <a:ext cx="3395124" cy="49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>
            <a:extLst>
              <a:ext uri="{FF2B5EF4-FFF2-40B4-BE49-F238E27FC236}">
                <a16:creationId xmlns:a16="http://schemas.microsoft.com/office/drawing/2014/main" xmlns="" id="{6A4E81D4-9DF3-44FB-A55C-EBF884AFBC3A}"/>
              </a:ext>
            </a:extLst>
          </p:cNvPr>
          <p:cNvSpPr/>
          <p:nvPr/>
        </p:nvSpPr>
        <p:spPr>
          <a:xfrm>
            <a:off x="450614" y="90153"/>
            <a:ext cx="10975885" cy="79238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ESTADO DE EJECUCIÓN SISTEMA GENERAL DE </a:t>
            </a:r>
            <a:r>
              <a:rPr lang="es-CO" sz="16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REGALÍAS </a:t>
            </a:r>
            <a:r>
              <a:rPr lang="es-CO" sz="160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SGR  SECRETARÍA </a:t>
            </a:r>
            <a:r>
              <a:rPr lang="es-CO" sz="16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 DE AGRICULTURA</a:t>
            </a:r>
            <a:r>
              <a:rPr lang="es-CO" sz="160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, DESARROLLO RURAL Y MEDIO AMBIENTE CON  CORTE AL 30 DE </a:t>
            </a:r>
            <a:r>
              <a:rPr lang="es-CO" sz="16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SEPTIEMBRE DE 2022</a:t>
            </a:r>
            <a:endParaRPr lang="es-CO" sz="1600" b="1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6938398"/>
              </p:ext>
            </p:extLst>
          </p:nvPr>
        </p:nvGraphicFramePr>
        <p:xfrm>
          <a:off x="540913" y="882541"/>
          <a:ext cx="10753859" cy="5312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16090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901229" cy="5423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2EF92B31-20CD-46E6-91E3-2897275246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8698671" y="6194906"/>
            <a:ext cx="3395124" cy="49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2789915"/>
              </p:ext>
            </p:extLst>
          </p:nvPr>
        </p:nvGraphicFramePr>
        <p:xfrm>
          <a:off x="901228" y="224742"/>
          <a:ext cx="9759771" cy="739982"/>
        </p:xfrm>
        <a:graphic>
          <a:graphicData uri="http://schemas.openxmlformats.org/drawingml/2006/table">
            <a:tbl>
              <a:tblPr/>
              <a:tblGrid>
                <a:gridCol w="97597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07727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2017000100113 - FORTALECIMIENTO DE UN CENTRO DE INNOVACIÓN Y PRODUCTIVIDAD AGRARIO ADECUANDO UNA INFRAESTRUCTURA TECNOLÓGICA PARA SOFISTICAR EL NEGOCIO CAFETERO DEL QUINDÍO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7" name="2 Gráfico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CD176B4D-E107-4FAC-85E9-2DF872E1AA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2984814"/>
              </p:ext>
            </p:extLst>
          </p:nvPr>
        </p:nvGraphicFramePr>
        <p:xfrm>
          <a:off x="901229" y="1081825"/>
          <a:ext cx="9852630" cy="4971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05656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901229" cy="5423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2EF92B31-20CD-46E6-91E3-2897275246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8698671" y="6194906"/>
            <a:ext cx="3395124" cy="49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30235"/>
              </p:ext>
            </p:extLst>
          </p:nvPr>
        </p:nvGraphicFramePr>
        <p:xfrm>
          <a:off x="584617" y="397733"/>
          <a:ext cx="10187040" cy="496142"/>
        </p:xfrm>
        <a:graphic>
          <a:graphicData uri="http://schemas.openxmlformats.org/drawingml/2006/table">
            <a:tbl>
              <a:tblPr/>
              <a:tblGrid>
                <a:gridCol w="101870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31568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2017000100099 - DESARROLLO EXPERIMENTAL PARA LA COMPETITIVIDAD DEL SECTOR CAFETERO DEL DEPARTAMENTO DEL QUINDÍO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7" name="2 Gráfico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B05C4B58-92F3-4EC9-9D3E-3E53D030D9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6468701"/>
              </p:ext>
            </p:extLst>
          </p:nvPr>
        </p:nvGraphicFramePr>
        <p:xfrm>
          <a:off x="553792" y="1226127"/>
          <a:ext cx="10225825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9534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901229" cy="5423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1307650" y="0"/>
            <a:ext cx="884349" cy="4951828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2EF92B31-20CD-46E6-91E3-2897275246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8698671" y="6194906"/>
            <a:ext cx="3395124" cy="49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336467"/>
              </p:ext>
            </p:extLst>
          </p:nvPr>
        </p:nvGraphicFramePr>
        <p:xfrm>
          <a:off x="778239" y="348893"/>
          <a:ext cx="10426381" cy="499265"/>
        </p:xfrm>
        <a:graphic>
          <a:graphicData uri="http://schemas.openxmlformats.org/drawingml/2006/table">
            <a:tbl>
              <a:tblPr/>
              <a:tblGrid>
                <a:gridCol w="104263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9926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2018000040015 - IMPLEMENTACIÓN DE ACCIONES DE ADAPTACIÓN ETAPA I DEL PLAN DE GESTIÓN INTEGRAL DEL CAMBIO CLIMÁTICO (PIGCC) EN EL DEPARTAMENTO DEL QUINDÍO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7" name="2 Gráfico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5C252EC-F48F-450F-ACFF-4B3AC69DCF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424178"/>
              </p:ext>
            </p:extLst>
          </p:nvPr>
        </p:nvGraphicFramePr>
        <p:xfrm>
          <a:off x="901228" y="1155032"/>
          <a:ext cx="10303391" cy="4885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1966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901229" cy="5423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1256134" y="0"/>
            <a:ext cx="935865" cy="4951828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2EF92B31-20CD-46E6-91E3-2897275246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8698671" y="6194906"/>
            <a:ext cx="3395124" cy="49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9129851"/>
              </p:ext>
            </p:extLst>
          </p:nvPr>
        </p:nvGraphicFramePr>
        <p:xfrm>
          <a:off x="910900" y="175308"/>
          <a:ext cx="10345234" cy="496142"/>
        </p:xfrm>
        <a:graphic>
          <a:graphicData uri="http://schemas.openxmlformats.org/drawingml/2006/table">
            <a:tbl>
              <a:tblPr/>
              <a:tblGrid>
                <a:gridCol w="103452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38485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 2013000100226- APLICACIÓN DE PROCESOS INNOVADORES EN LA CADENA DE SUMINISTROS PARA LA INDUSTRIA DE LA GUADUA EN EL  DEPARTAMENTO DEL QUINDÍO</a:t>
                      </a:r>
                      <a:endParaRPr lang="es-CO" sz="1600" b="1" i="0" u="none" strike="noStrike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7" name="2 Gráfico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F480DDF9-F01A-453F-A849-D72D41C227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0872464"/>
              </p:ext>
            </p:extLst>
          </p:nvPr>
        </p:nvGraphicFramePr>
        <p:xfrm>
          <a:off x="901229" y="914908"/>
          <a:ext cx="10457936" cy="5125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0220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901230" y="107667"/>
            <a:ext cx="9759771" cy="79828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/>
              <a:t>CONCLUSIONES </a:t>
            </a:r>
            <a:r>
              <a:rPr lang="es-CO" b="1" dirty="0" smtClean="0"/>
              <a:t>SEGUIMIENTO PLAN DE DESARROLLO “TÚ Y YO SOMOS QUINDÍO”</a:t>
            </a:r>
            <a:endParaRPr lang="es-CO" b="1" dirty="0"/>
          </a:p>
          <a:p>
            <a:pPr algn="ctr"/>
            <a:r>
              <a:rPr lang="es-CO" b="1" dirty="0"/>
              <a:t>SECRETARÍA  </a:t>
            </a:r>
            <a:r>
              <a:rPr lang="es-CO" b="1" dirty="0" smtClean="0"/>
              <a:t>DE AGRÍCULTURA</a:t>
            </a:r>
            <a:r>
              <a:rPr lang="es-CO" b="1" dirty="0"/>
              <a:t>, DESARROLLO RURAL Y MEDIO AMBIENTE  CON CORTE </a:t>
            </a:r>
            <a:r>
              <a:rPr lang="es-CO" b="1" dirty="0" smtClean="0"/>
              <a:t>AL  </a:t>
            </a:r>
            <a:r>
              <a:rPr lang="es-CO" b="1" dirty="0"/>
              <a:t>30 </a:t>
            </a:r>
            <a:r>
              <a:rPr lang="es-CO" b="1" dirty="0" smtClean="0"/>
              <a:t>DE SEPTIEMBRE DE 2022</a:t>
            </a:r>
            <a:endParaRPr lang="es-CO" b="1" dirty="0"/>
          </a:p>
        </p:txBody>
      </p:sp>
      <p:sp>
        <p:nvSpPr>
          <p:cNvPr id="3" name="2 Rectángulo"/>
          <p:cNvSpPr/>
          <p:nvPr/>
        </p:nvSpPr>
        <p:spPr>
          <a:xfrm>
            <a:off x="973131" y="1116322"/>
            <a:ext cx="9687870" cy="15022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O" dirty="0">
                <a:solidFill>
                  <a:schemeClr val="tx1"/>
                </a:solidFill>
              </a:rPr>
              <a:t>La </a:t>
            </a:r>
            <a:r>
              <a:rPr lang="es-CO" dirty="0" smtClean="0">
                <a:solidFill>
                  <a:schemeClr val="tx1"/>
                </a:solidFill>
              </a:rPr>
              <a:t>Secretaría de Agricultura </a:t>
            </a:r>
            <a:r>
              <a:rPr lang="es-CO" dirty="0">
                <a:solidFill>
                  <a:schemeClr val="tx1"/>
                </a:solidFill>
              </a:rPr>
              <a:t>Desarrollo Rural y Medio </a:t>
            </a:r>
            <a:r>
              <a:rPr lang="es-CO" dirty="0" smtClean="0">
                <a:solidFill>
                  <a:schemeClr val="tx1"/>
                </a:solidFill>
              </a:rPr>
              <a:t>Ambiente, </a:t>
            </a:r>
            <a:r>
              <a:rPr lang="es-CO" dirty="0">
                <a:solidFill>
                  <a:schemeClr val="tx1"/>
                </a:solidFill>
              </a:rPr>
              <a:t>cuenta con compromisos de ($ </a:t>
            </a:r>
            <a:r>
              <a:rPr lang="es-CO" dirty="0" smtClean="0">
                <a:solidFill>
                  <a:schemeClr val="tx1"/>
                </a:solidFill>
              </a:rPr>
              <a:t>2.696.714.330.00), de un </a:t>
            </a:r>
            <a:r>
              <a:rPr lang="es-CO" dirty="0">
                <a:solidFill>
                  <a:schemeClr val="tx1"/>
                </a:solidFill>
              </a:rPr>
              <a:t>presupuesto definitivo </a:t>
            </a:r>
            <a:r>
              <a:rPr lang="es-CO" dirty="0" smtClean="0">
                <a:solidFill>
                  <a:schemeClr val="tx1"/>
                </a:solidFill>
              </a:rPr>
              <a:t>de </a:t>
            </a:r>
            <a:r>
              <a:rPr lang="es-CO" dirty="0">
                <a:solidFill>
                  <a:schemeClr val="tx1"/>
                </a:solidFill>
              </a:rPr>
              <a:t>($ </a:t>
            </a:r>
            <a:r>
              <a:rPr lang="es-CO" dirty="0" smtClean="0">
                <a:solidFill>
                  <a:schemeClr val="tx1"/>
                </a:solidFill>
              </a:rPr>
              <a:t>4,664.234.480.84), que </a:t>
            </a:r>
            <a:r>
              <a:rPr lang="es-CO" dirty="0">
                <a:solidFill>
                  <a:schemeClr val="tx1"/>
                </a:solidFill>
              </a:rPr>
              <a:t>se </a:t>
            </a:r>
            <a:r>
              <a:rPr lang="es-CO" dirty="0" smtClean="0">
                <a:solidFill>
                  <a:schemeClr val="tx1"/>
                </a:solidFill>
              </a:rPr>
              <a:t>encuentra bajo su responsabilidad </a:t>
            </a:r>
            <a:r>
              <a:rPr lang="es-CO" dirty="0">
                <a:solidFill>
                  <a:schemeClr val="tx1"/>
                </a:solidFill>
              </a:rPr>
              <a:t>con corte al 30 de </a:t>
            </a:r>
            <a:r>
              <a:rPr lang="es-CO" dirty="0" smtClean="0">
                <a:solidFill>
                  <a:schemeClr val="tx1"/>
                </a:solidFill>
              </a:rPr>
              <a:t>septiembre de 2022, </a:t>
            </a:r>
            <a:r>
              <a:rPr lang="es-CO" dirty="0">
                <a:solidFill>
                  <a:schemeClr val="tx1"/>
                </a:solidFill>
              </a:rPr>
              <a:t>equivalente al </a:t>
            </a:r>
            <a:r>
              <a:rPr lang="es-CO" dirty="0" smtClean="0">
                <a:solidFill>
                  <a:schemeClr val="tx1"/>
                </a:solidFill>
              </a:rPr>
              <a:t>58% </a:t>
            </a:r>
            <a:r>
              <a:rPr lang="es-CO" dirty="0">
                <a:solidFill>
                  <a:schemeClr val="tx1"/>
                </a:solidFill>
              </a:rPr>
              <a:t>, ubicándose en semáforo </a:t>
            </a:r>
            <a:r>
              <a:rPr lang="es-CO" dirty="0" smtClean="0">
                <a:solidFill>
                  <a:schemeClr val="tx1"/>
                </a:solidFill>
              </a:rPr>
              <a:t>amarillo- medio.</a:t>
            </a:r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7" name="6 Elipse"/>
          <p:cNvSpPr/>
          <p:nvPr/>
        </p:nvSpPr>
        <p:spPr>
          <a:xfrm>
            <a:off x="523857" y="1446402"/>
            <a:ext cx="347672" cy="3213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2" name="Imagen 5">
            <a:extLst>
              <a:ext uri="{FF2B5EF4-FFF2-40B4-BE49-F238E27FC236}">
                <a16:creationId xmlns:a16="http://schemas.microsoft.com/office/drawing/2014/main" xmlns="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2EF92B31-20CD-46E6-91E3-2897275246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9202057" y="6269004"/>
            <a:ext cx="2891738" cy="425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4 Rectángulo"/>
          <p:cNvSpPr/>
          <p:nvPr/>
        </p:nvSpPr>
        <p:spPr>
          <a:xfrm>
            <a:off x="1005779" y="2763605"/>
            <a:ext cx="9655222" cy="1754326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CO" dirty="0"/>
              <a:t>La Secretaría de </a:t>
            </a:r>
            <a:r>
              <a:rPr lang="es-CO" dirty="0" smtClean="0"/>
              <a:t>Agricultura Desarrollo </a:t>
            </a:r>
            <a:r>
              <a:rPr lang="es-CO" dirty="0"/>
              <a:t>Rural y Medio Ambiente, cuenta con </a:t>
            </a:r>
            <a:r>
              <a:rPr lang="es-CO" dirty="0" smtClean="0"/>
              <a:t>un estado </a:t>
            </a:r>
            <a:r>
              <a:rPr lang="es-CO" dirty="0"/>
              <a:t>de </a:t>
            </a:r>
            <a:r>
              <a:rPr lang="es-CO" dirty="0" smtClean="0"/>
              <a:t>ejecución </a:t>
            </a:r>
            <a:r>
              <a:rPr lang="es-CO" dirty="0"/>
              <a:t>de las metas producto del Plan de </a:t>
            </a:r>
            <a:r>
              <a:rPr lang="es-CO" dirty="0" smtClean="0"/>
              <a:t>Desarrollo: De </a:t>
            </a:r>
            <a:r>
              <a:rPr lang="es-CO" dirty="0"/>
              <a:t>las treinta y </a:t>
            </a:r>
            <a:r>
              <a:rPr lang="es-CO" dirty="0" smtClean="0"/>
              <a:t>siete </a:t>
            </a:r>
            <a:r>
              <a:rPr lang="es-CO" dirty="0"/>
              <a:t>(</a:t>
            </a:r>
            <a:r>
              <a:rPr lang="es-CO" dirty="0" smtClean="0"/>
              <a:t>37) </a:t>
            </a:r>
            <a:r>
              <a:rPr lang="es-CO" dirty="0"/>
              <a:t>metas  que se encuentran bajo su responsabilidad,  </a:t>
            </a:r>
            <a:r>
              <a:rPr lang="es-CO" dirty="0" smtClean="0"/>
              <a:t>tres (3) se </a:t>
            </a:r>
            <a:r>
              <a:rPr lang="es-CO" dirty="0"/>
              <a:t>ubican en </a:t>
            </a:r>
            <a:r>
              <a:rPr lang="es-CO" dirty="0" smtClean="0"/>
              <a:t>semáforo sobresaliente- verde </a:t>
            </a:r>
            <a:r>
              <a:rPr lang="es-CO" dirty="0"/>
              <a:t>oscuro  </a:t>
            </a:r>
            <a:r>
              <a:rPr lang="es-CO" dirty="0" smtClean="0"/>
              <a:t>(8%), cuatro (4) metas  </a:t>
            </a:r>
            <a:r>
              <a:rPr lang="es-CO" dirty="0"/>
              <a:t>en semáforo satisfactorio verde claro </a:t>
            </a:r>
            <a:r>
              <a:rPr lang="es-CO" dirty="0" smtClean="0"/>
              <a:t>(11), siete (7) </a:t>
            </a:r>
            <a:r>
              <a:rPr lang="es-CO" dirty="0"/>
              <a:t>metas en semáforo </a:t>
            </a:r>
            <a:r>
              <a:rPr lang="es-CO" dirty="0" smtClean="0"/>
              <a:t>amarillo-medio (19%), ocho (8) </a:t>
            </a:r>
            <a:r>
              <a:rPr lang="es-CO" dirty="0"/>
              <a:t>metas producto en semáforo </a:t>
            </a:r>
            <a:r>
              <a:rPr lang="es-CO" dirty="0" smtClean="0"/>
              <a:t>naranja-bajo (22%) </a:t>
            </a:r>
            <a:r>
              <a:rPr lang="es-CO" dirty="0"/>
              <a:t>y </a:t>
            </a:r>
            <a:r>
              <a:rPr lang="es-CO" dirty="0" smtClean="0"/>
              <a:t>quince (15) </a:t>
            </a:r>
            <a:r>
              <a:rPr lang="es-CO" dirty="0"/>
              <a:t>metas producto en semáforo </a:t>
            </a:r>
            <a:r>
              <a:rPr lang="es-CO" dirty="0" smtClean="0"/>
              <a:t>rojo-Crítico  (41%). </a:t>
            </a:r>
            <a:endParaRPr lang="es-CO" dirty="0"/>
          </a:p>
        </p:txBody>
      </p:sp>
      <p:sp>
        <p:nvSpPr>
          <p:cNvPr id="17" name="6 Elipse"/>
          <p:cNvSpPr/>
          <p:nvPr/>
        </p:nvSpPr>
        <p:spPr>
          <a:xfrm>
            <a:off x="500333" y="3319443"/>
            <a:ext cx="347672" cy="3213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537370"/>
              </p:ext>
            </p:extLst>
          </p:nvPr>
        </p:nvGraphicFramePr>
        <p:xfrm>
          <a:off x="2220588" y="4771076"/>
          <a:ext cx="5819125" cy="1324764"/>
        </p:xfrm>
        <a:graphic>
          <a:graphicData uri="http://schemas.openxmlformats.org/drawingml/2006/table">
            <a:tbl>
              <a:tblPr/>
              <a:tblGrid>
                <a:gridCol w="2562808"/>
                <a:gridCol w="1932669"/>
                <a:gridCol w="1323648"/>
              </a:tblGrid>
              <a:tr h="86883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SEMAFORO CUMPLIMIENTO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314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Sobresaliente  ( Entre 80%-100%)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314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Satisfactorio (Entre 70% -79,99%)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314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Medio (Entre 60%-69,99%)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314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Bajo (Entre 40% - 59,99%)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314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Critico (Entre 0% - 39,99%)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314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325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958286" y="0"/>
            <a:ext cx="1233714" cy="4951828"/>
          </a:xfrm>
          <a:prstGeom prst="rect">
            <a:avLst/>
          </a:prstGeom>
        </p:spPr>
      </p:pic>
      <p:sp>
        <p:nvSpPr>
          <p:cNvPr id="9" name="7 Rectángulo">
            <a:extLst>
              <a:ext uri="{FF2B5EF4-FFF2-40B4-BE49-F238E27FC236}">
                <a16:creationId xmlns:a16="http://schemas.microsoft.com/office/drawing/2014/main" xmlns="" id="{BFB4E226-4597-4F4A-872D-374884E46BD1}"/>
              </a:ext>
            </a:extLst>
          </p:cNvPr>
          <p:cNvSpPr/>
          <p:nvPr/>
        </p:nvSpPr>
        <p:spPr>
          <a:xfrm>
            <a:off x="709683" y="141667"/>
            <a:ext cx="10248603" cy="77130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ESTADO DE EJECUCIÓN </a:t>
            </a:r>
            <a:r>
              <a:rPr lang="es-CO" sz="16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GASTOS DE INVERSIÓN</a:t>
            </a:r>
            <a:endParaRPr lang="es-CO" sz="1600" b="1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es-CO" sz="160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SECRETARÍA DE AGRICULTURA, DESARROLLO RURAL Y MEDIO AMBIENTE</a:t>
            </a:r>
          </a:p>
          <a:p>
            <a:pPr algn="ctr"/>
            <a:r>
              <a:rPr lang="es-CO" sz="160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CON </a:t>
            </a:r>
            <a:r>
              <a:rPr lang="es-CO" sz="16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CORTE </a:t>
            </a:r>
            <a:r>
              <a:rPr lang="es-CO" sz="160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AL 30 DE </a:t>
            </a:r>
            <a:r>
              <a:rPr lang="es-CO" sz="16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SEPTIEMBRE DE 2022</a:t>
            </a:r>
            <a:endParaRPr lang="es-CO" sz="1600" b="1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6182885"/>
              </p:ext>
            </p:extLst>
          </p:nvPr>
        </p:nvGraphicFramePr>
        <p:xfrm>
          <a:off x="709684" y="1159099"/>
          <a:ext cx="10248602" cy="5138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1 Flecha derecha"/>
          <p:cNvSpPr/>
          <p:nvPr/>
        </p:nvSpPr>
        <p:spPr>
          <a:xfrm>
            <a:off x="4726546" y="6310648"/>
            <a:ext cx="1468192" cy="4121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 smtClean="0"/>
              <a:t>OCTUBRE</a:t>
            </a:r>
            <a:endParaRPr lang="es-CO" sz="1400" dirty="0"/>
          </a:p>
        </p:txBody>
      </p:sp>
      <p:sp>
        <p:nvSpPr>
          <p:cNvPr id="3" name="2 Rectángulo"/>
          <p:cNvSpPr/>
          <p:nvPr/>
        </p:nvSpPr>
        <p:spPr>
          <a:xfrm>
            <a:off x="6310648" y="6368603"/>
            <a:ext cx="1493949" cy="29621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</a:rPr>
              <a:t>58%</a:t>
            </a:r>
            <a:endParaRPr lang="es-C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09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371472"/>
            <a:ext cx="901229" cy="5423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2EF92B31-20CD-46E6-91E3-2897275246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8698671" y="6358232"/>
            <a:ext cx="3395124" cy="49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1 Rectángulo"/>
          <p:cNvSpPr/>
          <p:nvPr/>
        </p:nvSpPr>
        <p:spPr>
          <a:xfrm>
            <a:off x="901230" y="107667"/>
            <a:ext cx="9759771" cy="79828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/>
              <a:t>CONCLUSIONES </a:t>
            </a:r>
            <a:r>
              <a:rPr lang="es-CO" b="1" dirty="0" smtClean="0"/>
              <a:t>SEGUIMIENTO PLAN DE DESARROLLO “TÚ Y YO SOMOS QUINDÍO”</a:t>
            </a:r>
            <a:endParaRPr lang="es-CO" b="1" dirty="0"/>
          </a:p>
          <a:p>
            <a:pPr algn="ctr"/>
            <a:r>
              <a:rPr lang="es-CO" b="1" dirty="0"/>
              <a:t>SECRETARÍA  </a:t>
            </a:r>
            <a:r>
              <a:rPr lang="es-CO" b="1" dirty="0" smtClean="0"/>
              <a:t>DE AGRÍCULTURA</a:t>
            </a:r>
            <a:r>
              <a:rPr lang="es-CO" b="1" dirty="0"/>
              <a:t>, DESARROLLO RURAL Y MEDIO AMBIENTE  CON CORTE </a:t>
            </a:r>
            <a:r>
              <a:rPr lang="es-CO" b="1" dirty="0" smtClean="0"/>
              <a:t>AL  </a:t>
            </a:r>
            <a:r>
              <a:rPr lang="es-CO" b="1" dirty="0"/>
              <a:t>30 </a:t>
            </a:r>
            <a:r>
              <a:rPr lang="es-CO" b="1" dirty="0" smtClean="0"/>
              <a:t>DE SEPTIEMBRE DE 2022</a:t>
            </a:r>
            <a:endParaRPr lang="es-CO" b="1" dirty="0"/>
          </a:p>
        </p:txBody>
      </p:sp>
      <p:sp>
        <p:nvSpPr>
          <p:cNvPr id="10" name="2 Rectángulo"/>
          <p:cNvSpPr/>
          <p:nvPr/>
        </p:nvSpPr>
        <p:spPr>
          <a:xfrm>
            <a:off x="847607" y="2489748"/>
            <a:ext cx="9957767" cy="14769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O" sz="2000" dirty="0">
                <a:solidFill>
                  <a:schemeClr val="tx1"/>
                </a:solidFill>
              </a:rPr>
              <a:t>La secretaria de Agricultura, Desarrollo Rural y Medio </a:t>
            </a:r>
            <a:r>
              <a:rPr lang="es-CO" sz="2000" dirty="0" smtClean="0">
                <a:solidFill>
                  <a:schemeClr val="tx1"/>
                </a:solidFill>
              </a:rPr>
              <a:t>Ambiente,  cuenta </a:t>
            </a:r>
            <a:r>
              <a:rPr lang="es-CO" sz="2000" dirty="0">
                <a:solidFill>
                  <a:schemeClr val="tx1"/>
                </a:solidFill>
              </a:rPr>
              <a:t>con el </a:t>
            </a:r>
            <a:r>
              <a:rPr lang="es-CO" sz="2000" dirty="0" smtClean="0">
                <a:solidFill>
                  <a:schemeClr val="tx1"/>
                </a:solidFill>
              </a:rPr>
              <a:t>96%  </a:t>
            </a:r>
            <a:r>
              <a:rPr lang="es-CO" sz="2000" dirty="0">
                <a:solidFill>
                  <a:schemeClr val="tx1"/>
                </a:solidFill>
              </a:rPr>
              <a:t>de los recursos del </a:t>
            </a:r>
            <a:r>
              <a:rPr lang="es-CO" sz="2000" dirty="0" smtClean="0">
                <a:solidFill>
                  <a:schemeClr val="tx1"/>
                </a:solidFill>
              </a:rPr>
              <a:t>SGR bajo </a:t>
            </a:r>
            <a:r>
              <a:rPr lang="es-CO" sz="2000" dirty="0">
                <a:solidFill>
                  <a:schemeClr val="tx1"/>
                </a:solidFill>
              </a:rPr>
              <a:t>su competencia en </a:t>
            </a:r>
            <a:r>
              <a:rPr lang="es-CO" sz="2000" dirty="0" smtClean="0">
                <a:solidFill>
                  <a:schemeClr val="tx1"/>
                </a:solidFill>
              </a:rPr>
              <a:t>compromisos, equivalentes a la suma $22.902.794.078.00 del </a:t>
            </a:r>
            <a:r>
              <a:rPr lang="es-CO" sz="2000" dirty="0">
                <a:solidFill>
                  <a:schemeClr val="tx1"/>
                </a:solidFill>
              </a:rPr>
              <a:t>total del presupuesto asignado equivalente </a:t>
            </a:r>
            <a:r>
              <a:rPr lang="es-CO" sz="2000" dirty="0" smtClean="0">
                <a:solidFill>
                  <a:schemeClr val="tx1"/>
                </a:solidFill>
              </a:rPr>
              <a:t>a la </a:t>
            </a:r>
            <a:r>
              <a:rPr lang="es-CO" sz="2000" dirty="0">
                <a:solidFill>
                  <a:schemeClr val="tx1"/>
                </a:solidFill>
              </a:rPr>
              <a:t>suma de  </a:t>
            </a:r>
            <a:r>
              <a:rPr lang="es-CO" sz="2000" dirty="0" smtClean="0">
                <a:solidFill>
                  <a:schemeClr val="tx1"/>
                </a:solidFill>
              </a:rPr>
              <a:t>                                            $ 23.814.058.835.00.</a:t>
            </a:r>
            <a:endParaRPr lang="es-CO" sz="2000" dirty="0">
              <a:solidFill>
                <a:schemeClr val="tx1"/>
              </a:solidFill>
            </a:endParaRPr>
          </a:p>
        </p:txBody>
      </p:sp>
      <p:sp>
        <p:nvSpPr>
          <p:cNvPr id="14" name="4 Rectángulo"/>
          <p:cNvSpPr/>
          <p:nvPr/>
        </p:nvSpPr>
        <p:spPr>
          <a:xfrm>
            <a:off x="901229" y="1049444"/>
            <a:ext cx="9904146" cy="1323439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CO" sz="2000" dirty="0"/>
              <a:t>La Secretaría de </a:t>
            </a:r>
            <a:r>
              <a:rPr lang="es-CO" sz="2000" dirty="0" smtClean="0"/>
              <a:t>Agricultura Desarrollo </a:t>
            </a:r>
            <a:r>
              <a:rPr lang="es-CO" sz="2000" dirty="0"/>
              <a:t>Rural y Medio Ambiente, </a:t>
            </a:r>
            <a:r>
              <a:rPr lang="es-CO" sz="2000" dirty="0" smtClean="0"/>
              <a:t>tiene una diferencia de 6% entre los Certificados de Disponibilidad y los Registros Presupuestales- Compromisos,  por lo cual se les sugiere revisar si corresponde a trámites de procesos precontractuales o se deben liberar.</a:t>
            </a:r>
            <a:endParaRPr lang="es-CO" sz="2000" dirty="0"/>
          </a:p>
        </p:txBody>
      </p:sp>
      <p:sp>
        <p:nvSpPr>
          <p:cNvPr id="11" name="10 Elipse"/>
          <p:cNvSpPr/>
          <p:nvPr/>
        </p:nvSpPr>
        <p:spPr>
          <a:xfrm>
            <a:off x="450614" y="1444222"/>
            <a:ext cx="347672" cy="3213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11 Elipse"/>
          <p:cNvSpPr/>
          <p:nvPr/>
        </p:nvSpPr>
        <p:spPr>
          <a:xfrm>
            <a:off x="450614" y="2818138"/>
            <a:ext cx="347672" cy="3213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4 Rectángulo"/>
          <p:cNvSpPr/>
          <p:nvPr/>
        </p:nvSpPr>
        <p:spPr>
          <a:xfrm>
            <a:off x="901230" y="4243942"/>
            <a:ext cx="9904144" cy="707886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CO" sz="2000" dirty="0"/>
              <a:t>La Secretaría de </a:t>
            </a:r>
            <a:r>
              <a:rPr lang="es-CO" sz="2000" dirty="0" smtClean="0"/>
              <a:t>Agricultura Desarrollo </a:t>
            </a:r>
            <a:r>
              <a:rPr lang="es-CO" sz="2000" dirty="0"/>
              <a:t>Rural y Medio Ambiente, </a:t>
            </a:r>
            <a:r>
              <a:rPr lang="es-CO" sz="2000" dirty="0" smtClean="0"/>
              <a:t>tiene  recursos  del balance sin comprometer, los cuales deben ser una prioridad</a:t>
            </a:r>
            <a:endParaRPr lang="es-CO" sz="2000" dirty="0"/>
          </a:p>
        </p:txBody>
      </p:sp>
      <p:sp>
        <p:nvSpPr>
          <p:cNvPr id="15" name="14 Elipse"/>
          <p:cNvSpPr/>
          <p:nvPr/>
        </p:nvSpPr>
        <p:spPr>
          <a:xfrm>
            <a:off x="426780" y="4276560"/>
            <a:ext cx="347672" cy="3213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16" name="1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9200145"/>
              </p:ext>
            </p:extLst>
          </p:nvPr>
        </p:nvGraphicFramePr>
        <p:xfrm>
          <a:off x="901230" y="5048519"/>
          <a:ext cx="9904145" cy="1146387"/>
        </p:xfrm>
        <a:graphic>
          <a:graphicData uri="http://schemas.openxmlformats.org/drawingml/2006/table">
            <a:tbl>
              <a:tblPr/>
              <a:tblGrid>
                <a:gridCol w="2777992"/>
                <a:gridCol w="1675854"/>
                <a:gridCol w="1857027"/>
                <a:gridCol w="1796636"/>
                <a:gridCol w="1796636"/>
              </a:tblGrid>
              <a:tr h="446198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 smtClean="0">
                          <a:effectLst/>
                          <a:latin typeface="Calibri"/>
                        </a:rPr>
                        <a:t>RECURSO ORDINARIO</a:t>
                      </a:r>
                      <a:endParaRPr lang="es-CO" sz="14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 smtClean="0">
                          <a:effectLst/>
                          <a:latin typeface="Calibri"/>
                        </a:rPr>
                        <a:t>DEFINITIVO </a:t>
                      </a:r>
                      <a:endParaRPr lang="es-CO" sz="14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 smtClean="0">
                          <a:effectLst/>
                          <a:latin typeface="Calibri"/>
                        </a:rPr>
                        <a:t> CERTIFICADOS </a:t>
                      </a:r>
                      <a:endParaRPr lang="es-CO" sz="14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 smtClean="0">
                          <a:effectLst/>
                          <a:latin typeface="Calibri"/>
                        </a:rPr>
                        <a:t>DISPONIBLE</a:t>
                      </a:r>
                      <a:endParaRPr lang="es-CO" sz="14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 smtClean="0">
                          <a:effectLst/>
                          <a:latin typeface="Calibri"/>
                        </a:rPr>
                        <a:t>COMPROMISOS</a:t>
                      </a:r>
                      <a:endParaRPr lang="es-CO" sz="14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7266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effectLst/>
                          <a:latin typeface="Calibri"/>
                        </a:rPr>
                        <a:t>R. Balance (88)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effectLst/>
                          <a:latin typeface="Calibri"/>
                        </a:rPr>
                        <a:t>       1.803.802.691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effectLst/>
                          <a:latin typeface="Calibri"/>
                        </a:rPr>
                        <a:t>           1.035.917.078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effectLst/>
                          <a:latin typeface="Calibri"/>
                        </a:rPr>
                        <a:t>             767.885.613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effectLst/>
                          <a:latin typeface="Calibri"/>
                        </a:rPr>
                        <a:t>         1.035.917.078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52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effectLst/>
                          <a:latin typeface="Calibri"/>
                        </a:rPr>
                        <a:t>Procentaje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effectLst/>
                          <a:latin typeface="Calibri"/>
                        </a:rPr>
                        <a:t>57%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effectLst/>
                          <a:latin typeface="Calibri"/>
                        </a:rPr>
                        <a:t>57%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638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32230" y="107667"/>
            <a:ext cx="11669484" cy="79828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/>
              <a:t>CONCLUSIONES </a:t>
            </a:r>
            <a:r>
              <a:rPr lang="es-CO" b="1" dirty="0" smtClean="0"/>
              <a:t>SEGUIMIENTO PLAN DE DESARROLLO “TÚ Y YO SOMOS QUINDÍO”</a:t>
            </a:r>
            <a:endParaRPr lang="es-CO" b="1" dirty="0"/>
          </a:p>
          <a:p>
            <a:pPr algn="ctr"/>
            <a:r>
              <a:rPr lang="es-CO" b="1" dirty="0"/>
              <a:t>SECRETARÍA  </a:t>
            </a:r>
            <a:r>
              <a:rPr lang="es-CO" b="1" dirty="0" smtClean="0"/>
              <a:t>DE AGRICULTURA  </a:t>
            </a:r>
            <a:r>
              <a:rPr lang="es-CO" b="1" dirty="0"/>
              <a:t>CON CORTE </a:t>
            </a:r>
            <a:r>
              <a:rPr lang="es-CO" b="1" dirty="0" smtClean="0"/>
              <a:t>AL </a:t>
            </a:r>
            <a:r>
              <a:rPr lang="es-CO" b="1" dirty="0"/>
              <a:t>30 </a:t>
            </a:r>
            <a:r>
              <a:rPr lang="es-CO" b="1" dirty="0" smtClean="0"/>
              <a:t>SEPTIEMBRE DE 2022</a:t>
            </a:r>
            <a:endParaRPr lang="es-CO" b="1" dirty="0"/>
          </a:p>
        </p:txBody>
      </p:sp>
      <p:sp>
        <p:nvSpPr>
          <p:cNvPr id="3" name="2 Rectángulo"/>
          <p:cNvSpPr/>
          <p:nvPr/>
        </p:nvSpPr>
        <p:spPr>
          <a:xfrm>
            <a:off x="937178" y="1172631"/>
            <a:ext cx="10964535" cy="57731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O" sz="1700" dirty="0">
                <a:solidFill>
                  <a:schemeClr val="tx1"/>
                </a:solidFill>
              </a:rPr>
              <a:t>La Secretaria de </a:t>
            </a:r>
            <a:r>
              <a:rPr lang="es-CO" sz="1700" dirty="0" smtClean="0">
                <a:solidFill>
                  <a:schemeClr val="tx1"/>
                </a:solidFill>
              </a:rPr>
              <a:t>Agricultura, Desarrollo Rural y Medio Ambiente,   </a:t>
            </a:r>
            <a:r>
              <a:rPr lang="es-CO" sz="1700" dirty="0" smtClean="0">
                <a:solidFill>
                  <a:schemeClr val="tx1"/>
                </a:solidFill>
              </a:rPr>
              <a:t>con metas  de bajo cumplimiento (semáforo naranja) y  criticas ( semáforo rojo), que debe ser la prioridad, sin descuidar las que han obtenido buenos resultados.  </a:t>
            </a:r>
            <a:endParaRPr lang="es-CO" sz="1700" dirty="0">
              <a:solidFill>
                <a:schemeClr val="tx1"/>
              </a:solidFill>
            </a:endParaRPr>
          </a:p>
        </p:txBody>
      </p:sp>
      <p:sp>
        <p:nvSpPr>
          <p:cNvPr id="7" name="6 Elipse"/>
          <p:cNvSpPr/>
          <p:nvPr/>
        </p:nvSpPr>
        <p:spPr>
          <a:xfrm>
            <a:off x="397696" y="1300624"/>
            <a:ext cx="347672" cy="3213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836299"/>
              </p:ext>
            </p:extLst>
          </p:nvPr>
        </p:nvGraphicFramePr>
        <p:xfrm>
          <a:off x="130628" y="1954414"/>
          <a:ext cx="11872688" cy="2761803"/>
        </p:xfrm>
        <a:graphic>
          <a:graphicData uri="http://schemas.openxmlformats.org/drawingml/2006/table">
            <a:tbl>
              <a:tblPr/>
              <a:tblGrid>
                <a:gridCol w="1095110"/>
                <a:gridCol w="838111"/>
                <a:gridCol w="761175"/>
                <a:gridCol w="368310"/>
                <a:gridCol w="368310"/>
                <a:gridCol w="368310"/>
                <a:gridCol w="556557"/>
                <a:gridCol w="445246"/>
                <a:gridCol w="392864"/>
                <a:gridCol w="399412"/>
                <a:gridCol w="347031"/>
                <a:gridCol w="261910"/>
                <a:gridCol w="294648"/>
                <a:gridCol w="458342"/>
                <a:gridCol w="446883"/>
                <a:gridCol w="368310"/>
                <a:gridCol w="368310"/>
                <a:gridCol w="368310"/>
                <a:gridCol w="510723"/>
                <a:gridCol w="333935"/>
                <a:gridCol w="333935"/>
                <a:gridCol w="543463"/>
                <a:gridCol w="543463"/>
                <a:gridCol w="543463"/>
                <a:gridCol w="556557"/>
              </a:tblGrid>
              <a:tr h="191815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Nombre del Producto aprobado en el PDT</a:t>
                      </a:r>
                    </a:p>
                  </a:txBody>
                  <a:tcPr marL="4355" marR="4355" marT="43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Dependencia responsable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Nombre del Indicador aprobado en el PDT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Línea Base Producto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Unidad de medida del indicador de producto escogido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Producto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Cuatrenio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Arial Nova Cond Light"/>
                      </a:endParaRP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Tipología</a:t>
                      </a:r>
                      <a:b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Acumulado</a:t>
                      </a:r>
                      <a:b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No Acumulado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Ejecución Metas 2020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% Ejecución</a:t>
                      </a:r>
                      <a:b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</a:br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2020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2021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2023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Meta fisica</a:t>
                      </a:r>
                      <a:br>
                        <a:rPr lang="it-IT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it-IT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2020 - 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Porcentaje </a:t>
                      </a:r>
                      <a:b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fisica 2020 a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sep</a:t>
                      </a: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Meta fisica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Cuatrenio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Arial Nova Cond Light"/>
                      </a:endParaRP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Porcentaje Meta fisica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Cuatrenio</a:t>
                      </a: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/>
                      </a:r>
                      <a:b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sep</a:t>
                      </a: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843645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 de apoyo financiero para proyectos productivos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Agricultura Desarrollo Rural y Medio Ambiente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Proyectos productivos cofinanciados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16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 Acumulada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9582085"/>
              </p:ext>
            </p:extLst>
          </p:nvPr>
        </p:nvGraphicFramePr>
        <p:xfrm>
          <a:off x="137913" y="4903676"/>
          <a:ext cx="11916711" cy="711513"/>
        </p:xfrm>
        <a:graphic>
          <a:graphicData uri="http://schemas.openxmlformats.org/drawingml/2006/table">
            <a:tbl>
              <a:tblPr/>
              <a:tblGrid>
                <a:gridCol w="1099170"/>
                <a:gridCol w="841218"/>
                <a:gridCol w="763997"/>
                <a:gridCol w="369676"/>
                <a:gridCol w="369676"/>
                <a:gridCol w="369676"/>
                <a:gridCol w="558621"/>
                <a:gridCol w="446897"/>
                <a:gridCol w="394320"/>
                <a:gridCol w="400893"/>
                <a:gridCol w="348317"/>
                <a:gridCol w="262881"/>
                <a:gridCol w="295741"/>
                <a:gridCol w="460042"/>
                <a:gridCol w="448540"/>
                <a:gridCol w="369676"/>
                <a:gridCol w="369676"/>
                <a:gridCol w="369676"/>
                <a:gridCol w="512617"/>
                <a:gridCol w="335173"/>
                <a:gridCol w="335173"/>
                <a:gridCol w="545478"/>
                <a:gridCol w="545478"/>
                <a:gridCol w="545478"/>
                <a:gridCol w="558621"/>
              </a:tblGrid>
              <a:tr h="711513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 de apoyo financiero para proyectos productivos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Agricultura Desarrollo Rural y Medio Ambiente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Proyectos productivos cofinanciados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16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 Acumulada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cxnSp>
        <p:nvCxnSpPr>
          <p:cNvPr id="10" name="9 Conector recto"/>
          <p:cNvCxnSpPr/>
          <p:nvPr/>
        </p:nvCxnSpPr>
        <p:spPr>
          <a:xfrm flipV="1">
            <a:off x="103031" y="4881093"/>
            <a:ext cx="11798682" cy="1287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42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6843823"/>
              </p:ext>
            </p:extLst>
          </p:nvPr>
        </p:nvGraphicFramePr>
        <p:xfrm>
          <a:off x="231822" y="218938"/>
          <a:ext cx="11674389" cy="6310650"/>
        </p:xfrm>
        <a:graphic>
          <a:graphicData uri="http://schemas.openxmlformats.org/drawingml/2006/table">
            <a:tbl>
              <a:tblPr/>
              <a:tblGrid>
                <a:gridCol w="1076819"/>
                <a:gridCol w="824113"/>
                <a:gridCol w="748461"/>
                <a:gridCol w="362159"/>
                <a:gridCol w="362159"/>
                <a:gridCol w="362159"/>
                <a:gridCol w="547262"/>
                <a:gridCol w="437809"/>
                <a:gridCol w="386302"/>
                <a:gridCol w="392740"/>
                <a:gridCol w="341234"/>
                <a:gridCol w="257536"/>
                <a:gridCol w="289727"/>
                <a:gridCol w="450686"/>
                <a:gridCol w="439420"/>
                <a:gridCol w="362159"/>
                <a:gridCol w="362159"/>
                <a:gridCol w="362159"/>
                <a:gridCol w="502193"/>
                <a:gridCol w="328358"/>
                <a:gridCol w="328358"/>
                <a:gridCol w="534385"/>
                <a:gridCol w="534385"/>
                <a:gridCol w="534385"/>
                <a:gridCol w="547262"/>
              </a:tblGrid>
              <a:tr h="233717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Nombre del Producto aprobado en el PDT</a:t>
                      </a:r>
                    </a:p>
                  </a:txBody>
                  <a:tcPr marL="4355" marR="4355" marT="43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Dependencia responsable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Nombre del Indicador aprobado en el PDT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Línea Base Producto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Unidad de medida del indicador de producto escogido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Producto Cuatrenio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Tipología</a:t>
                      </a:r>
                      <a:b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Acumulado</a:t>
                      </a:r>
                      <a:b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No Acumulado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Ejecución Metas 2020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% Ejecución</a:t>
                      </a:r>
                      <a:b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</a:br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2020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2021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2023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Meta fisica</a:t>
                      </a:r>
                      <a:br>
                        <a:rPr lang="it-IT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it-IT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2020 - 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Porcentaje </a:t>
                      </a:r>
                      <a:b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fisica 2020 a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sep</a:t>
                      </a: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Meta fisica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Cuatrenio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Arial Nova Cond Light"/>
                      </a:endParaRP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Porcentaje Meta fisica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Cuatrenio</a:t>
                      </a: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/>
                      </a:r>
                      <a:b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sep</a:t>
                      </a: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1324493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 de apoyo financiero para la participación en Ferias nacionales e internacionales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Agricultura Desarrollo Rural y Medio Ambiente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Participaciones en ferias nacionales e internacionales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ND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Acumulada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4,33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3,25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324493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 de información actualizado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Agricultura Desarrollo Rural y Medio Ambiente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Sistemas de información actualizados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ND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Acumulada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0,33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0,25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324493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Centros logísticos agropecuarios adecuados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Agricultura Desarrollo Rural y Medio Ambiente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Centros logísticos agropecuarios adecuados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6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 Acumulada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867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329740"/>
              </p:ext>
            </p:extLst>
          </p:nvPr>
        </p:nvGraphicFramePr>
        <p:xfrm>
          <a:off x="122656" y="243747"/>
          <a:ext cx="11872688" cy="5062349"/>
        </p:xfrm>
        <a:graphic>
          <a:graphicData uri="http://schemas.openxmlformats.org/drawingml/2006/table">
            <a:tbl>
              <a:tblPr/>
              <a:tblGrid>
                <a:gridCol w="881896"/>
                <a:gridCol w="1051325"/>
                <a:gridCol w="761175"/>
                <a:gridCol w="368310"/>
                <a:gridCol w="368310"/>
                <a:gridCol w="368310"/>
                <a:gridCol w="556557"/>
                <a:gridCol w="445246"/>
                <a:gridCol w="392864"/>
                <a:gridCol w="399412"/>
                <a:gridCol w="347031"/>
                <a:gridCol w="261910"/>
                <a:gridCol w="294648"/>
                <a:gridCol w="458342"/>
                <a:gridCol w="446883"/>
                <a:gridCol w="368310"/>
                <a:gridCol w="368310"/>
                <a:gridCol w="368310"/>
                <a:gridCol w="510723"/>
                <a:gridCol w="333935"/>
                <a:gridCol w="333935"/>
                <a:gridCol w="543463"/>
                <a:gridCol w="543463"/>
                <a:gridCol w="543463"/>
                <a:gridCol w="556557"/>
              </a:tblGrid>
              <a:tr h="145969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Nombre del Producto aprobado en el PDT</a:t>
                      </a:r>
                    </a:p>
                  </a:txBody>
                  <a:tcPr marL="4355" marR="4355" marT="43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Dependencia responsable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Nombre del Indicador aprobado en el PDT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Línea Base Producto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Unidad de medida del indicador de producto escogido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Producto Cuatrenio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Tipología</a:t>
                      </a:r>
                      <a:b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Acumulado</a:t>
                      </a:r>
                      <a:b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No Acumulado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Ejecución Metas 2020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% Ejecución</a:t>
                      </a:r>
                      <a:b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2020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2021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2023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Meta fisica</a:t>
                      </a:r>
                      <a:br>
                        <a:rPr lang="it-IT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it-IT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2020 - 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Porcentaje </a:t>
                      </a:r>
                      <a:b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fisica 2020 a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sep</a:t>
                      </a: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Meta fisica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Cuatrenio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Arial Nova Cond Light"/>
                      </a:endParaRP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Porcentaje Meta fisica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Cuatrenio</a:t>
                      </a: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/>
                      </a:r>
                      <a:b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sep</a:t>
                      </a: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684686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Infraestructura de pos cosecha adecuada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Agricultura Desarrollo Rural y Medio Ambiente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Infraestructura de pos cosecha adecuada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ND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 Acumulada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092905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Plantas de beneficio animal adecuadas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Aguas E Infraestructura</a:t>
                      </a:r>
                      <a:b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Agricultura Desarrollo Rural y Medio Ambiente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Plantas de beneficio animal adecuadas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ND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Acumulada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NP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NP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092905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Plazas de mercado adecuadas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Aguas E Infraestructura</a:t>
                      </a:r>
                      <a:b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Agricultura Desarrollo Rural y Medio Ambiente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Plazas de mercado adecuadas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ND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Acumulada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NP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732158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 de procesamiento de caña panelera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Agricultura Desarrollo Rural y Medio Ambiente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Trapiches paneleros con servicio de procesamiento de caña.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ND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 Acumulada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NP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9462521"/>
              </p:ext>
            </p:extLst>
          </p:nvPr>
        </p:nvGraphicFramePr>
        <p:xfrm>
          <a:off x="128785" y="5418830"/>
          <a:ext cx="11835687" cy="994849"/>
        </p:xfrm>
        <a:graphic>
          <a:graphicData uri="http://schemas.openxmlformats.org/drawingml/2006/table">
            <a:tbl>
              <a:tblPr/>
              <a:tblGrid>
                <a:gridCol w="875767"/>
                <a:gridCol w="1051428"/>
                <a:gridCol w="758803"/>
                <a:gridCol w="367162"/>
                <a:gridCol w="367162"/>
                <a:gridCol w="367162"/>
                <a:gridCol w="554823"/>
                <a:gridCol w="443859"/>
                <a:gridCol w="391640"/>
                <a:gridCol w="398166"/>
                <a:gridCol w="345950"/>
                <a:gridCol w="261094"/>
                <a:gridCol w="293729"/>
                <a:gridCol w="456914"/>
                <a:gridCol w="445491"/>
                <a:gridCol w="367162"/>
                <a:gridCol w="367162"/>
                <a:gridCol w="367162"/>
                <a:gridCol w="509131"/>
                <a:gridCol w="332895"/>
                <a:gridCol w="332895"/>
                <a:gridCol w="541769"/>
                <a:gridCol w="541769"/>
                <a:gridCol w="541769"/>
                <a:gridCol w="554823"/>
              </a:tblGrid>
              <a:tr h="994849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 de vigilancia de la calidad del aire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Agricultura Desarrollo Rural y Medio Ambiente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Campaña de monitoreo de calidad del aire realizadas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ND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8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 Acumulada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NP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147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4172" y="107667"/>
            <a:ext cx="11872686" cy="55999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/>
              <a:t>ACUMULADO ESTADO DE CUMPLIMIENTO DE LAS METAS FISICAS  PLAN DE DESARROLLO “TÚ Y YO SOMOS QUINDÍO”</a:t>
            </a:r>
            <a:endParaRPr lang="es-CO" b="1" dirty="0"/>
          </a:p>
          <a:p>
            <a:pPr algn="ctr"/>
            <a:r>
              <a:rPr lang="es-CO" b="1" dirty="0"/>
              <a:t>SECRETARÍA  </a:t>
            </a:r>
            <a:r>
              <a:rPr lang="es-CO" b="1" dirty="0" smtClean="0"/>
              <a:t>DE SALUD  </a:t>
            </a:r>
            <a:r>
              <a:rPr lang="es-CO" b="1" dirty="0"/>
              <a:t>CON CORTE </a:t>
            </a:r>
            <a:r>
              <a:rPr lang="es-CO" b="1" dirty="0" smtClean="0"/>
              <a:t>AL </a:t>
            </a:r>
            <a:r>
              <a:rPr lang="es-CO" b="1" dirty="0"/>
              <a:t>30 </a:t>
            </a:r>
            <a:r>
              <a:rPr lang="es-CO" b="1" dirty="0" smtClean="0"/>
              <a:t>SEPTIEMBRE DE 2022</a:t>
            </a:r>
            <a:endParaRPr lang="es-CO" b="1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576879"/>
              </p:ext>
            </p:extLst>
          </p:nvPr>
        </p:nvGraphicFramePr>
        <p:xfrm>
          <a:off x="174172" y="852963"/>
          <a:ext cx="11872688" cy="5625110"/>
        </p:xfrm>
        <a:graphic>
          <a:graphicData uri="http://schemas.openxmlformats.org/drawingml/2006/table">
            <a:tbl>
              <a:tblPr/>
              <a:tblGrid>
                <a:gridCol w="1095110"/>
                <a:gridCol w="838111"/>
                <a:gridCol w="761175"/>
                <a:gridCol w="368310"/>
                <a:gridCol w="368310"/>
                <a:gridCol w="368310"/>
                <a:gridCol w="556557"/>
                <a:gridCol w="445246"/>
                <a:gridCol w="392864"/>
                <a:gridCol w="399412"/>
                <a:gridCol w="347031"/>
                <a:gridCol w="261910"/>
                <a:gridCol w="294648"/>
                <a:gridCol w="458342"/>
                <a:gridCol w="446883"/>
                <a:gridCol w="368310"/>
                <a:gridCol w="368310"/>
                <a:gridCol w="368310"/>
                <a:gridCol w="510723"/>
                <a:gridCol w="333935"/>
                <a:gridCol w="333935"/>
                <a:gridCol w="543463"/>
                <a:gridCol w="543463"/>
                <a:gridCol w="543463"/>
                <a:gridCol w="556557"/>
              </a:tblGrid>
              <a:tr h="215982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Nombre del Producto aprobado en el PDT</a:t>
                      </a:r>
                    </a:p>
                  </a:txBody>
                  <a:tcPr marL="4355" marR="4355" marT="43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Dependencia responsable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Nombre del Indicador aprobado en el PDT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Línea Base Producto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Unidad de medida del indicador de producto escogido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Producto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Cuatrenio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Arial Nova Cond Light"/>
                      </a:endParaRP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Tipología</a:t>
                      </a:r>
                      <a:b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Acumulado</a:t>
                      </a:r>
                      <a:b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No Acumulado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Ejecución Metas 2020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% Ejecución</a:t>
                      </a:r>
                      <a:b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</a:br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2020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2021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2023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Meta fisica</a:t>
                      </a:r>
                      <a:br>
                        <a:rPr lang="it-IT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it-IT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2020 - 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Porcentaje </a:t>
                      </a:r>
                      <a:b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fisica 2020 a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sep</a:t>
                      </a: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Meta fisica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Cuatrenio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Arial Nova Cond Light"/>
                      </a:endParaRP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Porcentaje Meta fisica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Cuatrenio</a:t>
                      </a: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/>
                      </a:r>
                      <a:b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sep</a:t>
                      </a: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1083330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 de restauración de ecosistemas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Agricultura Desarrollo Rural y Medio Ambiente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Áreas en proceso de restauración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ND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Ha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1073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 Acumulada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NP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600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73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600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298628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 apoyo financiero para la implementación de esquemas de pago por Servicio ambientales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Agricultura Desarrollo Rural y Medio Ambiente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Esquemas de Pago por Servicio ambientales implementados 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ND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Acumulada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0,50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0,67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0,50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083330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 de recuperación de cuerpos de agua lénticos y lóticos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Agricultura Desarrollo Rural y Medio Ambiente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Bosque ripario recuperado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ND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 Acumulada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90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9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21,00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21,00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85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781537"/>
              </p:ext>
            </p:extLst>
          </p:nvPr>
        </p:nvGraphicFramePr>
        <p:xfrm>
          <a:off x="128585" y="-392544"/>
          <a:ext cx="11872688" cy="5878945"/>
        </p:xfrm>
        <a:graphic>
          <a:graphicData uri="http://schemas.openxmlformats.org/drawingml/2006/table">
            <a:tbl>
              <a:tblPr/>
              <a:tblGrid>
                <a:gridCol w="1095110"/>
                <a:gridCol w="838111"/>
                <a:gridCol w="761175"/>
                <a:gridCol w="368310"/>
                <a:gridCol w="368310"/>
                <a:gridCol w="368310"/>
                <a:gridCol w="556557"/>
                <a:gridCol w="445246"/>
                <a:gridCol w="392864"/>
                <a:gridCol w="399412"/>
                <a:gridCol w="347031"/>
                <a:gridCol w="261910"/>
                <a:gridCol w="294648"/>
                <a:gridCol w="458342"/>
                <a:gridCol w="446883"/>
                <a:gridCol w="368310"/>
                <a:gridCol w="368310"/>
                <a:gridCol w="368310"/>
                <a:gridCol w="510723"/>
                <a:gridCol w="333935"/>
                <a:gridCol w="333935"/>
                <a:gridCol w="543463"/>
                <a:gridCol w="543463"/>
                <a:gridCol w="543463"/>
                <a:gridCol w="556557"/>
              </a:tblGrid>
              <a:tr h="177156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Nombre del Producto aprobado en el PDT</a:t>
                      </a:r>
                    </a:p>
                  </a:txBody>
                  <a:tcPr marL="4355" marR="4355" marT="43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Dependencia responsable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Nombre del Indicador aprobado en el PDT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Línea Base Producto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Unidad de medida del indicador de producto escogido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Producto Cuatrenio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Tipología</a:t>
                      </a:r>
                      <a:b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Acumulado</a:t>
                      </a:r>
                      <a:b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No Acumulado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Ejecución Metas 2020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% Ejecución</a:t>
                      </a:r>
                      <a:b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</a:br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2020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2021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2023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Meta fisica</a:t>
                      </a:r>
                      <a:br>
                        <a:rPr lang="it-IT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it-IT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2020 - 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Porcentaje </a:t>
                      </a:r>
                      <a:b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fisica 2020 a sep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Meta fisica Cuatrenio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Porcentaje Meta fisica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Cuatrenio</a:t>
                      </a: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/>
                      </a:r>
                      <a:b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sep</a:t>
                      </a: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888583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Estaciones meteorológicas construidas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Agricultura Desarrollo Rural y Medio Ambiente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Estaciones meteorológicas construidas 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ND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Acumulada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NP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888583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Barreras rompe vientos recuperadas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Agricultura Desarrollo Rural y Medio Ambiente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Barreras rompe vientos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ND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700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 Acumulada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NP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16,00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16,00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16,00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594964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Obras para estabilización de taludes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Aguas E Infraestructura  - 4</a:t>
                      </a:r>
                      <a:b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Agricultura Desarrollo Rural y Medio Ambiente - 2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Obras para estabilización de taludes realizadas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ND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 Acumulada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735255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Obras para el control de erosión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Agricultura Desarrollo Rural y Medio Ambiente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Área reforestada 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ND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 Acumulada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NP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16,00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16,00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16,00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745334"/>
              </p:ext>
            </p:extLst>
          </p:nvPr>
        </p:nvGraphicFramePr>
        <p:xfrm>
          <a:off x="116983" y="5637772"/>
          <a:ext cx="11872688" cy="992266"/>
        </p:xfrm>
        <a:graphic>
          <a:graphicData uri="http://schemas.openxmlformats.org/drawingml/2006/table">
            <a:tbl>
              <a:tblPr/>
              <a:tblGrid>
                <a:gridCol w="1095110"/>
                <a:gridCol w="838111"/>
                <a:gridCol w="761175"/>
                <a:gridCol w="368310"/>
                <a:gridCol w="368310"/>
                <a:gridCol w="368310"/>
                <a:gridCol w="556557"/>
                <a:gridCol w="445246"/>
                <a:gridCol w="392864"/>
                <a:gridCol w="399412"/>
                <a:gridCol w="347031"/>
                <a:gridCol w="261910"/>
                <a:gridCol w="294648"/>
                <a:gridCol w="458342"/>
                <a:gridCol w="446883"/>
                <a:gridCol w="368310"/>
                <a:gridCol w="368310"/>
                <a:gridCol w="368310"/>
                <a:gridCol w="510723"/>
                <a:gridCol w="333935"/>
                <a:gridCol w="333935"/>
                <a:gridCol w="543463"/>
                <a:gridCol w="543463"/>
                <a:gridCol w="543463"/>
                <a:gridCol w="556557"/>
              </a:tblGrid>
              <a:tr h="992266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Estufas </a:t>
                      </a:r>
                      <a:r>
                        <a:rPr lang="es-CO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ecoeficientes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 Nova Cond Light"/>
                      </a:endParaRP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Agricultura Desarrollo Rural y Medio Ambiente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Estufas ecoeficientes instaladas y en operación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ND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 Acumulada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NP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9,00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9,00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9,00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899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071652" y="0"/>
            <a:ext cx="2120348" cy="68580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BBC6DF06-DA4D-4A43-A512-D218EAA0A62D}"/>
              </a:ext>
            </a:extLst>
          </p:cNvPr>
          <p:cNvSpPr/>
          <p:nvPr/>
        </p:nvSpPr>
        <p:spPr>
          <a:xfrm flipV="1">
            <a:off x="0" y="4969564"/>
            <a:ext cx="12192000" cy="7951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0"/>
            <a:ext cx="1139687" cy="6858000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xmlns="" id="{E4F8976B-CAEF-4052-96C2-73371C72925C}"/>
              </a:ext>
            </a:extLst>
          </p:cNvPr>
          <p:cNvGrpSpPr/>
          <p:nvPr/>
        </p:nvGrpSpPr>
        <p:grpSpPr>
          <a:xfrm>
            <a:off x="3289235" y="118590"/>
            <a:ext cx="5431547" cy="2785047"/>
            <a:chOff x="3289235" y="118590"/>
            <a:chExt cx="5431547" cy="2785047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xmlns="" id="{E767F341-C05D-447D-85B4-79C243701B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9235" y="118590"/>
              <a:ext cx="5431547" cy="2292101"/>
            </a:xfrm>
            <a:prstGeom prst="rect">
              <a:avLst/>
            </a:prstGeom>
          </p:spPr>
        </p:pic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xmlns="" id="{FF9A84B2-E156-4607-A2FD-A0E3C0AD3573}"/>
                </a:ext>
              </a:extLst>
            </p:cNvPr>
            <p:cNvSpPr txBox="1"/>
            <p:nvPr/>
          </p:nvSpPr>
          <p:spPr>
            <a:xfrm>
              <a:off x="3742145" y="2380417"/>
              <a:ext cx="45257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b="1" i="1" dirty="0">
                  <a:solidFill>
                    <a:srgbClr val="002060"/>
                  </a:solidFill>
                </a:rPr>
                <a:t>GOBERNACIÓN DEL QUINDÍO</a:t>
              </a:r>
              <a:endParaRPr lang="es-CO" sz="2800" b="1" i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2E5695D0-1846-470D-B700-1728C6AE9BAC}"/>
              </a:ext>
            </a:extLst>
          </p:cNvPr>
          <p:cNvSpPr txBox="1"/>
          <p:nvPr/>
        </p:nvSpPr>
        <p:spPr>
          <a:xfrm>
            <a:off x="1351722" y="3198117"/>
            <a:ext cx="850789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3800" b="1" i="1" dirty="0">
                <a:solidFill>
                  <a:srgbClr val="002060"/>
                </a:solidFill>
              </a:rPr>
              <a:t>¡GRACIAS!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F21DF052-4AA4-4FE4-A925-BC55228B96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4077075" y="5568917"/>
            <a:ext cx="6153285" cy="905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8589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901229" cy="5423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1BE523DB-3DE6-4F9E-853B-6750993E6D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9393648" y="6415168"/>
            <a:ext cx="2534703" cy="37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7 Rectángulo">
            <a:extLst>
              <a:ext uri="{FF2B5EF4-FFF2-40B4-BE49-F238E27FC236}">
                <a16:creationId xmlns:a16="http://schemas.microsoft.com/office/drawing/2014/main" xmlns="" id="{5C780F64-DA9C-4FBB-8897-CD933BE09E85}"/>
              </a:ext>
            </a:extLst>
          </p:cNvPr>
          <p:cNvSpPr/>
          <p:nvPr/>
        </p:nvSpPr>
        <p:spPr>
          <a:xfrm>
            <a:off x="734096" y="176168"/>
            <a:ext cx="9926903" cy="73823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ESTADO DE EJECUCIÓN </a:t>
            </a:r>
            <a:r>
              <a:rPr lang="es-CO" sz="14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GASTOS DE INVERSIÓN- RECURSO ORDINARIO </a:t>
            </a:r>
            <a:endParaRPr lang="es-CO" sz="1400" b="1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es-CO" sz="14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SECRETARÍA </a:t>
            </a:r>
            <a:r>
              <a:rPr lang="es-CO" sz="140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DE AGRICULTURA, DESARROLLO RURAL Y MEDIO </a:t>
            </a:r>
            <a:r>
              <a:rPr lang="es-CO" sz="14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AMBIENTE A </a:t>
            </a:r>
            <a:r>
              <a:rPr lang="es-CO" sz="140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30 DE </a:t>
            </a:r>
            <a:r>
              <a:rPr lang="es-CO" sz="14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SEPTIEMBRE DE 2022</a:t>
            </a:r>
            <a:endParaRPr lang="es-CO" sz="1400" b="1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D9DEE5C0-07C8-3A08-34DB-4751F4512F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3018547"/>
              </p:ext>
            </p:extLst>
          </p:nvPr>
        </p:nvGraphicFramePr>
        <p:xfrm>
          <a:off x="734095" y="1018309"/>
          <a:ext cx="9926903" cy="5189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1760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Rectángulo">
            <a:extLst>
              <a:ext uri="{FF2B5EF4-FFF2-40B4-BE49-F238E27FC236}">
                <a16:creationId xmlns:a16="http://schemas.microsoft.com/office/drawing/2014/main" xmlns="" id="{BFCD757B-6C0F-41D6-898E-156B4BF77321}"/>
              </a:ext>
            </a:extLst>
          </p:cNvPr>
          <p:cNvSpPr/>
          <p:nvPr/>
        </p:nvSpPr>
        <p:spPr>
          <a:xfrm>
            <a:off x="145144" y="176169"/>
            <a:ext cx="11548874" cy="59561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ESTADO DE EJECUCIÓN </a:t>
            </a:r>
            <a:r>
              <a:rPr lang="es-CO" sz="14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GASTOS DE INVERSIÓN  - RECURSOS DEL CRÉDITO</a:t>
            </a:r>
            <a:endParaRPr lang="es-CO" sz="1400" b="1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es-CO" sz="140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SECRETARÍA DE </a:t>
            </a:r>
            <a:r>
              <a:rPr lang="es-CO" sz="14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AGRICULTURA</a:t>
            </a:r>
            <a:r>
              <a:rPr lang="es-CO" sz="140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, DESARROLLO RURAL Y MEDIO </a:t>
            </a:r>
            <a:r>
              <a:rPr lang="es-CO" sz="14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AMBIENTE A  </a:t>
            </a:r>
            <a:r>
              <a:rPr lang="es-CO" sz="140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30 DE </a:t>
            </a:r>
            <a:r>
              <a:rPr lang="es-CO" sz="14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SEPTIEMBRE DE 2022</a:t>
            </a:r>
            <a:endParaRPr lang="es-CO" sz="1400" b="1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CE20DCA9-4A3C-94BA-5300-AD247E1F45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4442126"/>
              </p:ext>
            </p:extLst>
          </p:nvPr>
        </p:nvGraphicFramePr>
        <p:xfrm>
          <a:off x="145144" y="927279"/>
          <a:ext cx="11561752" cy="5344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0264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154546" y="0"/>
            <a:ext cx="11863959" cy="811369"/>
          </a:xfrm>
          <a:prstGeom prst="rect">
            <a:avLst/>
          </a:prstGeom>
          <a:solidFill>
            <a:srgbClr val="00206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ESTADO DE EJECUCIÓN PROYECTOS DE INVERSIÓN </a:t>
            </a:r>
            <a:r>
              <a:rPr lang="es-CO" sz="16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SECRETARÍA  </a:t>
            </a:r>
            <a:r>
              <a:rPr lang="es-CO" sz="160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DE AGRICULTURA, DESARROLLO RURAL Y MEDIO AMBIENTE POR FUENTES DE </a:t>
            </a:r>
            <a:r>
              <a:rPr lang="es-CO" sz="16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FINANCIACIÓN CON CORTE A SEPTIEMBRE 30 DE 2022</a:t>
            </a:r>
            <a:endParaRPr lang="es-CO" sz="1600" b="1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5" name="4 Imagen">
            <a:extLst>
              <a:ext uri="{FF2B5EF4-FFF2-40B4-BE49-F238E27FC236}">
                <a16:creationId xmlns:a16="http://schemas.microsoft.com/office/drawing/2014/main" xmlns="" id="{9125725D-73B7-40FE-A737-BD9615D339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12"/>
          <a:stretch/>
        </p:blipFill>
        <p:spPr>
          <a:xfrm>
            <a:off x="7124700" y="2841625"/>
            <a:ext cx="0" cy="223838"/>
          </a:xfrm>
          <a:prstGeom prst="rect">
            <a:avLst/>
          </a:prstGeom>
        </p:spPr>
      </p:pic>
      <p:pic>
        <p:nvPicPr>
          <p:cNvPr id="6" name="5 Imagen">
            <a:extLst>
              <a:ext uri="{FF2B5EF4-FFF2-40B4-BE49-F238E27FC236}">
                <a16:creationId xmlns:a16="http://schemas.microsoft.com/office/drawing/2014/main" xmlns="" id="{9125725D-73B7-40FE-A737-BD9615D339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12"/>
          <a:stretch/>
        </p:blipFill>
        <p:spPr>
          <a:xfrm>
            <a:off x="7124700" y="2841625"/>
            <a:ext cx="0" cy="223838"/>
          </a:xfrm>
          <a:prstGeom prst="rect">
            <a:avLst/>
          </a:prstGeom>
        </p:spPr>
      </p:pic>
      <p:pic>
        <p:nvPicPr>
          <p:cNvPr id="7" name="6 Imagen">
            <a:extLst>
              <a:ext uri="{FF2B5EF4-FFF2-40B4-BE49-F238E27FC236}">
                <a16:creationId xmlns:a16="http://schemas.microsoft.com/office/drawing/2014/main" xmlns="" id="{9125725D-73B7-40FE-A737-BD9615D339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12"/>
          <a:stretch/>
        </p:blipFill>
        <p:spPr>
          <a:xfrm>
            <a:off x="7124700" y="2841625"/>
            <a:ext cx="0" cy="223838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3492066"/>
              </p:ext>
            </p:extLst>
          </p:nvPr>
        </p:nvGraphicFramePr>
        <p:xfrm>
          <a:off x="154549" y="867103"/>
          <a:ext cx="11887197" cy="5994706"/>
        </p:xfrm>
        <a:graphic>
          <a:graphicData uri="http://schemas.openxmlformats.org/drawingml/2006/table">
            <a:tbl>
              <a:tblPr/>
              <a:tblGrid>
                <a:gridCol w="902418"/>
                <a:gridCol w="1287743"/>
                <a:gridCol w="1134012"/>
                <a:gridCol w="782628"/>
                <a:gridCol w="519090"/>
                <a:gridCol w="1024205"/>
                <a:gridCol w="1024205"/>
                <a:gridCol w="1024205"/>
                <a:gridCol w="1024205"/>
                <a:gridCol w="1024205"/>
                <a:gridCol w="1024205"/>
                <a:gridCol w="1116076"/>
              </a:tblGrid>
              <a:tr h="10865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Proyecto</a:t>
                      </a:r>
                    </a:p>
                  </a:txBody>
                  <a:tcPr marL="5413" marR="5413" marT="54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Imputación Presupuestal</a:t>
                      </a:r>
                    </a:p>
                  </a:txBody>
                  <a:tcPr marL="5413" marR="5413" marT="54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Presupuesto</a:t>
                      </a:r>
                    </a:p>
                  </a:txBody>
                  <a:tcPr marL="5413" marR="5413" marT="54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00249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BPIN</a:t>
                      </a:r>
                    </a:p>
                  </a:txBody>
                  <a:tcPr marL="5413" marR="5413" marT="54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Nombre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Valor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Nombre Fuente de Financiación</a:t>
                      </a:r>
                    </a:p>
                  </a:txBody>
                  <a:tcPr marL="5413" marR="5413" marT="54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Código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Definitivo</a:t>
                      </a:r>
                    </a:p>
                  </a:txBody>
                  <a:tcPr marL="5413" marR="5413" marT="54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Certificados de Disponibilidad</a:t>
                      </a:r>
                    </a:p>
                  </a:txBody>
                  <a:tcPr marL="5413" marR="5413" marT="54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Saldo Disponible</a:t>
                      </a:r>
                      <a:b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(Definitivo-Certificados de Disponibilidad)</a:t>
                      </a:r>
                    </a:p>
                  </a:txBody>
                  <a:tcPr marL="5413" marR="5413" marT="54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Compromisos</a:t>
                      </a:r>
                    </a:p>
                  </a:txBody>
                  <a:tcPr marL="5413" marR="5413" marT="54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Obligaciones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Saldo disponible por </a:t>
                      </a:r>
                      <a:b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Comprometer</a:t>
                      </a:r>
                      <a:b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(Definitivo-compromisos)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Semáforo (Compromiso):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</a:tr>
              <a:tr h="21205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Sobresaliente  (80%  - 100%)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</a:tr>
              <a:tr h="20024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Satisfactorio (70% - 79%)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22814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Medio (60%  - 69%)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0865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Bajo (40% - 59%)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10865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Crítico (0% - 39%)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21205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(Compromiso/Ppto Definitivo)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241598">
                <a:tc rowSpan="5"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202000363-0079</a:t>
                      </a:r>
                    </a:p>
                  </a:txBody>
                  <a:tcPr marL="5413" marR="5413" marT="54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Fortalecimiento e implementación de procesos de asociatividad y emprendimiento rural en el Departamento del Quindío. 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743,463,387.37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241,460,000.00 </a:t>
                      </a:r>
                    </a:p>
                  </a:txBody>
                  <a:tcPr marL="5413" marR="5413" marT="54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222,595,166.00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18,864,834.00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222,595,166.00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201,885,166.00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18,864,834.00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5977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Superávit Recurso Ordinario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126,003,387.37 </a:t>
                      </a:r>
                    </a:p>
                  </a:txBody>
                  <a:tcPr marL="5413" marR="5413" marT="54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122,910,385.37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3,093,002.00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122,910,385.37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61,340,887.37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3,093,002.00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4159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200,000,000.00 </a:t>
                      </a:r>
                    </a:p>
                  </a:txBody>
                  <a:tcPr marL="5413" marR="5413" marT="54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200,000,000.00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-  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150,000,000.00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-  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50,000,000.00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5977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Superávit Recurso Ordinario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163,000,000.00 </a:t>
                      </a:r>
                    </a:p>
                  </a:txBody>
                  <a:tcPr marL="5413" marR="5413" marT="54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163,000,000.00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-  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163,000,000.00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163,000,000.00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-  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4159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13,000,000.00 </a:t>
                      </a:r>
                    </a:p>
                  </a:txBody>
                  <a:tcPr marL="5413" marR="5413" marT="54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13,000,000.00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-  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13,000,000.00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-  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-  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41598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202000363-0023</a:t>
                      </a:r>
                    </a:p>
                  </a:txBody>
                  <a:tcPr marL="5413" marR="5413" marT="54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6"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Implementación de procesos productivos agropecuarios familiares campesinos en busca de la soberanía y seguridad alimentaria en el Departamento del Quindío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523,237,526.97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171,312,500.00 </a:t>
                      </a:r>
                    </a:p>
                  </a:txBody>
                  <a:tcPr marL="5413" marR="5413" marT="54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145,900,000.00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25,412,500.00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145,900,000.00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44,010,000.00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25,412,500.00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5977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Superávit Recurso Ordinario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191,925,026.97 </a:t>
                      </a:r>
                    </a:p>
                  </a:txBody>
                  <a:tcPr marL="5413" marR="5413" marT="54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179,047,526.97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12,877,500.00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179,047,526.97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127,192,526.97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12,877,500.00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4159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45,000,000.00 </a:t>
                      </a:r>
                    </a:p>
                  </a:txBody>
                  <a:tcPr marL="5413" marR="5413" marT="54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45,000,000.00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-  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45,000,000.00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-  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-  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5977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Superávit Recurso Ordinario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45,000,000.00 </a:t>
                      </a:r>
                    </a:p>
                  </a:txBody>
                  <a:tcPr marL="5413" marR="5413" marT="54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45,000,000.00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-  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45,000,000.00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45,000,000.00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-  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4159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20,000,000.00 </a:t>
                      </a:r>
                    </a:p>
                  </a:txBody>
                  <a:tcPr marL="5413" marR="5413" marT="54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20,000,000.00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-  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20,000,000.00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13,350,000.00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-  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5977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Superávit Recurso Ordinario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50,000,000.00 </a:t>
                      </a:r>
                    </a:p>
                  </a:txBody>
                  <a:tcPr marL="5413" marR="5413" marT="54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50,000,000.00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-  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50,000,000.00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-  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-  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41598">
                <a:tc rowSpan="4"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202000363-0080</a:t>
                      </a:r>
                    </a:p>
                  </a:txBody>
                  <a:tcPr marL="5413" marR="5413" marT="54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Fortalecimiento e implementación  de procesos de mercadeo y comercialización agropecuaria  en el Departamento del Quindío.               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233,786,585.66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94,850,000.00 </a:t>
                      </a:r>
                    </a:p>
                  </a:txBody>
                  <a:tcPr marL="5413" marR="5413" marT="54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93,067,309.00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1,782,691.00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33,150,000.00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33,150,000.00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61,700,000.00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5977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Superávit Recurso Ordinario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15,330,000.00 </a:t>
                      </a:r>
                    </a:p>
                  </a:txBody>
                  <a:tcPr marL="5413" marR="5413" marT="54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14,181,666.00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1,148,334.00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14,181,666.00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-  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1,148,334.00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4159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18,000,000.00 </a:t>
                      </a:r>
                    </a:p>
                  </a:txBody>
                  <a:tcPr marL="5413" marR="5413" marT="54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18,000,000.00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-  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18,000,000.00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5977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Superávit Recursos del Crédito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195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105,606,585.66 </a:t>
                      </a:r>
                    </a:p>
                  </a:txBody>
                  <a:tcPr marL="5413" marR="5413" marT="54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105,606,585.66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-  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105,606,585.66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105,606,585.66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-  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424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300250" y="115910"/>
            <a:ext cx="11718255" cy="668215"/>
          </a:xfrm>
          <a:prstGeom prst="rect">
            <a:avLst/>
          </a:prstGeom>
          <a:solidFill>
            <a:srgbClr val="00206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ESTADO DE EJECUCIÓN PROYECTOS DE INVERSIÓN </a:t>
            </a:r>
            <a:r>
              <a:rPr lang="es-CO" sz="16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SECRETARÍA  </a:t>
            </a:r>
            <a:r>
              <a:rPr lang="es-CO" sz="160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DE AGRICULTURA, DESARROLLO RURAL Y MEDIO AMBIENTE POR FUENTES DE </a:t>
            </a:r>
            <a:r>
              <a:rPr lang="es-CO" sz="16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FINANCIACIÓN SEPTIEMBRE 30 DE 2022</a:t>
            </a:r>
            <a:endParaRPr lang="es-CO" sz="1600" b="1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5" name="4 Imagen">
            <a:extLst>
              <a:ext uri="{FF2B5EF4-FFF2-40B4-BE49-F238E27FC236}">
                <a16:creationId xmlns:a16="http://schemas.microsoft.com/office/drawing/2014/main" xmlns="" id="{9125725D-73B7-40FE-A737-BD9615D339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12"/>
          <a:stretch/>
        </p:blipFill>
        <p:spPr>
          <a:xfrm>
            <a:off x="7124700" y="2841625"/>
            <a:ext cx="0" cy="223838"/>
          </a:xfrm>
          <a:prstGeom prst="rect">
            <a:avLst/>
          </a:prstGeom>
        </p:spPr>
      </p:pic>
      <p:pic>
        <p:nvPicPr>
          <p:cNvPr id="6" name="5 Imagen">
            <a:extLst>
              <a:ext uri="{FF2B5EF4-FFF2-40B4-BE49-F238E27FC236}">
                <a16:creationId xmlns:a16="http://schemas.microsoft.com/office/drawing/2014/main" xmlns="" id="{9125725D-73B7-40FE-A737-BD9615D339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12"/>
          <a:stretch/>
        </p:blipFill>
        <p:spPr>
          <a:xfrm>
            <a:off x="7124700" y="2841625"/>
            <a:ext cx="0" cy="223838"/>
          </a:xfrm>
          <a:prstGeom prst="rect">
            <a:avLst/>
          </a:prstGeom>
        </p:spPr>
      </p:pic>
      <p:pic>
        <p:nvPicPr>
          <p:cNvPr id="7" name="6 Imagen">
            <a:extLst>
              <a:ext uri="{FF2B5EF4-FFF2-40B4-BE49-F238E27FC236}">
                <a16:creationId xmlns:a16="http://schemas.microsoft.com/office/drawing/2014/main" xmlns="" id="{9125725D-73B7-40FE-A737-BD9615D339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12"/>
          <a:stretch/>
        </p:blipFill>
        <p:spPr>
          <a:xfrm>
            <a:off x="7124700" y="2841625"/>
            <a:ext cx="0" cy="223838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497185"/>
              </p:ext>
            </p:extLst>
          </p:nvPr>
        </p:nvGraphicFramePr>
        <p:xfrm>
          <a:off x="270454" y="872836"/>
          <a:ext cx="11748051" cy="5521589"/>
        </p:xfrm>
        <a:graphic>
          <a:graphicData uri="http://schemas.openxmlformats.org/drawingml/2006/table">
            <a:tbl>
              <a:tblPr/>
              <a:tblGrid>
                <a:gridCol w="1183521"/>
                <a:gridCol w="1262810"/>
                <a:gridCol w="1112057"/>
                <a:gridCol w="767475"/>
                <a:gridCol w="509040"/>
                <a:gridCol w="1004374"/>
                <a:gridCol w="1004374"/>
                <a:gridCol w="1004374"/>
                <a:gridCol w="1004374"/>
                <a:gridCol w="1004374"/>
                <a:gridCol w="1004374"/>
                <a:gridCol w="886904"/>
              </a:tblGrid>
              <a:tr h="1509291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202000363-0022</a:t>
                      </a:r>
                    </a:p>
                  </a:txBody>
                  <a:tcPr marL="5413" marR="5413" marT="54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Implementación de procesos de extensión agropecuaria e inocuidad (estatus sanitario, BPA, BPG) alimentaria; en el Departamento del Quindío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105,330,000.00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53,655,000.00 </a:t>
                      </a:r>
                    </a:p>
                  </a:txBody>
                  <a:tcPr marL="5413" marR="5413" marT="54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49,290,000.00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4,365,000.00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49,290,000.00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34,620,000.00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4,365,000.00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6478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51,675,000.00 </a:t>
                      </a:r>
                    </a:p>
                  </a:txBody>
                  <a:tcPr marL="5413" marR="5413" marT="54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48,220,000.00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3,455,000.00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48,220,000.00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39,565,000.00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3,455,000.00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509291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202000363-0081</a:t>
                      </a:r>
                    </a:p>
                  </a:txBody>
                  <a:tcPr marL="5413" marR="5413" marT="54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Servicio de apoyo en la formulación y estructuración de proyectos de Desarrollo Rural e inclusión productiva  campesina en el Departamento del Quindío 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11,540,000.00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11,540,000.00 </a:t>
                      </a:r>
                    </a:p>
                  </a:txBody>
                  <a:tcPr marL="5413" marR="5413" marT="54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8,655,000.00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2,885,000.00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8,655,000.00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2,885,000.00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2,885,000.00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257741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202000363-0082</a:t>
                      </a:r>
                    </a:p>
                  </a:txBody>
                  <a:tcPr marL="5413" marR="5413" marT="54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Apoyo a la Implementación de procesos para la prevención y mitigación de riesgos naturales del sector agropecuario en el Departamento del Quindío. 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50,795,000.00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50,795,000.00 </a:t>
                      </a:r>
                    </a:p>
                  </a:txBody>
                  <a:tcPr marL="5413" marR="5413" marT="54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39,255,000.00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11,540,000.00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39,255,000.00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30,600,000.00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11,540,000.00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64786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202000363-0025</a:t>
                      </a:r>
                    </a:p>
                  </a:txBody>
                  <a:tcPr marL="5413" marR="5413" marT="54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Implementación de procesos de ordenamiento productivo y social territorial en el Departamento del Quindío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85,117,500.00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55,675,000.00 </a:t>
                      </a:r>
                    </a:p>
                  </a:txBody>
                  <a:tcPr marL="5413" marR="5413" marT="54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44,520,000.00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11,155,000.00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44,520,000.00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34,620,000.00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11,155,000.00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68050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29,442,500.00 </a:t>
                      </a:r>
                    </a:p>
                  </a:txBody>
                  <a:tcPr marL="5413" marR="5413" marT="54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25,965,000.00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3,477,500.00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25,965,000.00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17,310,000.00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3,477,500.00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242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277773" y="134470"/>
            <a:ext cx="11718255" cy="709863"/>
          </a:xfrm>
          <a:prstGeom prst="rect">
            <a:avLst/>
          </a:prstGeom>
          <a:solidFill>
            <a:srgbClr val="00206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ESTADO DE EJECUCIÓN PROYECTOS DE </a:t>
            </a:r>
            <a:r>
              <a:rPr lang="es-CO" sz="16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INVERSIÓN SECRETARÍA  </a:t>
            </a:r>
            <a:r>
              <a:rPr lang="es-CO" sz="160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DE AGRICULTURA, DESARROLLO RURAL Y MEDIO AMBIENTE POR FUENTES DE </a:t>
            </a:r>
            <a:r>
              <a:rPr lang="es-CO" sz="16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FINANCIACIÓN SEPTIEMBRE 30 DE 2022</a:t>
            </a:r>
            <a:endParaRPr lang="es-CO" sz="1600" b="1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5" name="4 Imagen">
            <a:extLst>
              <a:ext uri="{FF2B5EF4-FFF2-40B4-BE49-F238E27FC236}">
                <a16:creationId xmlns:a16="http://schemas.microsoft.com/office/drawing/2014/main" xmlns="" id="{9125725D-73B7-40FE-A737-BD9615D339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12"/>
          <a:stretch/>
        </p:blipFill>
        <p:spPr>
          <a:xfrm>
            <a:off x="7124700" y="2841625"/>
            <a:ext cx="0" cy="223838"/>
          </a:xfrm>
          <a:prstGeom prst="rect">
            <a:avLst/>
          </a:prstGeom>
        </p:spPr>
      </p:pic>
      <p:pic>
        <p:nvPicPr>
          <p:cNvPr id="6" name="5 Imagen">
            <a:extLst>
              <a:ext uri="{FF2B5EF4-FFF2-40B4-BE49-F238E27FC236}">
                <a16:creationId xmlns:a16="http://schemas.microsoft.com/office/drawing/2014/main" xmlns="" id="{9125725D-73B7-40FE-A737-BD9615D339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12"/>
          <a:stretch/>
        </p:blipFill>
        <p:spPr>
          <a:xfrm>
            <a:off x="7124700" y="2841625"/>
            <a:ext cx="0" cy="223838"/>
          </a:xfrm>
          <a:prstGeom prst="rect">
            <a:avLst/>
          </a:prstGeom>
        </p:spPr>
      </p:pic>
      <p:pic>
        <p:nvPicPr>
          <p:cNvPr id="7" name="6 Imagen">
            <a:extLst>
              <a:ext uri="{FF2B5EF4-FFF2-40B4-BE49-F238E27FC236}">
                <a16:creationId xmlns:a16="http://schemas.microsoft.com/office/drawing/2014/main" xmlns="" id="{9125725D-73B7-40FE-A737-BD9615D339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12"/>
          <a:stretch/>
        </p:blipFill>
        <p:spPr>
          <a:xfrm>
            <a:off x="7124700" y="2841625"/>
            <a:ext cx="0" cy="223838"/>
          </a:xfrm>
          <a:prstGeom prst="rect">
            <a:avLst/>
          </a:prstGeom>
        </p:spPr>
      </p:pic>
      <p:pic>
        <p:nvPicPr>
          <p:cNvPr id="21" name="20 Imagen">
            <a:extLst>
              <a:ext uri="{FF2B5EF4-FFF2-40B4-BE49-F238E27FC236}">
                <a16:creationId xmlns:a16="http://schemas.microsoft.com/office/drawing/2014/main" xmlns="" id="{00000000-0008-0000-0600-000002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12"/>
          <a:stretch/>
        </p:blipFill>
        <p:spPr>
          <a:xfrm>
            <a:off x="12620625" y="1587500"/>
            <a:ext cx="0" cy="223838"/>
          </a:xfrm>
          <a:prstGeom prst="rect">
            <a:avLst/>
          </a:prstGeom>
        </p:spPr>
      </p:pic>
      <p:pic>
        <p:nvPicPr>
          <p:cNvPr id="23" name="22 Imagen">
            <a:extLst>
              <a:ext uri="{FF2B5EF4-FFF2-40B4-BE49-F238E27FC236}">
                <a16:creationId xmlns:a16="http://schemas.microsoft.com/office/drawing/2014/main" xmlns="" id="{00000000-0008-0000-0600-000004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12"/>
          <a:stretch/>
        </p:blipFill>
        <p:spPr>
          <a:xfrm>
            <a:off x="12620625" y="1587500"/>
            <a:ext cx="0" cy="223838"/>
          </a:xfrm>
          <a:prstGeom prst="rect">
            <a:avLst/>
          </a:prstGeom>
        </p:spPr>
      </p:pic>
      <p:graphicFrame>
        <p:nvGraphicFramePr>
          <p:cNvPr id="25" name="24 Gráfico">
            <a:extLst>
              <a:ext uri="{FF2B5EF4-FFF2-40B4-BE49-F238E27FC236}">
                <a16:creationId xmlns:a16="http://schemas.microsoft.com/office/drawing/2014/main" xmlns="" id="{00000000-0008-0000-0600-000007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6181997"/>
              </p:ext>
            </p:extLst>
          </p:nvPr>
        </p:nvGraphicFramePr>
        <p:xfrm>
          <a:off x="19240500" y="49815750"/>
          <a:ext cx="5510213" cy="3630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25 Gráfico">
            <a:extLst>
              <a:ext uri="{FF2B5EF4-FFF2-40B4-BE49-F238E27FC236}">
                <a16:creationId xmlns:a16="http://schemas.microsoft.com/office/drawing/2014/main" xmlns="" id="{00000000-0008-0000-0600-000008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8161531"/>
              </p:ext>
            </p:extLst>
          </p:nvPr>
        </p:nvGraphicFramePr>
        <p:xfrm>
          <a:off x="15097125" y="52293838"/>
          <a:ext cx="2908300" cy="400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066372"/>
              </p:ext>
            </p:extLst>
          </p:nvPr>
        </p:nvGraphicFramePr>
        <p:xfrm>
          <a:off x="418109" y="942519"/>
          <a:ext cx="11577919" cy="5537416"/>
        </p:xfrm>
        <a:graphic>
          <a:graphicData uri="http://schemas.openxmlformats.org/drawingml/2006/table">
            <a:tbl>
              <a:tblPr/>
              <a:tblGrid>
                <a:gridCol w="1111363"/>
                <a:gridCol w="1251098"/>
                <a:gridCol w="1101743"/>
                <a:gridCol w="760357"/>
                <a:gridCol w="504319"/>
                <a:gridCol w="995060"/>
                <a:gridCol w="995060"/>
                <a:gridCol w="995060"/>
                <a:gridCol w="995060"/>
                <a:gridCol w="995060"/>
                <a:gridCol w="995060"/>
                <a:gridCol w="878679"/>
              </a:tblGrid>
              <a:tr h="215245"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202000363-0083</a:t>
                      </a:r>
                    </a:p>
                  </a:txBody>
                  <a:tcPr marL="5413" marR="5413" marT="54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Fortalecimiento de eventos y  ferias para la competitividad productiva y empresarial del sector rural en el Departamento del Quindío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145,000,000.00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20,000,000.00 </a:t>
                      </a:r>
                    </a:p>
                  </a:txBody>
                  <a:tcPr marL="5413" marR="5413" marT="54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16,255,000.00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3,745,000.00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12,355,000.00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6,000,000.00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7,645,000.00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74260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Superávit Recurso Ordinario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125,000,000.00 </a:t>
                      </a:r>
                    </a:p>
                  </a:txBody>
                  <a:tcPr marL="5413" marR="5413" marT="54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125,000,000.00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-  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125,000,000.00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-  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-  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817937"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202000363-0084</a:t>
                      </a:r>
                    </a:p>
                  </a:txBody>
                  <a:tcPr marL="5413" marR="5413" marT="54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Implementación de procesos de  sanidad e inocuidad alimentaria en el departamento del Quindío.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43,000,000.00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43,000,000.00 </a:t>
                      </a:r>
                    </a:p>
                  </a:txBody>
                  <a:tcPr marL="5413" marR="5413" marT="54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43,000,000.00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-  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43,000,000.00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-  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15245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202000363-0026</a:t>
                      </a:r>
                    </a:p>
                  </a:txBody>
                  <a:tcPr marL="5413" marR="5413" marT="54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Implementación de procesos de innovación, ciencia y tecnología agropecuario en el Departamento del Quindío 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47,810,000.00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20,000,000.00 </a:t>
                      </a:r>
                    </a:p>
                  </a:txBody>
                  <a:tcPr marL="5413" marR="5413" marT="54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18,500,000.00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1,500,000.00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18,500,000.00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17,310,000.00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1,500,000.00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0896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Superávit Recurso Ordinario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7,810,000.00 </a:t>
                      </a:r>
                    </a:p>
                  </a:txBody>
                  <a:tcPr marL="5413" marR="5413" marT="54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7,810,000.00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-  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7,810,000.00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-  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-  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1524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20,000,000.00 </a:t>
                      </a:r>
                    </a:p>
                  </a:txBody>
                  <a:tcPr marL="5413" marR="5413" marT="54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20,000,000.00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-  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-  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-  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20,000,000.00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15245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202000363-0024</a:t>
                      </a:r>
                    </a:p>
                  </a:txBody>
                  <a:tcPr marL="5413" marR="5413" marT="54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Implementación de procesos de agro industrialización con calidad e inocuidad en el Departamento del Quindío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108,000,000.00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19,911,061.00 </a:t>
                      </a:r>
                    </a:p>
                  </a:txBody>
                  <a:tcPr marL="5413" marR="5413" marT="54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19,911,061.00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-  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-  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-  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19,911,061.00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1524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66,088,939.00 </a:t>
                      </a:r>
                    </a:p>
                  </a:txBody>
                  <a:tcPr marL="5413" marR="5413" marT="54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13,787,785.00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52,301,154.00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-  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-  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66,088,939.00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3793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22,000,000.00 </a:t>
                      </a:r>
                    </a:p>
                  </a:txBody>
                  <a:tcPr marL="5413" marR="5413" marT="54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21,968,597.00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31,403.00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-  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-  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22,000,000.00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15245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202000363-0085</a:t>
                      </a:r>
                    </a:p>
                  </a:txBody>
                  <a:tcPr marL="5413" marR="5413" marT="54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Fortalecimiento  de nuevos emprendimientos e iniciativas clúster de las cadenas promisorias agropecuarias en el Departamento del Quindío.                    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45,558,000.00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27,558,000.00 </a:t>
                      </a:r>
                    </a:p>
                  </a:txBody>
                  <a:tcPr marL="5413" marR="5413" marT="54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27,558,000.00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-  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27,558,000.00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17,310,000.00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-  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74260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18,000,000.00 </a:t>
                      </a:r>
                    </a:p>
                  </a:txBody>
                  <a:tcPr marL="5413" marR="5413" marT="54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18,000,000.00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-  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18,000,000.00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14,000,000.00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-  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15245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202000363-0027</a:t>
                      </a:r>
                    </a:p>
                  </a:txBody>
                  <a:tcPr marL="5413" marR="5413" marT="54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Fortalecimiento  de los procesos de Gestión Ambiental Urbana y Rural para la protección del Paisaje y la Biodiversidad en el  departamento del   Quindío 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112,775,000.00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62,775,000.00 </a:t>
                      </a:r>
                    </a:p>
                  </a:txBody>
                  <a:tcPr marL="5413" marR="5413" marT="54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56,240,000.00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6,535,000.00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51,290,000.00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33,095,000.00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11,485,000.00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74260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50,000,000.00 </a:t>
                      </a:r>
                    </a:p>
                  </a:txBody>
                  <a:tcPr marL="5413" marR="5413" marT="54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-  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50,000,000.00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-  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-  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50,000,000.00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520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300251" y="103031"/>
            <a:ext cx="11718255" cy="644769"/>
          </a:xfrm>
          <a:prstGeom prst="rect">
            <a:avLst/>
          </a:prstGeom>
          <a:solidFill>
            <a:srgbClr val="00206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ESTADO DE EJECUCIÓN PROYECTOS DE INVERSIÓN </a:t>
            </a:r>
            <a:r>
              <a:rPr lang="es-CO" sz="16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SECRETARÍA  </a:t>
            </a:r>
            <a:r>
              <a:rPr lang="es-CO" sz="160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DE AGRICULTURA, DESARROLLO RURAL Y MEDIO AMBIENTE POR FUENTES DE </a:t>
            </a:r>
            <a:r>
              <a:rPr lang="es-CO" sz="16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FINANCIACIÓN SEPTIEMBRE 30 DE 2022</a:t>
            </a:r>
            <a:endParaRPr lang="es-CO" sz="1600" b="1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5" name="4 Imagen">
            <a:extLst>
              <a:ext uri="{FF2B5EF4-FFF2-40B4-BE49-F238E27FC236}">
                <a16:creationId xmlns:a16="http://schemas.microsoft.com/office/drawing/2014/main" xmlns="" id="{9125725D-73B7-40FE-A737-BD9615D339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12"/>
          <a:stretch/>
        </p:blipFill>
        <p:spPr>
          <a:xfrm>
            <a:off x="7124700" y="2841625"/>
            <a:ext cx="0" cy="223838"/>
          </a:xfrm>
          <a:prstGeom prst="rect">
            <a:avLst/>
          </a:prstGeom>
        </p:spPr>
      </p:pic>
      <p:pic>
        <p:nvPicPr>
          <p:cNvPr id="6" name="5 Imagen">
            <a:extLst>
              <a:ext uri="{FF2B5EF4-FFF2-40B4-BE49-F238E27FC236}">
                <a16:creationId xmlns:a16="http://schemas.microsoft.com/office/drawing/2014/main" xmlns="" id="{9125725D-73B7-40FE-A737-BD9615D339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12"/>
          <a:stretch/>
        </p:blipFill>
        <p:spPr>
          <a:xfrm>
            <a:off x="7124700" y="2841625"/>
            <a:ext cx="0" cy="223838"/>
          </a:xfrm>
          <a:prstGeom prst="rect">
            <a:avLst/>
          </a:prstGeom>
        </p:spPr>
      </p:pic>
      <p:pic>
        <p:nvPicPr>
          <p:cNvPr id="7" name="6 Imagen">
            <a:extLst>
              <a:ext uri="{FF2B5EF4-FFF2-40B4-BE49-F238E27FC236}">
                <a16:creationId xmlns:a16="http://schemas.microsoft.com/office/drawing/2014/main" xmlns="" id="{9125725D-73B7-40FE-A737-BD9615D339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12"/>
          <a:stretch/>
        </p:blipFill>
        <p:spPr>
          <a:xfrm>
            <a:off x="7124700" y="2841625"/>
            <a:ext cx="0" cy="223838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653367"/>
              </p:ext>
            </p:extLst>
          </p:nvPr>
        </p:nvGraphicFramePr>
        <p:xfrm>
          <a:off x="296215" y="893618"/>
          <a:ext cx="11732654" cy="5807969"/>
        </p:xfrm>
        <a:graphic>
          <a:graphicData uri="http://schemas.openxmlformats.org/drawingml/2006/table">
            <a:tbl>
              <a:tblPr/>
              <a:tblGrid>
                <a:gridCol w="985037"/>
                <a:gridCol w="1240435"/>
                <a:gridCol w="1092353"/>
                <a:gridCol w="753877"/>
                <a:gridCol w="500021"/>
                <a:gridCol w="986579"/>
                <a:gridCol w="986579"/>
                <a:gridCol w="986579"/>
                <a:gridCol w="986579"/>
                <a:gridCol w="986579"/>
                <a:gridCol w="986579"/>
                <a:gridCol w="1241457"/>
              </a:tblGrid>
              <a:tr h="294733">
                <a:tc rowSpan="5"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202000363-0086</a:t>
                      </a:r>
                    </a:p>
                  </a:txBody>
                  <a:tcPr marL="5413" marR="5413" marT="54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Generación y desarrollo de acciones para la conservación de las áreas de importancia estratégica hídrica en el Departamento del Quindío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1,786,476,480.84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50,000,000.00 </a:t>
                      </a:r>
                    </a:p>
                  </a:txBody>
                  <a:tcPr marL="5413" marR="5413" marT="54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50,000,000.00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50,000,000.00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9473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612,504,636.00 </a:t>
                      </a:r>
                    </a:p>
                  </a:txBody>
                  <a:tcPr marL="5413" marR="5413" marT="54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330,685,000.00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281,819,636.00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330,685,000.00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243,227,333.00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281,819,636.00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50321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Superávit recurso ordinario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693,747,421.84 </a:t>
                      </a:r>
                    </a:p>
                  </a:txBody>
                  <a:tcPr marL="5413" marR="5413" marT="54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110,890,000.00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582,857,421.84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110,890,000.00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3,300,000.00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582,857,421.84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9473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256,787,568.00 </a:t>
                      </a:r>
                    </a:p>
                  </a:txBody>
                  <a:tcPr marL="5413" marR="5413" marT="54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48,120,000.00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208,667,568.00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48,120,000.00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39,465,000.00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208,667,568.00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50321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Superávit Recurso Ordinario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173,436,855.00 </a:t>
                      </a:r>
                    </a:p>
                  </a:txBody>
                  <a:tcPr marL="5413" marR="5413" marT="54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6,750,000.00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166,686,855.00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6,750,000.00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-  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166,686,855.00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258031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202000363-0028</a:t>
                      </a:r>
                    </a:p>
                  </a:txBody>
                  <a:tcPr marL="5413" marR="5413" marT="54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Apoyo a la generación de entornos  amigables para los animales  domésticos y silvestres en el departamento del Quindío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51,395,000.00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51,395,000.00 </a:t>
                      </a:r>
                    </a:p>
                  </a:txBody>
                  <a:tcPr marL="5413" marR="5413" marT="54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45,900,000.00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5,495,000.00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45,900,000.00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33,830,000.00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5,495,000.00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94733"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202000363-0087</a:t>
                      </a:r>
                    </a:p>
                  </a:txBody>
                  <a:tcPr marL="5413" marR="5413" marT="54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Realización de campañas de sensibilización y apropiación del patrimonio ambiental  del paisaje, la biodiversidad y sus servicios ecosistémicos en el Departamento del Quindío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68,980,000.00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63,430,000.00 </a:t>
                      </a:r>
                    </a:p>
                  </a:txBody>
                  <a:tcPr marL="5413" marR="5413" marT="54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45,955,000.00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17,475,000.00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45,955,000.00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29,930,000.00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17,475,000.00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15611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Superávit Recurso Ordinario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5,550,000.00 </a:t>
                      </a:r>
                    </a:p>
                  </a:txBody>
                  <a:tcPr marL="5413" marR="5413" marT="54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4,327,500.00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1,222,500.00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4,327,500.00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-  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1,222,500.00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94733"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202000363-0029</a:t>
                      </a:r>
                    </a:p>
                  </a:txBody>
                  <a:tcPr marL="5413" marR="5413" marT="54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Apoyo a nuevos modelos de vida sostenibles, sustentables y eficientes en el suelo rural y urbano en el Departamento del Quindío 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136,200,000.00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86,200,000.00 </a:t>
                      </a:r>
                    </a:p>
                  </a:txBody>
                  <a:tcPr marL="5413" marR="5413" marT="54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82,446,534.00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3,753,466.00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22,800,000.00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12,900,000.00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63,400,000.00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91372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Superávit Recurso Ordinario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50,000,000.00 </a:t>
                      </a:r>
                    </a:p>
                  </a:txBody>
                  <a:tcPr marL="5413" marR="5413" marT="54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50,000,000.00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-  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50,000,000.00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50,000,000.00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-  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56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7502</TotalTime>
  <Words>6575</Words>
  <Application>Microsoft Office PowerPoint</Application>
  <PresentationFormat>Personalizado</PresentationFormat>
  <Paragraphs>2560</Paragraphs>
  <Slides>36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3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Jorge Mario</dc:creator>
  <cp:lastModifiedBy>Usuario</cp:lastModifiedBy>
  <cp:revision>962</cp:revision>
  <cp:lastPrinted>2020-10-13T20:33:27Z</cp:lastPrinted>
  <dcterms:created xsi:type="dcterms:W3CDTF">2020-01-02T14:16:52Z</dcterms:created>
  <dcterms:modified xsi:type="dcterms:W3CDTF">2022-11-07T23:59:21Z</dcterms:modified>
</cp:coreProperties>
</file>