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547" r:id="rId3"/>
    <p:sldId id="551" r:id="rId4"/>
    <p:sldId id="566" r:id="rId5"/>
    <p:sldId id="570" r:id="rId6"/>
    <p:sldId id="573" r:id="rId7"/>
    <p:sldId id="576" r:id="rId8"/>
    <p:sldId id="569" r:id="rId9"/>
    <p:sldId id="574" r:id="rId10"/>
    <p:sldId id="258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9900"/>
    <a:srgbClr val="00FF99"/>
    <a:srgbClr val="008000"/>
    <a:srgbClr val="D2D24E"/>
    <a:srgbClr val="823E4D"/>
    <a:srgbClr val="CC9900"/>
    <a:srgbClr val="006600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5" autoAdjust="0"/>
    <p:restoredTop sz="96404" autoAdjust="0"/>
  </p:normalViewPr>
  <p:slideViewPr>
    <p:cSldViewPr snapToGrid="0">
      <p:cViewPr varScale="1">
        <p:scale>
          <a:sx n="71" d="100"/>
          <a:sy n="71" d="100"/>
        </p:scale>
        <p:origin x="-10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'F-PLA-47 ADMINISTRATIVA'!$U$28:$U$33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comprometer</c:v>
                </c:pt>
              </c:strCache>
            </c:strRef>
          </c:cat>
          <c:val>
            <c:numRef>
              <c:f>'F-PLA-47 ADMINISTRATIVA'!$V$28:$V$33</c:f>
              <c:numCache>
                <c:formatCode>#,##0</c:formatCode>
                <c:ptCount val="6"/>
                <c:pt idx="0">
                  <c:v>374828802</c:v>
                </c:pt>
                <c:pt idx="1">
                  <c:v>261148331</c:v>
                </c:pt>
                <c:pt idx="2">
                  <c:v>113680471</c:v>
                </c:pt>
                <c:pt idx="3">
                  <c:v>252026664</c:v>
                </c:pt>
                <c:pt idx="4">
                  <c:v>157965000</c:v>
                </c:pt>
                <c:pt idx="5">
                  <c:v>122802138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CC-4973-86A5-9A8E0D34B26D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  <a:sp3d/>
          </c:spPr>
          <c:invertIfNegative val="0"/>
          <c:cat>
            <c:strRef>
              <c:f>'F-PLA-47 ADMINISTRATIVA'!$U$28:$U$33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comprometer</c:v>
                </c:pt>
              </c:strCache>
            </c:strRef>
          </c:cat>
          <c:val>
            <c:numRef>
              <c:f>'F-PLA-47 ADMINISTRATIVA'!$W$28:$W$33</c:f>
              <c:numCache>
                <c:formatCode>0%</c:formatCode>
                <c:ptCount val="6"/>
                <c:pt idx="0">
                  <c:v>1</c:v>
                </c:pt>
                <c:pt idx="1">
                  <c:v>0.69671361860820935</c:v>
                </c:pt>
                <c:pt idx="2">
                  <c:v>0.3032863813917907</c:v>
                </c:pt>
                <c:pt idx="3">
                  <c:v>0.67237806341253359</c:v>
                </c:pt>
                <c:pt idx="4">
                  <c:v>0.62677891891629367</c:v>
                </c:pt>
                <c:pt idx="5">
                  <c:v>0.32762193658746641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CC-4973-86A5-9A8E0D34B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387904"/>
        <c:axId val="127393792"/>
        <c:axId val="0"/>
      </c:bar3DChart>
      <c:catAx>
        <c:axId val="12738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27393792"/>
        <c:crosses val="autoZero"/>
        <c:auto val="1"/>
        <c:lblAlgn val="ctr"/>
        <c:lblOffset val="100"/>
        <c:noMultiLvlLbl val="0"/>
      </c:catAx>
      <c:valAx>
        <c:axId val="1273937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738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6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CO"/>
              <a:t>Recurso Ordinario</a:t>
            </a:r>
          </a:p>
        </c:rich>
      </c:tx>
      <c:layout>
        <c:manualLayout>
          <c:xMode val="edge"/>
          <c:yMode val="edge"/>
          <c:x val="2.6347112860892391E-2"/>
          <c:y val="4.629629629629629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Administrativa!$E$31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Administrativa!$D$32:$D$35</c:f>
              <c:strCache>
                <c:ptCount val="4"/>
                <c:pt idx="0">
                  <c:v>Vigencia (20)</c:v>
                </c:pt>
                <c:pt idx="1">
                  <c:v>Porcentaje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Administrativa!$E$32:$E$35</c:f>
              <c:numCache>
                <c:formatCode>0%</c:formatCode>
                <c:ptCount val="4"/>
                <c:pt idx="0" formatCode="_(* #,##0_);_(* \(#,##0\);_(* &quot;-&quot;??_);_(@_)">
                  <c:v>239340000</c:v>
                </c:pt>
                <c:pt idx="1">
                  <c:v>1</c:v>
                </c:pt>
                <c:pt idx="2" formatCode="_(* #,##0_);_(* \(#,##0\);_(* &quot;-&quot;??_);_(@_)">
                  <c:v>135488802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C4-4311-817C-C46BC473DEF5}"/>
            </c:ext>
          </c:extLst>
        </c:ser>
        <c:ser>
          <c:idx val="1"/>
          <c:order val="1"/>
          <c:tx>
            <c:strRef>
              <c:f>Administrativa!$F$31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Administrativa!$D$32:$D$35</c:f>
              <c:strCache>
                <c:ptCount val="4"/>
                <c:pt idx="0">
                  <c:v>Vigencia (20)</c:v>
                </c:pt>
                <c:pt idx="1">
                  <c:v>Porcentaje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Administrativa!$F$32:$F$35</c:f>
              <c:numCache>
                <c:formatCode>0%</c:formatCode>
                <c:ptCount val="4"/>
                <c:pt idx="0" formatCode="_(* #,##0_);_(* \(#,##0\);_(* &quot;-&quot;??_);_(@_)">
                  <c:v>212215000</c:v>
                </c:pt>
                <c:pt idx="1">
                  <c:v>0.88666750229798608</c:v>
                </c:pt>
                <c:pt idx="2" formatCode="_(* #,##0_);_(* \(#,##0\);_(* &quot;-&quot;??_);_(@_)">
                  <c:v>48933331</c:v>
                </c:pt>
                <c:pt idx="3">
                  <c:v>0.36116144122375515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C4-4311-817C-C46BC473DEF5}"/>
            </c:ext>
          </c:extLst>
        </c:ser>
        <c:ser>
          <c:idx val="2"/>
          <c:order val="2"/>
          <c:tx>
            <c:strRef>
              <c:f>Administrativa!$G$31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Administrativa!$D$32:$D$35</c:f>
              <c:strCache>
                <c:ptCount val="4"/>
                <c:pt idx="0">
                  <c:v>Vigencia (20)</c:v>
                </c:pt>
                <c:pt idx="1">
                  <c:v>Porcentaje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Administrativa!$G$32:$G$35</c:f>
              <c:numCache>
                <c:formatCode>0%</c:formatCode>
                <c:ptCount val="4"/>
                <c:pt idx="0" formatCode="_(* #,##0_);_(* \(#,##0\);_(* &quot;-&quot;??_);_(@_)">
                  <c:v>27125000</c:v>
                </c:pt>
                <c:pt idx="1">
                  <c:v>0.11333249770201387</c:v>
                </c:pt>
                <c:pt idx="2" formatCode="_(* #,##0_);_(* \(#,##0\);_(* &quot;-&quot;??_);_(@_)">
                  <c:v>86555471</c:v>
                </c:pt>
                <c:pt idx="3">
                  <c:v>0.63883855877624485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C4-4311-817C-C46BC473DEF5}"/>
            </c:ext>
          </c:extLst>
        </c:ser>
        <c:ser>
          <c:idx val="3"/>
          <c:order val="3"/>
          <c:tx>
            <c:strRef>
              <c:f>Administrativa!$H$31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Administrativa!$D$32:$D$35</c:f>
              <c:strCache>
                <c:ptCount val="4"/>
                <c:pt idx="0">
                  <c:v>Vigencia (20)</c:v>
                </c:pt>
                <c:pt idx="1">
                  <c:v>Porcentaje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Administrativa!$H$32:$H$35</c:f>
              <c:numCache>
                <c:formatCode>0%</c:formatCode>
                <c:ptCount val="4"/>
                <c:pt idx="0" formatCode="_(* #,##0_);_(* \(#,##0\);_(* &quot;-&quot;??_);_(@_)">
                  <c:v>212215000</c:v>
                </c:pt>
                <c:pt idx="1">
                  <c:v>0.88666750229798608</c:v>
                </c:pt>
                <c:pt idx="2" formatCode="_(* #,##0_);_(* \(#,##0\);_(* &quot;-&quot;??_);_(@_)">
                  <c:v>39811664</c:v>
                </c:pt>
                <c:pt idx="3">
                  <c:v>0.29383730177199441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6C4-4311-817C-C46BC473D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233472"/>
        <c:axId val="128235008"/>
      </c:barChart>
      <c:catAx>
        <c:axId val="12823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28235008"/>
        <c:crosses val="autoZero"/>
        <c:auto val="1"/>
        <c:lblAlgn val="ctr"/>
        <c:lblOffset val="100"/>
        <c:noMultiLvlLbl val="0"/>
      </c:catAx>
      <c:valAx>
        <c:axId val="12823500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28233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600"/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02477131187002E-2"/>
          <c:y val="0.10989629629629631"/>
          <c:w val="0.95103335455849081"/>
          <c:h val="0.76146118401866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'F-PLA-47 ADMINISTRATIVA'!$R$33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6B-440A-BEA6-3A8817E555C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6B-440A-BEA6-3A8817E555C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6B-440A-BEA6-3A8817E555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ADMINISTRATIVA'!$Q$34:$Q$39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ADMINISTRATIVA'!$R$34:$R$39</c:f>
              <c:numCache>
                <c:formatCode>General</c:formatCode>
                <c:ptCount val="6"/>
                <c:pt idx="1">
                  <c:v>2</c:v>
                </c:pt>
                <c:pt idx="3">
                  <c:v>2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6B-440A-BEA6-3A8817E555C4}"/>
            </c:ext>
          </c:extLst>
        </c:ser>
        <c:ser>
          <c:idx val="1"/>
          <c:order val="1"/>
          <c:tx>
            <c:strRef>
              <c:f>'F-PLA-47 ADMINISTRATIVA'!$S$33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ADMINISTRATIVA'!$Q$34:$Q$39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ADMINISTRATIVA'!$S$34:$S$39</c:f>
              <c:numCache>
                <c:formatCode>0%</c:formatCode>
                <c:ptCount val="6"/>
                <c:pt idx="1">
                  <c:v>0.5</c:v>
                </c:pt>
                <c:pt idx="3">
                  <c:v>0.5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66B-440A-BEA6-3A8817E555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9272320"/>
        <c:axId val="219273856"/>
      </c:barChart>
      <c:catAx>
        <c:axId val="21927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19273856"/>
        <c:crosses val="autoZero"/>
        <c:auto val="1"/>
        <c:lblAlgn val="ctr"/>
        <c:lblOffset val="100"/>
        <c:noMultiLvlLbl val="0"/>
      </c:catAx>
      <c:valAx>
        <c:axId val="219273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927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xmlns="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FB30402-EEBB-4FF8-8251-C0E102DC2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4462232" y="5951650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59099" y="2163651"/>
            <a:ext cx="9852338" cy="172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PLAN OPERATIVO ANUAL DE INVERSIONES POAI SECRETARÍA ADMINISTRATIVA CON CORTE AL  </a:t>
            </a:r>
          </a:p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30 DE </a:t>
            </a:r>
            <a:r>
              <a:rPr lang="es-CO" sz="2800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2800" b="1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840798" y="0"/>
            <a:ext cx="1351202" cy="4370294"/>
          </a:xfrm>
          <a:prstGeom prst="rect">
            <a:avLst/>
          </a:prstGeom>
        </p:spPr>
      </p:pic>
      <p:sp>
        <p:nvSpPr>
          <p:cNvPr id="9" name="7 Rectángulo">
            <a:extLst>
              <a:ext uri="{FF2B5EF4-FFF2-40B4-BE49-F238E27FC236}">
                <a16:creationId xmlns:a16="http://schemas.microsoft.com/office/drawing/2014/main" xmlns="" id="{8C5B1CF6-7118-4CF2-A113-A2551AED2CC7}"/>
              </a:ext>
            </a:extLst>
          </p:cNvPr>
          <p:cNvSpPr/>
          <p:nvPr/>
        </p:nvSpPr>
        <p:spPr>
          <a:xfrm>
            <a:off x="576857" y="87547"/>
            <a:ext cx="10263941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GASTOS DE INVERSIÓN </a:t>
            </a:r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SECRETARÍA ADMINISTRATIVA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  CORTE AL 30 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404960"/>
            <a:ext cx="3395124" cy="38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áfico 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393846"/>
              </p:ext>
            </p:extLst>
          </p:nvPr>
        </p:nvGraphicFramePr>
        <p:xfrm>
          <a:off x="576857" y="860612"/>
          <a:ext cx="10207683" cy="523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1 Flecha derecha"/>
          <p:cNvSpPr/>
          <p:nvPr/>
        </p:nvSpPr>
        <p:spPr>
          <a:xfrm>
            <a:off x="3711388" y="6239434"/>
            <a:ext cx="2124635" cy="5541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/>
              <a:t>Otubre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6024282" y="6312729"/>
            <a:ext cx="1089212" cy="35984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72%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591671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1426500" y="0"/>
            <a:ext cx="765500" cy="4951828"/>
          </a:xfrm>
          <a:prstGeom prst="rect">
            <a:avLst/>
          </a:prstGeom>
          <a:ln>
            <a:noFill/>
          </a:ln>
        </p:spPr>
      </p:pic>
      <p:sp>
        <p:nvSpPr>
          <p:cNvPr id="8" name="7 Rectángulo">
            <a:extLst>
              <a:ext uri="{FF2B5EF4-FFF2-40B4-BE49-F238E27FC236}">
                <a16:creationId xmlns:a16="http://schemas.microsoft.com/office/drawing/2014/main" xmlns="" id="{C20D6F5D-A8EA-4048-8523-13E4129C2232}"/>
              </a:ext>
            </a:extLst>
          </p:cNvPr>
          <p:cNvSpPr/>
          <p:nvPr/>
        </p:nvSpPr>
        <p:spPr>
          <a:xfrm>
            <a:off x="712693" y="176169"/>
            <a:ext cx="10555941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GASTOS DE INVERSIÓN </a:t>
            </a:r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POR FUENTES DE FINANCIACIÓN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SECRETARÍA ADMINISTRATIVA 30 DE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404960"/>
            <a:ext cx="3395124" cy="38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Gráfico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8948F19-716D-E634-EA3A-1E9BEBD58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819029"/>
              </p:ext>
            </p:extLst>
          </p:nvPr>
        </p:nvGraphicFramePr>
        <p:xfrm>
          <a:off x="833718" y="941294"/>
          <a:ext cx="10434916" cy="524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8039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0" y="94130"/>
            <a:ext cx="11718255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PROYECTOS DE INVERSIÓN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 SECRETARÍA ADMINISTRATIVA POR FUENTES DE FINANCIACIÓN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III- </a:t>
            </a:r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TRIMESTRE 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40541"/>
              </p:ext>
            </p:extLst>
          </p:nvPr>
        </p:nvGraphicFramePr>
        <p:xfrm>
          <a:off x="300250" y="1129553"/>
          <a:ext cx="11695779" cy="5288770"/>
        </p:xfrm>
        <a:graphic>
          <a:graphicData uri="http://schemas.openxmlformats.org/drawingml/2006/table">
            <a:tbl>
              <a:tblPr/>
              <a:tblGrid>
                <a:gridCol w="1080574"/>
                <a:gridCol w="1530745"/>
                <a:gridCol w="906706"/>
                <a:gridCol w="828429"/>
                <a:gridCol w="539241"/>
                <a:gridCol w="1000204"/>
                <a:gridCol w="1000204"/>
                <a:gridCol w="1000204"/>
                <a:gridCol w="1000204"/>
                <a:gridCol w="1000204"/>
                <a:gridCol w="904532"/>
                <a:gridCol w="904532"/>
              </a:tblGrid>
              <a:tr h="12419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482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Financiación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Definitivo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 de Disponibilidad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  <a:b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(Definitivo-compromisos)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921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450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623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472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(Compromiso/Ppto Definitivo)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4781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2020003630006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del Modelo Integrado de Planeación y de Gestión MIPG  de la Administración Departamental del Quindío (Dimensiones  de Talento humano,  Información y Comunicación y Gestión del Conocimiento).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118,520,644.00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77,940,000.00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68,895,000.00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9,045,000.00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68,895,000.00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51,700,000.00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9,045,000.00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56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40,580,644.00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-  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40,580,644.00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-  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-  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40,580,644.00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340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2020003630007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Actualización, depuración, seguimiento y evaluación   del  Pasivo Pensional  de la Administración Departamental del Quindío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145,810,000.00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71,530,000.00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62,955,000.00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8,575,000.00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62,955,000.00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41,970,000.00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8,575,000.00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69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74,280,000.00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48,933,331.00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25,346,669.00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39,811,664.00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-  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34,468,336.00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72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2020003630041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un programa de modernización  de la gestión Administrativa  de la Administración Departamental del Quindío. "TÚ y YO SOMOS QUINDÍO"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30,740,000.00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24,740,000.00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24,700,000.00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24,700,000.00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21,000,000.00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40,000.00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024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6,000,000.00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-  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6,000,000.00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-  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-  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6,000,000.00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310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2020003630005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del Sistema Departamental de Servicio a la Ciudadanía SDSC   en la Administración Departamental.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79,758,158.00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65,130,000.00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55,665,000.00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9,465,000.00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55,665,000.00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43,295,000.00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9,465,000.00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69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14,628,158.00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-  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14,628,158.00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-  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-  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14,628,158.00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14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374,828,802.00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374,828,802.00 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261,148,331.00 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113,680,471.00 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252,026,664.00 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157,965,000.00 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122,802,138.00 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8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1161058" y="0"/>
            <a:ext cx="1030941" cy="49518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02807" y="6273678"/>
            <a:ext cx="2716385" cy="3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901229" y="153978"/>
            <a:ext cx="10125359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SEMAFORIZACIÓN  ESTADO DE CUMPLIMIENTO METAS PRODUCTO  </a:t>
            </a:r>
            <a:endParaRPr lang="es-CO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CO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SECRETARÍA </a:t>
            </a:r>
            <a:r>
              <a:rPr lang="es-CO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ADMINISTRATIVA CON CORTE AL  30 DE </a:t>
            </a:r>
            <a:r>
              <a:rPr lang="es-CO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114630"/>
              </p:ext>
            </p:extLst>
          </p:nvPr>
        </p:nvGraphicFramePr>
        <p:xfrm>
          <a:off x="901229" y="1062318"/>
          <a:ext cx="10071571" cy="501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27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02806" y="6473606"/>
            <a:ext cx="2716385" cy="3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ADMINISTRATIVA 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63255"/>
              </p:ext>
            </p:extLst>
          </p:nvPr>
        </p:nvGraphicFramePr>
        <p:xfrm>
          <a:off x="300316" y="839885"/>
          <a:ext cx="11718875" cy="5433792"/>
        </p:xfrm>
        <a:graphic>
          <a:graphicData uri="http://schemas.openxmlformats.org/drawingml/2006/table">
            <a:tbl>
              <a:tblPr/>
              <a:tblGrid>
                <a:gridCol w="1163022"/>
                <a:gridCol w="808378"/>
                <a:gridCol w="391150"/>
                <a:gridCol w="391150"/>
                <a:gridCol w="391150"/>
                <a:gridCol w="591072"/>
                <a:gridCol w="472858"/>
                <a:gridCol w="417227"/>
                <a:gridCol w="424181"/>
                <a:gridCol w="368552"/>
                <a:gridCol w="278152"/>
                <a:gridCol w="312921"/>
                <a:gridCol w="486766"/>
                <a:gridCol w="474596"/>
                <a:gridCol w="391150"/>
                <a:gridCol w="391150"/>
                <a:gridCol w="391150"/>
                <a:gridCol w="542395"/>
                <a:gridCol w="354644"/>
                <a:gridCol w="354644"/>
                <a:gridCol w="577165"/>
                <a:gridCol w="577165"/>
                <a:gridCol w="577165"/>
                <a:gridCol w="591072"/>
              </a:tblGrid>
              <a:tr h="15088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Cuatrienio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Cuatrienio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0576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Implementación del Plan de Acción del Sistema Departamental de Servicio a la Ciudadanía SDSC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Plan de Acción del Sistema Departamental de Servicio a la Ciudadanía SDSC implementado.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76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Proceso de modernización administrativa, incluido el estudio de la viabilidad de creación de la Oficina de la Felicidad.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Proceso de modernización administrativa implementada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0,88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0,88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0967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Estrategias  de actualización, depuración, seguimiento y evaluación de las bases de datos  del Pasivo Pensional  de la Administración Departamental.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Estrategias  de actualización, depuración, seguimiento y evaluación de las bases de datos  del Pasivo Pensional  de la Administración Departamental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2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10737" y="217714"/>
            <a:ext cx="10250264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CONCLUSIONES ESTADO DE EJECUCIÓN PLAN OPERATIVO ANUAL DE INVERSIONES </a:t>
            </a:r>
          </a:p>
          <a:p>
            <a:pPr algn="ctr"/>
            <a:r>
              <a:rPr lang="es-CO" sz="2000" b="1" dirty="0"/>
              <a:t>SECRETARÍA ADMINISTRATIVA CON CORTE </a:t>
            </a:r>
            <a:r>
              <a:rPr lang="es-CO" sz="2000" b="1" dirty="0" smtClean="0"/>
              <a:t>AL </a:t>
            </a:r>
            <a:r>
              <a:rPr lang="es-CO" sz="2000" b="1" dirty="0"/>
              <a:t>30 </a:t>
            </a:r>
            <a:r>
              <a:rPr lang="es-CO" sz="2000" b="1" dirty="0" smtClean="0"/>
              <a:t>DE SEPTIEMBRE DE 2022</a:t>
            </a:r>
            <a:endParaRPr lang="es-CO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045029" y="1244002"/>
            <a:ext cx="9615971" cy="1875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La Secretaría </a:t>
            </a:r>
            <a:r>
              <a:rPr lang="es-CO" sz="2000" dirty="0">
                <a:solidFill>
                  <a:schemeClr val="tx1"/>
                </a:solidFill>
              </a:rPr>
              <a:t>Administrativa, cuenta </a:t>
            </a:r>
            <a:r>
              <a:rPr lang="es-CO" sz="2000" dirty="0" smtClean="0">
                <a:solidFill>
                  <a:schemeClr val="tx1"/>
                </a:solidFill>
              </a:rPr>
              <a:t>con compromisos de ($ 252.026.664.00), </a:t>
            </a:r>
            <a:r>
              <a:rPr lang="es-CO" sz="2000" dirty="0">
                <a:solidFill>
                  <a:schemeClr val="tx1"/>
                </a:solidFill>
              </a:rPr>
              <a:t>con respecto al  presupuesto definitivo </a:t>
            </a:r>
            <a:r>
              <a:rPr lang="es-CO" sz="2000" dirty="0" smtClean="0">
                <a:solidFill>
                  <a:schemeClr val="tx1"/>
                </a:solidFill>
              </a:rPr>
              <a:t>de ($ 374.828.802.00), </a:t>
            </a:r>
            <a:r>
              <a:rPr lang="es-CO" sz="2000" dirty="0">
                <a:solidFill>
                  <a:schemeClr val="tx1"/>
                </a:solidFill>
              </a:rPr>
              <a:t>que se encuentra  bajo su responsabilidad con corte al 30 de </a:t>
            </a:r>
            <a:r>
              <a:rPr lang="es-CO" sz="2000" dirty="0" smtClean="0">
                <a:solidFill>
                  <a:schemeClr val="tx1"/>
                </a:solidFill>
              </a:rPr>
              <a:t>septiembre de 2022, </a:t>
            </a:r>
            <a:r>
              <a:rPr lang="es-CO" sz="2000" dirty="0">
                <a:solidFill>
                  <a:schemeClr val="tx1"/>
                </a:solidFill>
              </a:rPr>
              <a:t>equivalente al </a:t>
            </a:r>
            <a:r>
              <a:rPr lang="es-CO" sz="2000" dirty="0" smtClean="0">
                <a:solidFill>
                  <a:schemeClr val="tx1"/>
                </a:solidFill>
              </a:rPr>
              <a:t>67%, </a:t>
            </a:r>
            <a:r>
              <a:rPr lang="es-CO" sz="2000" dirty="0">
                <a:solidFill>
                  <a:schemeClr val="tx1"/>
                </a:solidFill>
              </a:rPr>
              <a:t>ubicándose en semáforo </a:t>
            </a:r>
            <a:r>
              <a:rPr lang="es-CO" sz="2000" dirty="0" smtClean="0">
                <a:solidFill>
                  <a:schemeClr val="tx1"/>
                </a:solidFill>
              </a:rPr>
              <a:t>amarillo- medio. Por lo anterior, se invita a la dependencia a aunar esfuerzos para aumentar su ejecución y por consiguiente dar cumplimiento a las metas bajo su responsabilidad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53557" y="1538672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1045029" y="3300444"/>
            <a:ext cx="9615972" cy="132343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</a:t>
            </a:r>
            <a:r>
              <a:rPr lang="es-CO" sz="2000" dirty="0" smtClean="0"/>
              <a:t>Secretaría </a:t>
            </a:r>
            <a:r>
              <a:rPr lang="es-CO" sz="2000" dirty="0"/>
              <a:t>Administrativa, cuenta con </a:t>
            </a:r>
            <a:r>
              <a:rPr lang="es-CO" sz="2000" dirty="0" smtClean="0"/>
              <a:t>un estado </a:t>
            </a:r>
            <a:r>
              <a:rPr lang="es-CO" sz="2000" dirty="0"/>
              <a:t>de ejecución </a:t>
            </a:r>
            <a:r>
              <a:rPr lang="es-CO" sz="2000" dirty="0" smtClean="0"/>
              <a:t>de </a:t>
            </a:r>
            <a:r>
              <a:rPr lang="es-CO" sz="2000" dirty="0"/>
              <a:t>las metas producto del Plan de </a:t>
            </a:r>
            <a:r>
              <a:rPr lang="es-CO" sz="2000" dirty="0" smtClean="0"/>
              <a:t>Desarrollo: De </a:t>
            </a:r>
            <a:r>
              <a:rPr lang="es-CO" sz="2000" dirty="0"/>
              <a:t>las cuatro metas </a:t>
            </a:r>
            <a:r>
              <a:rPr lang="es-CO" sz="2000" dirty="0" smtClean="0"/>
              <a:t>que </a:t>
            </a:r>
            <a:r>
              <a:rPr lang="es-CO" sz="2000" dirty="0"/>
              <a:t>se encuentran bajo su responsabilidad,  </a:t>
            </a:r>
            <a:r>
              <a:rPr lang="es-CO" sz="2000" dirty="0" smtClean="0"/>
              <a:t>dos (2) </a:t>
            </a:r>
            <a:r>
              <a:rPr lang="es-CO" sz="2000" dirty="0"/>
              <a:t>se ubican en semáforo </a:t>
            </a:r>
            <a:r>
              <a:rPr lang="es-CO" sz="2000" dirty="0" smtClean="0"/>
              <a:t>verde claro- satisfactorio (50%) y dos (2) meta en </a:t>
            </a:r>
            <a:r>
              <a:rPr lang="es-CO" sz="2000" dirty="0"/>
              <a:t>semáforo </a:t>
            </a:r>
            <a:r>
              <a:rPr lang="es-CO" sz="2000" dirty="0" smtClean="0"/>
              <a:t>naranja- bajo  (50%) </a:t>
            </a:r>
            <a:r>
              <a:rPr lang="es-CO" sz="2000" dirty="0"/>
              <a:t>.</a:t>
            </a:r>
          </a:p>
        </p:txBody>
      </p:sp>
      <p:sp>
        <p:nvSpPr>
          <p:cNvPr id="13" name="12 Elipse"/>
          <p:cNvSpPr/>
          <p:nvPr/>
        </p:nvSpPr>
        <p:spPr>
          <a:xfrm>
            <a:off x="559474" y="3453184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941782"/>
              </p:ext>
            </p:extLst>
          </p:nvPr>
        </p:nvGraphicFramePr>
        <p:xfrm>
          <a:off x="2171700" y="4827495"/>
          <a:ext cx="6526971" cy="1387167"/>
        </p:xfrm>
        <a:graphic>
          <a:graphicData uri="http://schemas.openxmlformats.org/drawingml/2006/table">
            <a:tbl>
              <a:tblPr/>
              <a:tblGrid>
                <a:gridCol w="3314213"/>
                <a:gridCol w="1876927"/>
                <a:gridCol w="1335831"/>
              </a:tblGrid>
              <a:tr h="19952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SEMAFORO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 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4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-48416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10737" y="190820"/>
            <a:ext cx="10250264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Arial Black" pitchFamily="34" charset="0"/>
              </a:rPr>
              <a:t>CONCLUSIONES ESTADO DE EJECUCIÓN PLAN OPERATIVO ANUAL DE INVERSIONES </a:t>
            </a:r>
          </a:p>
          <a:p>
            <a:pPr algn="ctr"/>
            <a:r>
              <a:rPr lang="es-CO" sz="1600" b="1" dirty="0">
                <a:latin typeface="Arial Black" pitchFamily="34" charset="0"/>
              </a:rPr>
              <a:t>SECRETARÍA ADMINISTRATIVA CON CORTE </a:t>
            </a:r>
            <a:r>
              <a:rPr lang="es-CO" sz="1600" b="1" dirty="0" smtClean="0">
                <a:latin typeface="Arial Black" pitchFamily="34" charset="0"/>
              </a:rPr>
              <a:t>AL </a:t>
            </a:r>
            <a:r>
              <a:rPr lang="es-CO" sz="1600" b="1" dirty="0">
                <a:latin typeface="Arial Black" pitchFamily="34" charset="0"/>
              </a:rPr>
              <a:t>30 </a:t>
            </a:r>
            <a:r>
              <a:rPr lang="es-CO" sz="1600" b="1" dirty="0" smtClean="0">
                <a:latin typeface="Arial Black" pitchFamily="34" charset="0"/>
              </a:rPr>
              <a:t>DE SEPTIEMBRE DE 2022</a:t>
            </a:r>
            <a:endParaRPr lang="es-CO" sz="1600" b="1" dirty="0">
              <a:latin typeface="Arial Black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24240" y="1396879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2 Elipse"/>
          <p:cNvSpPr/>
          <p:nvPr/>
        </p:nvSpPr>
        <p:spPr>
          <a:xfrm>
            <a:off x="580952" y="2502535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0 Rectángulo"/>
          <p:cNvSpPr/>
          <p:nvPr/>
        </p:nvSpPr>
        <p:spPr>
          <a:xfrm>
            <a:off x="1104118" y="2485150"/>
            <a:ext cx="9781526" cy="40011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La secretaría no presenta Metas Críticas</a:t>
            </a:r>
            <a:endParaRPr lang="es-CO" sz="2000" dirty="0"/>
          </a:p>
        </p:txBody>
      </p:sp>
      <p:sp>
        <p:nvSpPr>
          <p:cNvPr id="18" name="3 Rectángulo"/>
          <p:cNvSpPr/>
          <p:nvPr/>
        </p:nvSpPr>
        <p:spPr>
          <a:xfrm>
            <a:off x="1104118" y="1104362"/>
            <a:ext cx="9781526" cy="122768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La Secretaría Administrativa presenta una diferencia del 3% entre los certificados de disponibilidad y los Registros Presupuestales- Compromisos, los cuales se sugieren revisar, si se encuentran en un trámite o se deben liberar.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0" name="3 Rectángulo"/>
          <p:cNvSpPr/>
          <p:nvPr/>
        </p:nvSpPr>
        <p:spPr>
          <a:xfrm>
            <a:off x="1104118" y="3245312"/>
            <a:ext cx="9781526" cy="122768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La Secretaría Administrativa la secretaría cuenta con recursos  ordinarios del balance del orden de $ 86.555.471 los cuales deben ser prioridad de ejecución.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74202" y="3528709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99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5854</TotalTime>
  <Words>969</Words>
  <Application>Microsoft Office PowerPoint</Application>
  <PresentationFormat>Personalizado</PresentationFormat>
  <Paragraphs>258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Usuario</cp:lastModifiedBy>
  <cp:revision>813</cp:revision>
  <cp:lastPrinted>2020-10-13T20:33:27Z</cp:lastPrinted>
  <dcterms:created xsi:type="dcterms:W3CDTF">2020-01-02T14:16:52Z</dcterms:created>
  <dcterms:modified xsi:type="dcterms:W3CDTF">2022-11-07T23:39:04Z</dcterms:modified>
</cp:coreProperties>
</file>