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47" r:id="rId3"/>
    <p:sldId id="551" r:id="rId4"/>
    <p:sldId id="552" r:id="rId5"/>
    <p:sldId id="557" r:id="rId6"/>
    <p:sldId id="558" r:id="rId7"/>
    <p:sldId id="560" r:id="rId8"/>
    <p:sldId id="561" r:id="rId9"/>
    <p:sldId id="556" r:id="rId10"/>
    <p:sldId id="563" r:id="rId11"/>
    <p:sldId id="564" r:id="rId12"/>
    <p:sldId id="565" r:id="rId13"/>
    <p:sldId id="571" r:id="rId14"/>
    <p:sldId id="572" r:id="rId15"/>
    <p:sldId id="581" r:id="rId16"/>
    <p:sldId id="594" r:id="rId17"/>
    <p:sldId id="595" r:id="rId18"/>
    <p:sldId id="596" r:id="rId19"/>
    <p:sldId id="599" r:id="rId20"/>
    <p:sldId id="600" r:id="rId21"/>
    <p:sldId id="601" r:id="rId22"/>
    <p:sldId id="598" r:id="rId23"/>
    <p:sldId id="597" r:id="rId24"/>
    <p:sldId id="602" r:id="rId25"/>
    <p:sldId id="603" r:id="rId26"/>
    <p:sldId id="604" r:id="rId27"/>
    <p:sldId id="584" r:id="rId28"/>
    <p:sldId id="585" r:id="rId29"/>
    <p:sldId id="586" r:id="rId30"/>
    <p:sldId id="587" r:id="rId31"/>
    <p:sldId id="589" r:id="rId32"/>
    <p:sldId id="591" r:id="rId33"/>
    <p:sldId id="592" r:id="rId34"/>
    <p:sldId id="606" r:id="rId35"/>
    <p:sldId id="607" r:id="rId36"/>
    <p:sldId id="610" r:id="rId37"/>
    <p:sldId id="258" r:id="rId3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PLANEACION04" initials="D" lastIdx="1" clrIdx="0">
    <p:extLst>
      <p:ext uri="{19B8F6BF-5375-455C-9EA6-DF929625EA0E}">
        <p15:presenceInfo xmlns:p15="http://schemas.microsoft.com/office/powerpoint/2012/main" userId="S-1-5-21-2230130186-3128369129-3743720318-26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CC9900"/>
    <a:srgbClr val="00CC66"/>
    <a:srgbClr val="006600"/>
    <a:srgbClr val="FF9900"/>
    <a:srgbClr val="823E4D"/>
    <a:srgbClr val="008000"/>
    <a:srgbClr val="D2D24E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760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Educación!$K$238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Educación!$J$239:$J$243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Educación!$K$239:$K$243</c:f>
              <c:numCache>
                <c:formatCode>#,##0</c:formatCode>
                <c:ptCount val="5"/>
                <c:pt idx="0">
                  <c:v>209016995039.20999</c:v>
                </c:pt>
                <c:pt idx="1">
                  <c:v>145977467547.90997</c:v>
                </c:pt>
                <c:pt idx="2">
                  <c:v>63039527491.300003</c:v>
                </c:pt>
                <c:pt idx="3">
                  <c:v>143507674122.94</c:v>
                </c:pt>
                <c:pt idx="4">
                  <c:v>131392622465.19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D-4507-9F67-62CE4EA48B2E}"/>
            </c:ext>
          </c:extLst>
        </c:ser>
        <c:ser>
          <c:idx val="1"/>
          <c:order val="1"/>
          <c:tx>
            <c:strRef>
              <c:f>Educación!$L$238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Educación!$J$239:$J$243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Educación!$L$239:$L$243</c:f>
              <c:numCache>
                <c:formatCode>0%</c:formatCode>
                <c:ptCount val="5"/>
                <c:pt idx="0">
                  <c:v>1</c:v>
                </c:pt>
                <c:pt idx="1">
                  <c:v>0.69839999144818687</c:v>
                </c:pt>
                <c:pt idx="2">
                  <c:v>0.30160000855181307</c:v>
                </c:pt>
                <c:pt idx="3">
                  <c:v>0.68658375887577494</c:v>
                </c:pt>
                <c:pt idx="4">
                  <c:v>0.91557906758790275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9D-4507-9F67-62CE4EA48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554560"/>
        <c:axId val="167555120"/>
        <c:axId val="0"/>
      </c:bar3DChart>
      <c:catAx>
        <c:axId val="16755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555120"/>
        <c:crosses val="autoZero"/>
        <c:auto val="1"/>
        <c:lblAlgn val="ctr"/>
        <c:lblOffset val="100"/>
        <c:noMultiLvlLbl val="0"/>
      </c:catAx>
      <c:valAx>
        <c:axId val="16755512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554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AAA8-4745-B7AC-BCF75F674143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AAA8-4745-B7AC-BCF75F674143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AAA8-4745-B7AC-BCF75F674143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AA8-4745-B7AC-BCF75F674143}"/>
              </c:ext>
            </c:extLst>
          </c:dPt>
          <c:cat>
            <c:strRef>
              <c:f>'GRAFICAS 30-09-2022'!$B$482:$J$482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30-09-2022'!$B$483:$J$483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2714111</c:v>
                </c:pt>
                <c:pt idx="1">
                  <c:v>0</c:v>
                </c:pt>
                <c:pt idx="2" formatCode="_-* #,##0_-;\-* #,##0_-;_-* &quot;-&quot;??_-;_-@_-">
                  <c:v>0</c:v>
                </c:pt>
                <c:pt idx="3" formatCode="_-* #,##0_-;\-* #,##0_-;_-* &quot;-&quot;??_-;_-@_-">
                  <c:v>0</c:v>
                </c:pt>
                <c:pt idx="4" formatCode="_-* #,##0_-;\-* #,##0_-;_-* &quot;-&quot;??_-;_-@_-">
                  <c:v>0</c:v>
                </c:pt>
                <c:pt idx="5" formatCode="_-* #,##0_-;\-* #,##0_-;_-* &quot;-&quot;??_-;_-@_-">
                  <c:v>0</c:v>
                </c:pt>
                <c:pt idx="6" formatCode="_-* #,##0_-;\-* #,##0_-;_-* &quot;-&quot;??_-;_-@_-">
                  <c:v>0</c:v>
                </c:pt>
                <c:pt idx="7" formatCode="_-* #,##0_-;\-* #,##0_-;_-* &quot;-&quot;??_-;_-@_-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6-4C7A-873C-6EBB31BEA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109600"/>
        <c:axId val="271110160"/>
        <c:axId val="0"/>
      </c:bar3DChart>
      <c:catAx>
        <c:axId val="27110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1110160"/>
        <c:crosses val="autoZero"/>
        <c:auto val="1"/>
        <c:lblAlgn val="ctr"/>
        <c:lblOffset val="100"/>
        <c:noMultiLvlLbl val="0"/>
      </c:catAx>
      <c:valAx>
        <c:axId val="271110160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7110960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812D-4DE7-9400-95F976FAECFC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812D-4DE7-9400-95F976FAECFC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812D-4DE7-9400-95F976FAECFC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812D-4DE7-9400-95F976FAECFC}"/>
              </c:ext>
            </c:extLst>
          </c:dPt>
          <c:cat>
            <c:strRef>
              <c:f>'GRAFICAS 30-09-2022'!$B$513:$J$513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30-09-2022'!$B$514:$J$514</c:f>
              <c:numCache>
                <c:formatCode>_-* #,##0_-;\-* #,##0_-;_-* "-"??_-;_-@_-</c:formatCode>
                <c:ptCount val="9"/>
                <c:pt idx="0">
                  <c:v>954356699</c:v>
                </c:pt>
                <c:pt idx="1">
                  <c:v>72610514</c:v>
                </c:pt>
                <c:pt idx="2" formatCode="_(* #,##0.00_);_(* \(#,##0.00\);_(* &quot;-&quot;??_);_(@_)">
                  <c:v>7.6083202513361297</c:v>
                </c:pt>
                <c:pt idx="3">
                  <c:v>72610514</c:v>
                </c:pt>
                <c:pt idx="4" formatCode="_(* #,##0.00_);_(* \(#,##0.00\);_(* &quot;-&quot;??_);_(@_)">
                  <c:v>7.6083202513361297</c:v>
                </c:pt>
                <c:pt idx="5">
                  <c:v>37612850</c:v>
                </c:pt>
                <c:pt idx="6">
                  <c:v>0</c:v>
                </c:pt>
                <c:pt idx="7">
                  <c:v>37612850</c:v>
                </c:pt>
                <c:pt idx="8" formatCode="_(* #,##0.00_);_(* \(#,##0.00\);_(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8-43C2-8828-DC1176D3D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788240"/>
        <c:axId val="268788800"/>
        <c:axId val="0"/>
      </c:bar3DChart>
      <c:catAx>
        <c:axId val="26878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8788800"/>
        <c:crosses val="autoZero"/>
        <c:auto val="1"/>
        <c:lblAlgn val="ctr"/>
        <c:lblOffset val="100"/>
        <c:noMultiLvlLbl val="0"/>
      </c:catAx>
      <c:valAx>
        <c:axId val="268788800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6878824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70AD47">
          <a:lumMod val="40000"/>
          <a:lumOff val="60000"/>
        </a:srgbClr>
      </a:solidFill>
    </a:ln>
  </c:spPr>
  <c:txPr>
    <a:bodyPr/>
    <a:lstStyle/>
    <a:p>
      <a:pPr>
        <a:defRPr sz="1050"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Recurso Ordinario</a:t>
            </a:r>
          </a:p>
        </c:rich>
      </c:tx>
      <c:layout>
        <c:manualLayout>
          <c:xMode val="edge"/>
          <c:yMode val="edge"/>
          <c:x val="0.32129196778738306"/>
          <c:y val="3.6743997074365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Educación!$C$247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Educación!$B$248:$B$251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Educación!$C$248:$C$251</c:f>
              <c:numCache>
                <c:formatCode>0%</c:formatCode>
                <c:ptCount val="4"/>
                <c:pt idx="0" formatCode="_(* #,##0_);_(* \(#,##0\);_(* &quot;-&quot;??_);_(@_)">
                  <c:v>5158524477</c:v>
                </c:pt>
                <c:pt idx="1">
                  <c:v>1</c:v>
                </c:pt>
                <c:pt idx="2" formatCode="_(* #,##0_);_(* \(#,##0\);_(* &quot;-&quot;??_);_(@_)">
                  <c:v>9263135425.1999989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9-415F-B9E7-773070D10F03}"/>
            </c:ext>
          </c:extLst>
        </c:ser>
        <c:ser>
          <c:idx val="1"/>
          <c:order val="1"/>
          <c:tx>
            <c:strRef>
              <c:f>Educación!$D$247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Educación!$B$248:$B$251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Educación!$D$248:$D$251</c:f>
              <c:numCache>
                <c:formatCode>0%</c:formatCode>
                <c:ptCount val="4"/>
                <c:pt idx="0" formatCode="_(* #,##0_);_(* \(#,##0\);_(* &quot;-&quot;??_);_(@_)">
                  <c:v>4514137088.3299999</c:v>
                </c:pt>
                <c:pt idx="1">
                  <c:v>0.87508300260217997</c:v>
                </c:pt>
                <c:pt idx="2" formatCode="_(* #,##0_);_(* \(#,##0\);_(* &quot;-&quot;??_);_(@_)">
                  <c:v>7299628374.1000004</c:v>
                </c:pt>
                <c:pt idx="3">
                  <c:v>0.78802997462842284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9-415F-B9E7-773070D10F03}"/>
            </c:ext>
          </c:extLst>
        </c:ser>
        <c:ser>
          <c:idx val="2"/>
          <c:order val="2"/>
          <c:tx>
            <c:strRef>
              <c:f>Educación!$E$247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Educación!$B$248:$B$251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Educación!$E$248:$E$251</c:f>
              <c:numCache>
                <c:formatCode>0%</c:formatCode>
                <c:ptCount val="4"/>
                <c:pt idx="0" formatCode="_(* #,##0_);_(* \(#,##0\);_(* &quot;-&quot;??_);_(@_)">
                  <c:v>644387388.66999996</c:v>
                </c:pt>
                <c:pt idx="1">
                  <c:v>0.12491699739782003</c:v>
                </c:pt>
                <c:pt idx="2" formatCode="_(* #,##0_);_(* \(#,##0\);_(* &quot;-&quot;??_);_(@_)">
                  <c:v>1963507051.0999999</c:v>
                </c:pt>
                <c:pt idx="3">
                  <c:v>0.21197002537157728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9-415F-B9E7-773070D10F03}"/>
            </c:ext>
          </c:extLst>
        </c:ser>
        <c:ser>
          <c:idx val="3"/>
          <c:order val="3"/>
          <c:tx>
            <c:strRef>
              <c:f>Educación!$F$247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Educación!$B$248:$B$251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Educación!$F$248:$F$251</c:f>
              <c:numCache>
                <c:formatCode>0%</c:formatCode>
                <c:ptCount val="4"/>
                <c:pt idx="0" formatCode="_(* #,##0_);_(* \(#,##0\);_(* &quot;-&quot;??_);_(@_)">
                  <c:v>4357668509.8500004</c:v>
                </c:pt>
                <c:pt idx="1">
                  <c:v>0.84475096110899006</c:v>
                </c:pt>
                <c:pt idx="2" formatCode="_(* #,##0_);_(* \(#,##0\);_(* &quot;-&quot;??_);_(@_)">
                  <c:v>5459380359.8299999</c:v>
                </c:pt>
                <c:pt idx="3">
                  <c:v>0.58936635482819011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49-415F-B9E7-773070D10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59600"/>
        <c:axId val="151431520"/>
      </c:barChart>
      <c:catAx>
        <c:axId val="1675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31520"/>
        <c:crosses val="autoZero"/>
        <c:auto val="1"/>
        <c:lblAlgn val="ctr"/>
        <c:lblOffset val="100"/>
        <c:noMultiLvlLbl val="0"/>
      </c:catAx>
      <c:valAx>
        <c:axId val="15143152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755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Monopolio</a:t>
            </a:r>
          </a:p>
        </c:rich>
      </c:tx>
      <c:layout>
        <c:manualLayout>
          <c:xMode val="edge"/>
          <c:yMode val="edge"/>
          <c:x val="0.38222888865739019"/>
          <c:y val="4.320599649643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Educación!$C$268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Educación!$B$269:$B$272</c:f>
              <c:strCache>
                <c:ptCount val="4"/>
                <c:pt idx="0">
                  <c:v>Vigencia (35)</c:v>
                </c:pt>
                <c:pt idx="1">
                  <c:v>Procentaje</c:v>
                </c:pt>
                <c:pt idx="2">
                  <c:v>R. Balance (91)</c:v>
                </c:pt>
                <c:pt idx="3">
                  <c:v>Procentaje</c:v>
                </c:pt>
              </c:strCache>
            </c:strRef>
          </c:cat>
          <c:val>
            <c:numRef>
              <c:f>Educación!$C$269:$C$272</c:f>
              <c:numCache>
                <c:formatCode>0%</c:formatCode>
                <c:ptCount val="4"/>
                <c:pt idx="0" formatCode="_(* #,##0_);_(* \(#,##0\);_(* &quot;-&quot;??_);_(@_)">
                  <c:v>2473420939</c:v>
                </c:pt>
                <c:pt idx="1">
                  <c:v>1</c:v>
                </c:pt>
                <c:pt idx="2" formatCode="_(* #,##0_);_(* \(#,##0\);_(* &quot;-&quot;??_);_(@_)">
                  <c:v>200000000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E-4E95-A037-6E41D0B1E5A1}"/>
            </c:ext>
          </c:extLst>
        </c:ser>
        <c:ser>
          <c:idx val="1"/>
          <c:order val="1"/>
          <c:tx>
            <c:strRef>
              <c:f>Educación!$D$268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Educación!$B$269:$B$272</c:f>
              <c:strCache>
                <c:ptCount val="4"/>
                <c:pt idx="0">
                  <c:v>Vigencia (35)</c:v>
                </c:pt>
                <c:pt idx="1">
                  <c:v>Procentaje</c:v>
                </c:pt>
                <c:pt idx="2">
                  <c:v>R. Balance (91)</c:v>
                </c:pt>
                <c:pt idx="3">
                  <c:v>Procentaje</c:v>
                </c:pt>
              </c:strCache>
            </c:strRef>
          </c:cat>
          <c:val>
            <c:numRef>
              <c:f>Educación!$D$269:$D$272</c:f>
              <c:numCache>
                <c:formatCode>0%</c:formatCode>
                <c:ptCount val="4"/>
                <c:pt idx="0" formatCode="_(* #,##0_);_(* \(#,##0\);_(* &quot;-&quot;_);_(@_)">
                  <c:v>2468420939</c:v>
                </c:pt>
                <c:pt idx="1">
                  <c:v>0.99797850825908285</c:v>
                </c:pt>
                <c:pt idx="2" formatCode="_(* #,##0_);_(* \(#,##0\);_(* &quot;-&quot;??_);_(@_)">
                  <c:v>125000000</c:v>
                </c:pt>
                <c:pt idx="3" formatCode="0.0%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E-4E95-A037-6E41D0B1E5A1}"/>
            </c:ext>
          </c:extLst>
        </c:ser>
        <c:ser>
          <c:idx val="2"/>
          <c:order val="2"/>
          <c:tx>
            <c:strRef>
              <c:f>Educación!$E$268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Educación!$B$269:$B$272</c:f>
              <c:strCache>
                <c:ptCount val="4"/>
                <c:pt idx="0">
                  <c:v>Vigencia (35)</c:v>
                </c:pt>
                <c:pt idx="1">
                  <c:v>Procentaje</c:v>
                </c:pt>
                <c:pt idx="2">
                  <c:v>R. Balance (91)</c:v>
                </c:pt>
                <c:pt idx="3">
                  <c:v>Procentaje</c:v>
                </c:pt>
              </c:strCache>
            </c:strRef>
          </c:cat>
          <c:val>
            <c:numRef>
              <c:f>Educación!$E$269:$E$272</c:f>
              <c:numCache>
                <c:formatCode>0%</c:formatCode>
                <c:ptCount val="4"/>
                <c:pt idx="0" formatCode="_(* #,##0_);_(* \(#,##0\);_(* &quot;-&quot;??_);_(@_)">
                  <c:v>5000000</c:v>
                </c:pt>
                <c:pt idx="1">
                  <c:v>2.021491740917133E-3</c:v>
                </c:pt>
                <c:pt idx="2" formatCode="_(* #,##0_);_(* \(#,##0\);_(* &quot;-&quot;??_);_(@_)">
                  <c:v>75000000</c:v>
                </c:pt>
                <c:pt idx="3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E-4E95-A037-6E41D0B1E5A1}"/>
            </c:ext>
          </c:extLst>
        </c:ser>
        <c:ser>
          <c:idx val="3"/>
          <c:order val="3"/>
          <c:tx>
            <c:strRef>
              <c:f>Educación!$F$268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Educación!$B$269:$B$272</c:f>
              <c:strCache>
                <c:ptCount val="4"/>
                <c:pt idx="0">
                  <c:v>Vigencia (35)</c:v>
                </c:pt>
                <c:pt idx="1">
                  <c:v>Procentaje</c:v>
                </c:pt>
                <c:pt idx="2">
                  <c:v>R. Balance (91)</c:v>
                </c:pt>
                <c:pt idx="3">
                  <c:v>Procentaje</c:v>
                </c:pt>
              </c:strCache>
            </c:strRef>
          </c:cat>
          <c:val>
            <c:numRef>
              <c:f>Educación!$F$269:$F$272</c:f>
              <c:numCache>
                <c:formatCode>0%</c:formatCode>
                <c:ptCount val="4"/>
                <c:pt idx="0" formatCode="_(* #,##0_);_(* \(#,##0\);_(* &quot;-&quot;??_);_(@_)">
                  <c:v>2418409585</c:v>
                </c:pt>
                <c:pt idx="1">
                  <c:v>0.97775900044646624</c:v>
                </c:pt>
                <c:pt idx="2" formatCode="_(* #,##0_);_(* \(#,##0\);_(* &quot;-&quot;??_);_(@_)">
                  <c:v>125000000</c:v>
                </c:pt>
                <c:pt idx="3" formatCode="0.0%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1E-4E95-A037-6E41D0B1E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436000"/>
        <c:axId val="151436560"/>
      </c:barChart>
      <c:catAx>
        <c:axId val="15143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36560"/>
        <c:crosses val="autoZero"/>
        <c:auto val="1"/>
        <c:lblAlgn val="ctr"/>
        <c:lblOffset val="100"/>
        <c:noMultiLvlLbl val="0"/>
      </c:catAx>
      <c:valAx>
        <c:axId val="151436560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1436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Programa PAE</a:t>
            </a:r>
          </a:p>
        </c:rich>
      </c:tx>
      <c:layout>
        <c:manualLayout>
          <c:xMode val="edge"/>
          <c:yMode val="edge"/>
          <c:x val="0.37190404651863301"/>
          <c:y val="3.0602209667368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Educación!$C$285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Educación!$B$286:$B$293</c:f>
              <c:strCache>
                <c:ptCount val="8"/>
                <c:pt idx="0">
                  <c:v>Vigencia (81)</c:v>
                </c:pt>
                <c:pt idx="1">
                  <c:v>Procentaje</c:v>
                </c:pt>
                <c:pt idx="2">
                  <c:v>R. Balance (137)</c:v>
                </c:pt>
                <c:pt idx="3">
                  <c:v>Procentaje</c:v>
                </c:pt>
                <c:pt idx="4">
                  <c:v>R. Balance Cofinan 
Mpios (183)</c:v>
                </c:pt>
                <c:pt idx="5">
                  <c:v>Procentaje</c:v>
                </c:pt>
                <c:pt idx="6">
                  <c:v>R. Extración rio (186)</c:v>
                </c:pt>
                <c:pt idx="7">
                  <c:v>Procentaje</c:v>
                </c:pt>
              </c:strCache>
            </c:strRef>
          </c:cat>
          <c:val>
            <c:numRef>
              <c:f>Educación!$C$286:$C$293</c:f>
              <c:numCache>
                <c:formatCode>0%</c:formatCode>
                <c:ptCount val="8"/>
                <c:pt idx="0" formatCode="_(* #,##0_);_(* \(#,##0\);_(* &quot;-&quot;??_);_(@_)">
                  <c:v>8977474767</c:v>
                </c:pt>
                <c:pt idx="1">
                  <c:v>1</c:v>
                </c:pt>
                <c:pt idx="2" formatCode="_(* #,##0_);_(* \(#,##0\);_(* &quot;-&quot;??_);_(@_)">
                  <c:v>1454512150.53</c:v>
                </c:pt>
                <c:pt idx="3">
                  <c:v>1</c:v>
                </c:pt>
                <c:pt idx="4" formatCode="_(* #,##0_);_(* \(#,##0\);_(* &quot;-&quot;??_);_(@_)">
                  <c:v>433811595.39999998</c:v>
                </c:pt>
                <c:pt idx="5">
                  <c:v>1</c:v>
                </c:pt>
                <c:pt idx="6" formatCode="_(* #,##0_);_(* \(#,##0\);_(* &quot;-&quot;??_);_(@_)">
                  <c:v>150081.03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9-4FA4-BE9F-2A06F322E13E}"/>
            </c:ext>
          </c:extLst>
        </c:ser>
        <c:ser>
          <c:idx val="1"/>
          <c:order val="1"/>
          <c:tx>
            <c:strRef>
              <c:f>Educación!$D$285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Educación!$B$286:$B$293</c:f>
              <c:strCache>
                <c:ptCount val="8"/>
                <c:pt idx="0">
                  <c:v>Vigencia (81)</c:v>
                </c:pt>
                <c:pt idx="1">
                  <c:v>Procentaje</c:v>
                </c:pt>
                <c:pt idx="2">
                  <c:v>R. Balance (137)</c:v>
                </c:pt>
                <c:pt idx="3">
                  <c:v>Procentaje</c:v>
                </c:pt>
                <c:pt idx="4">
                  <c:v>R. Balance Cofinan 
Mpios (183)</c:v>
                </c:pt>
                <c:pt idx="5">
                  <c:v>Procentaje</c:v>
                </c:pt>
                <c:pt idx="6">
                  <c:v>R. Extración rio (186)</c:v>
                </c:pt>
                <c:pt idx="7">
                  <c:v>Procentaje</c:v>
                </c:pt>
              </c:strCache>
            </c:strRef>
          </c:cat>
          <c:val>
            <c:numRef>
              <c:f>Educación!$D$286:$D$293</c:f>
              <c:numCache>
                <c:formatCode>0.0%</c:formatCode>
                <c:ptCount val="8"/>
                <c:pt idx="0" formatCode="_(* #,##0_);_(* \(#,##0\);_(* &quot;-&quot;_);_(@_)">
                  <c:v>8967474767</c:v>
                </c:pt>
                <c:pt idx="1">
                  <c:v>0.99888610101843356</c:v>
                </c:pt>
                <c:pt idx="2" formatCode="_(* #,##0_);_(* \(#,##0\);_(* &quot;-&quot;??_);_(@_)">
                  <c:v>1194813058.05</c:v>
                </c:pt>
                <c:pt idx="3" formatCode="0%">
                  <c:v>0.82145278581181325</c:v>
                </c:pt>
                <c:pt idx="4" formatCode="_(* #,##0_);_(* \(#,##0\);_(* &quot;-&quot;??_);_(@_)">
                  <c:v>433811595.39999998</c:v>
                </c:pt>
                <c:pt idx="5" formatCode="0%">
                  <c:v>1</c:v>
                </c:pt>
                <c:pt idx="6" formatCode="_(* #,##0_);_(* \(#,##0\);_(* &quot;-&quot;_);_(@_)">
                  <c:v>0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9-4FA4-BE9F-2A06F322E13E}"/>
            </c:ext>
          </c:extLst>
        </c:ser>
        <c:ser>
          <c:idx val="2"/>
          <c:order val="2"/>
          <c:tx>
            <c:strRef>
              <c:f>Educación!$E$285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Educación!$B$286:$B$293</c:f>
              <c:strCache>
                <c:ptCount val="8"/>
                <c:pt idx="0">
                  <c:v>Vigencia (81)</c:v>
                </c:pt>
                <c:pt idx="1">
                  <c:v>Procentaje</c:v>
                </c:pt>
                <c:pt idx="2">
                  <c:v>R. Balance (137)</c:v>
                </c:pt>
                <c:pt idx="3">
                  <c:v>Procentaje</c:v>
                </c:pt>
                <c:pt idx="4">
                  <c:v>R. Balance Cofinan 
Mpios (183)</c:v>
                </c:pt>
                <c:pt idx="5">
                  <c:v>Procentaje</c:v>
                </c:pt>
                <c:pt idx="6">
                  <c:v>R. Extración rio (186)</c:v>
                </c:pt>
                <c:pt idx="7">
                  <c:v>Procentaje</c:v>
                </c:pt>
              </c:strCache>
            </c:strRef>
          </c:cat>
          <c:val>
            <c:numRef>
              <c:f>Educación!$E$286:$E$293</c:f>
              <c:numCache>
                <c:formatCode>0.0%</c:formatCode>
                <c:ptCount val="8"/>
                <c:pt idx="0" formatCode="_(* #,##0_);_(* \(#,##0\);_(* &quot;-&quot;??_);_(@_)">
                  <c:v>10000000</c:v>
                </c:pt>
                <c:pt idx="1">
                  <c:v>1.1138989815664719E-3</c:v>
                </c:pt>
                <c:pt idx="2" formatCode="_(* #,##0_);_(* \(#,##0\);_(* &quot;-&quot;??_);_(@_)">
                  <c:v>259699092.47999999</c:v>
                </c:pt>
                <c:pt idx="3" formatCode="0%">
                  <c:v>0.17854721418818673</c:v>
                </c:pt>
                <c:pt idx="4" formatCode="_(* #,##0_);_(* \(#,##0\);_(* &quot;-&quot;??_);_(@_)">
                  <c:v>0</c:v>
                </c:pt>
                <c:pt idx="5" formatCode="0%">
                  <c:v>0</c:v>
                </c:pt>
                <c:pt idx="6" formatCode="_(* #,##0_);_(* \(#,##0\);_(* &quot;-&quot;??_);_(@_)">
                  <c:v>150081.03</c:v>
                </c:pt>
                <c:pt idx="7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D9-4FA4-BE9F-2A06F322E13E}"/>
            </c:ext>
          </c:extLst>
        </c:ser>
        <c:ser>
          <c:idx val="3"/>
          <c:order val="3"/>
          <c:tx>
            <c:strRef>
              <c:f>Educación!$F$285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Educación!$B$286:$B$293</c:f>
              <c:strCache>
                <c:ptCount val="8"/>
                <c:pt idx="0">
                  <c:v>Vigencia (81)</c:v>
                </c:pt>
                <c:pt idx="1">
                  <c:v>Procentaje</c:v>
                </c:pt>
                <c:pt idx="2">
                  <c:v>R. Balance (137)</c:v>
                </c:pt>
                <c:pt idx="3">
                  <c:v>Procentaje</c:v>
                </c:pt>
                <c:pt idx="4">
                  <c:v>R. Balance Cofinan 
Mpios (183)</c:v>
                </c:pt>
                <c:pt idx="5">
                  <c:v>Procentaje</c:v>
                </c:pt>
                <c:pt idx="6">
                  <c:v>R. Extración rio (186)</c:v>
                </c:pt>
                <c:pt idx="7">
                  <c:v>Procentaje</c:v>
                </c:pt>
              </c:strCache>
            </c:strRef>
          </c:cat>
          <c:val>
            <c:numRef>
              <c:f>Educación!$F$286:$F$293</c:f>
              <c:numCache>
                <c:formatCode>0.0%</c:formatCode>
                <c:ptCount val="8"/>
                <c:pt idx="0" formatCode="_(* #,##0_);_(* \(#,##0\);_(* &quot;-&quot;??_);_(@_)">
                  <c:v>8967474767</c:v>
                </c:pt>
                <c:pt idx="1">
                  <c:v>0.99888610101843356</c:v>
                </c:pt>
                <c:pt idx="2" formatCode="_(* #,##0_);_(* \(#,##0\);_(* &quot;-&quot;??_);_(@_)">
                  <c:v>1188013058.05</c:v>
                </c:pt>
                <c:pt idx="3" formatCode="0%">
                  <c:v>0.8167776787681752</c:v>
                </c:pt>
                <c:pt idx="4" formatCode="_(* #,##0_);_(* \(#,##0\);_(* &quot;-&quot;??_);_(@_)">
                  <c:v>378651995.94999999</c:v>
                </c:pt>
                <c:pt idx="5" formatCode="0%">
                  <c:v>0.87284895093885273</c:v>
                </c:pt>
                <c:pt idx="6" formatCode="_(* #,##0_);_(* \(#,##0\);_(* &quot;-&quot;??_);_(@_)">
                  <c:v>0</c:v>
                </c:pt>
                <c:pt idx="7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D9-4FA4-BE9F-2A06F322E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359616"/>
        <c:axId val="263360176"/>
      </c:barChart>
      <c:catAx>
        <c:axId val="2633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3360176"/>
        <c:crosses val="autoZero"/>
        <c:auto val="1"/>
        <c:lblAlgn val="ctr"/>
        <c:lblOffset val="100"/>
        <c:noMultiLvlLbl val="0"/>
      </c:catAx>
      <c:valAx>
        <c:axId val="26336017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3359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SGP</a:t>
            </a:r>
            <a:r>
              <a:rPr lang="es-CO" sz="1400" baseline="0">
                <a:latin typeface="Arial" panose="020B0604020202020204" pitchFamily="34" charset="0"/>
                <a:cs typeface="Arial" panose="020B0604020202020204" pitchFamily="34" charset="0"/>
              </a:rPr>
              <a:t> Educación</a:t>
            </a:r>
            <a:endParaRPr lang="es-CO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25726992459276"/>
          <c:y val="3.0037448823842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Educación!$C$302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Educación!$B$303:$B$308</c:f>
              <c:strCache>
                <c:ptCount val="6"/>
                <c:pt idx="0">
                  <c:v>Vigencia (25)</c:v>
                </c:pt>
                <c:pt idx="1">
                  <c:v>Procentaje</c:v>
                </c:pt>
                <c:pt idx="2">
                  <c:v>Vigencia (26)</c:v>
                </c:pt>
                <c:pt idx="3">
                  <c:v>Procentaje</c:v>
                </c:pt>
                <c:pt idx="4">
                  <c:v>R. Balance (9) 
Rendimto (21) 
Reintegro (204-220)
Intereses (189)</c:v>
                </c:pt>
                <c:pt idx="5">
                  <c:v>Procentaje</c:v>
                </c:pt>
              </c:strCache>
            </c:strRef>
          </c:cat>
          <c:val>
            <c:numRef>
              <c:f>Educación!$C$303:$C$308</c:f>
              <c:numCache>
                <c:formatCode>0%</c:formatCode>
                <c:ptCount val="6"/>
                <c:pt idx="0" formatCode="_(* #,##0_);_(* \(#,##0\);_(* &quot;-&quot;??_);_(@_)">
                  <c:v>150199703020</c:v>
                </c:pt>
                <c:pt idx="1">
                  <c:v>1</c:v>
                </c:pt>
                <c:pt idx="2" formatCode="_(* #,##0_);_(* \(#,##0\);_(* &quot;-&quot;??_);_(@_)">
                  <c:v>29000000000</c:v>
                </c:pt>
                <c:pt idx="3">
                  <c:v>1</c:v>
                </c:pt>
                <c:pt idx="4" formatCode="_(* #,##0_);_(* \(#,##0\);_(* &quot;-&quot;??_);_(@_)">
                  <c:v>1537270239.52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F-465B-93FC-490B5FA807CC}"/>
            </c:ext>
          </c:extLst>
        </c:ser>
        <c:ser>
          <c:idx val="1"/>
          <c:order val="1"/>
          <c:tx>
            <c:strRef>
              <c:f>Educación!$D$302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Educación!$B$303:$B$308</c:f>
              <c:strCache>
                <c:ptCount val="6"/>
                <c:pt idx="0">
                  <c:v>Vigencia (25)</c:v>
                </c:pt>
                <c:pt idx="1">
                  <c:v>Procentaje</c:v>
                </c:pt>
                <c:pt idx="2">
                  <c:v>Vigencia (26)</c:v>
                </c:pt>
                <c:pt idx="3">
                  <c:v>Procentaje</c:v>
                </c:pt>
                <c:pt idx="4">
                  <c:v>R. Balance (9) 
Rendimto (21) 
Reintegro (204-220)
Intereses (189)</c:v>
                </c:pt>
                <c:pt idx="5">
                  <c:v>Procentaje</c:v>
                </c:pt>
              </c:strCache>
            </c:strRef>
          </c:cat>
          <c:val>
            <c:numRef>
              <c:f>Educación!$D$303:$D$308</c:f>
              <c:numCache>
                <c:formatCode>0%</c:formatCode>
                <c:ptCount val="6"/>
                <c:pt idx="0" formatCode="_(* #,##0_);_(* \(#,##0\);_(* &quot;-&quot;_);_(@_)">
                  <c:v>99325896176.709991</c:v>
                </c:pt>
                <c:pt idx="1">
                  <c:v>0.66129222747853333</c:v>
                </c:pt>
                <c:pt idx="2" formatCode="_(* #,##0_);_(* \(#,##0\);_(* &quot;-&quot;_);_(@_)">
                  <c:v>20002519992</c:v>
                </c:pt>
                <c:pt idx="3">
                  <c:v>0.68974206868965515</c:v>
                </c:pt>
                <c:pt idx="4" formatCode="_(* #,##0_);_(* \(#,##0\);_(* &quot;-&quot;??_);_(@_)">
                  <c:v>1326773212.79</c:v>
                </c:pt>
                <c:pt idx="5">
                  <c:v>0.86307090235759332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F-465B-93FC-490B5FA807CC}"/>
            </c:ext>
          </c:extLst>
        </c:ser>
        <c:ser>
          <c:idx val="2"/>
          <c:order val="2"/>
          <c:tx>
            <c:strRef>
              <c:f>Educación!$E$302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Educación!$B$303:$B$308</c:f>
              <c:strCache>
                <c:ptCount val="6"/>
                <c:pt idx="0">
                  <c:v>Vigencia (25)</c:v>
                </c:pt>
                <c:pt idx="1">
                  <c:v>Procentaje</c:v>
                </c:pt>
                <c:pt idx="2">
                  <c:v>Vigencia (26)</c:v>
                </c:pt>
                <c:pt idx="3">
                  <c:v>Procentaje</c:v>
                </c:pt>
                <c:pt idx="4">
                  <c:v>R. Balance (9) 
Rendimto (21) 
Reintegro (204-220)
Intereses (189)</c:v>
                </c:pt>
                <c:pt idx="5">
                  <c:v>Procentaje</c:v>
                </c:pt>
              </c:strCache>
            </c:strRef>
          </c:cat>
          <c:val>
            <c:numRef>
              <c:f>Educación!$E$303:$E$308</c:f>
              <c:numCache>
                <c:formatCode>0%</c:formatCode>
                <c:ptCount val="6"/>
                <c:pt idx="0" formatCode="_(* #,##0_);_(* \(#,##0\);_(* &quot;-&quot;??_);_(@_)">
                  <c:v>50873806843.290001</c:v>
                </c:pt>
                <c:pt idx="1">
                  <c:v>0.33870777252146661</c:v>
                </c:pt>
                <c:pt idx="2" formatCode="_(* #,##0_);_(* \(#,##0\);_(* &quot;-&quot;??_);_(@_)">
                  <c:v>8997480008</c:v>
                </c:pt>
                <c:pt idx="3">
                  <c:v>0.31025793131034485</c:v>
                </c:pt>
                <c:pt idx="4" formatCode="_(* #,##0_);_(* \(#,##0\);_(* &quot;-&quot;??_);_(@_)">
                  <c:v>206212722.72999999</c:v>
                </c:pt>
                <c:pt idx="5">
                  <c:v>0.13414214197914104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F-465B-93FC-490B5FA807CC}"/>
            </c:ext>
          </c:extLst>
        </c:ser>
        <c:ser>
          <c:idx val="3"/>
          <c:order val="3"/>
          <c:tx>
            <c:strRef>
              <c:f>Educación!$F$302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Educación!$B$303:$B$308</c:f>
              <c:strCache>
                <c:ptCount val="6"/>
                <c:pt idx="0">
                  <c:v>Vigencia (25)</c:v>
                </c:pt>
                <c:pt idx="1">
                  <c:v>Procentaje</c:v>
                </c:pt>
                <c:pt idx="2">
                  <c:v>Vigencia (26)</c:v>
                </c:pt>
                <c:pt idx="3">
                  <c:v>Procentaje</c:v>
                </c:pt>
                <c:pt idx="4">
                  <c:v>R. Balance (9) 
Rendimto (21) 
Reintegro (204-220)
Intereses (189)</c:v>
                </c:pt>
                <c:pt idx="5">
                  <c:v>Procentaje</c:v>
                </c:pt>
              </c:strCache>
            </c:strRef>
          </c:cat>
          <c:val>
            <c:numRef>
              <c:f>Educación!$F$303:$F$308</c:f>
              <c:numCache>
                <c:formatCode>0%</c:formatCode>
                <c:ptCount val="6"/>
                <c:pt idx="0" formatCode="_(* #,##0_);_(* \(#,##0\);_(* &quot;-&quot;??_);_(@_)">
                  <c:v>98964790722.469986</c:v>
                </c:pt>
                <c:pt idx="1">
                  <c:v>0.65888805858219457</c:v>
                </c:pt>
                <c:pt idx="2" formatCode="_(* #,##0_);_(* \(#,##0\);_(* &quot;-&quot;??_);_(@_)">
                  <c:v>20002519992</c:v>
                </c:pt>
                <c:pt idx="3">
                  <c:v>0.68974206868965515</c:v>
                </c:pt>
                <c:pt idx="4" formatCode="_(* #,##0_);_(* \(#,##0\);_(* &quot;-&quot;??_);_(@_)">
                  <c:v>1326773212.79</c:v>
                </c:pt>
                <c:pt idx="5">
                  <c:v>0.86307090235759332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5F-465B-93FC-490B5FA80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364656"/>
        <c:axId val="263365216"/>
      </c:barChart>
      <c:catAx>
        <c:axId val="26336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3365216"/>
        <c:crosses val="autoZero"/>
        <c:auto val="1"/>
        <c:lblAlgn val="ctr"/>
        <c:lblOffset val="100"/>
        <c:noMultiLvlLbl val="0"/>
      </c:catAx>
      <c:valAx>
        <c:axId val="26336521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3364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Nación FOME</a:t>
            </a:r>
          </a:p>
        </c:rich>
      </c:tx>
      <c:layout>
        <c:manualLayout>
          <c:xMode val="edge"/>
          <c:yMode val="edge"/>
          <c:x val="0.41422141755331882"/>
          <c:y val="5.5652008155169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Educación!$C$318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Educación!$B$319:$B$320</c:f>
              <c:strCache>
                <c:ptCount val="2"/>
                <c:pt idx="0">
                  <c:v>Vigencia (187)</c:v>
                </c:pt>
                <c:pt idx="1">
                  <c:v>Procentaje</c:v>
                </c:pt>
              </c:strCache>
            </c:strRef>
          </c:cat>
          <c:val>
            <c:numRef>
              <c:f>Educación!$C$319:$C$320</c:f>
              <c:numCache>
                <c:formatCode>0%</c:formatCode>
                <c:ptCount val="2"/>
                <c:pt idx="0" formatCode="_(* #,##0_);_(* \(#,##0\);_(* &quot;-&quot;??_);_(@_)">
                  <c:v>318992344.52999997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9-4438-AE9A-A4951102CE19}"/>
            </c:ext>
          </c:extLst>
        </c:ser>
        <c:ser>
          <c:idx val="1"/>
          <c:order val="1"/>
          <c:tx>
            <c:strRef>
              <c:f>Educación!$D$318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Educación!$B$319:$B$320</c:f>
              <c:strCache>
                <c:ptCount val="2"/>
                <c:pt idx="0">
                  <c:v>Vigencia (187)</c:v>
                </c:pt>
                <c:pt idx="1">
                  <c:v>Procentaje</c:v>
                </c:pt>
              </c:strCache>
            </c:strRef>
          </c:cat>
          <c:val>
            <c:numRef>
              <c:f>Educación!$D$319:$D$320</c:f>
              <c:numCache>
                <c:formatCode>0%</c:formatCode>
                <c:ptCount val="2"/>
                <c:pt idx="0" formatCode="_(* #,##0_);_(* \(#,##0\);_(* &quot;-&quot;_);_(@_)">
                  <c:v>318992344.52999997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9-4438-AE9A-A4951102CE19}"/>
            </c:ext>
          </c:extLst>
        </c:ser>
        <c:ser>
          <c:idx val="2"/>
          <c:order val="2"/>
          <c:tx>
            <c:strRef>
              <c:f>Educación!$E$318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Educación!$B$319:$B$320</c:f>
              <c:strCache>
                <c:ptCount val="2"/>
                <c:pt idx="0">
                  <c:v>Vigencia (187)</c:v>
                </c:pt>
                <c:pt idx="1">
                  <c:v>Procentaje</c:v>
                </c:pt>
              </c:strCache>
            </c:strRef>
          </c:cat>
          <c:val>
            <c:numRef>
              <c:f>Educación!$E$319:$E$320</c:f>
              <c:numCache>
                <c:formatCode>0%</c:formatCode>
                <c:ptCount val="2"/>
                <c:pt idx="0" formatCode="_(* #,##0_);_(* \(#,##0\);_(* &quot;-&quot;??_);_(@_)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99-4438-AE9A-A4951102CE19}"/>
            </c:ext>
          </c:extLst>
        </c:ser>
        <c:ser>
          <c:idx val="3"/>
          <c:order val="3"/>
          <c:tx>
            <c:strRef>
              <c:f>Educación!$F$318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Educación!$B$319:$B$320</c:f>
              <c:strCache>
                <c:ptCount val="2"/>
                <c:pt idx="0">
                  <c:v>Vigencia (187)</c:v>
                </c:pt>
                <c:pt idx="1">
                  <c:v>Procentaje</c:v>
                </c:pt>
              </c:strCache>
            </c:strRef>
          </c:cat>
          <c:val>
            <c:numRef>
              <c:f>Educación!$F$319:$F$320</c:f>
              <c:numCache>
                <c:formatCode>0%</c:formatCode>
                <c:ptCount val="2"/>
                <c:pt idx="0" formatCode="_(* #,##0_);_(* \(#,##0\);_(* &quot;-&quot;??_);_(@_)">
                  <c:v>318991920</c:v>
                </c:pt>
                <c:pt idx="1">
                  <c:v>0.99999866915301494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99-4438-AE9A-A4951102C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76416"/>
        <c:axId val="195376976"/>
      </c:barChart>
      <c:catAx>
        <c:axId val="1953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76976"/>
        <c:crosses val="autoZero"/>
        <c:auto val="1"/>
        <c:lblAlgn val="ctr"/>
        <c:lblOffset val="100"/>
        <c:noMultiLvlLbl val="0"/>
      </c:catAx>
      <c:valAx>
        <c:axId val="195376976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376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Cumplimiento</a:t>
            </a:r>
            <a:r>
              <a:rPr lang="es-CO" baseline="0" dirty="0"/>
              <a:t> Metas Producto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EDUCACIÓN'!$R$90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6-4259-BD1D-8BF218EAE96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6-4259-BD1D-8BF218EAE96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D26-4259-BD1D-8BF218EAE96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D26-4259-BD1D-8BF218EAE96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D26-4259-BD1D-8BF218EAE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EDUCACIÓN'!$Q$91:$Q$96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EDUCACIÓN'!$R$91:$R$96</c:f>
              <c:numCache>
                <c:formatCode>General</c:formatCode>
                <c:ptCount val="6"/>
                <c:pt idx="0">
                  <c:v>15</c:v>
                </c:pt>
                <c:pt idx="1">
                  <c:v>6</c:v>
                </c:pt>
                <c:pt idx="2">
                  <c:v>2</c:v>
                </c:pt>
                <c:pt idx="3">
                  <c:v>5</c:v>
                </c:pt>
                <c:pt idx="4">
                  <c:v>8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6-4259-BD1D-8BF218EAE96D}"/>
            </c:ext>
          </c:extLst>
        </c:ser>
        <c:ser>
          <c:idx val="1"/>
          <c:order val="1"/>
          <c:tx>
            <c:strRef>
              <c:f>'F-PLA-47 EDUCACIÓN'!$S$90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EDUCACIÓN'!$Q$91:$Q$96</c:f>
              <c:strCache>
                <c:ptCount val="6"/>
                <c:pt idx="0">
                  <c:v>Sobresaliente  ( 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EDUCACIÓN'!$S$91:$S$96</c:f>
              <c:numCache>
                <c:formatCode>0%</c:formatCode>
                <c:ptCount val="6"/>
                <c:pt idx="0">
                  <c:v>0.41666666666666669</c:v>
                </c:pt>
                <c:pt idx="1">
                  <c:v>0.16666666666666666</c:v>
                </c:pt>
                <c:pt idx="2">
                  <c:v>5.5555555555555552E-2</c:v>
                </c:pt>
                <c:pt idx="3">
                  <c:v>0.1388888888888889</c:v>
                </c:pt>
                <c:pt idx="4">
                  <c:v>0.22222222222222221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26-4259-BD1D-8BF218EAE9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9060288"/>
        <c:axId val="269060848"/>
      </c:barChart>
      <c:catAx>
        <c:axId val="26906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9060848"/>
        <c:crosses val="autoZero"/>
        <c:auto val="1"/>
        <c:lblAlgn val="ctr"/>
        <c:lblOffset val="100"/>
        <c:noMultiLvlLbl val="0"/>
      </c:catAx>
      <c:valAx>
        <c:axId val="26906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906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600784093296544"/>
          <c:y val="4.2194092827004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Hoja2!$A$2</c:f>
              <c:strCache>
                <c:ptCount val="1"/>
                <c:pt idx="0">
                  <c:v>Educación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1A7E-467C-A38E-DCB37FAD0A37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A7E-467C-A38E-DCB37FAD0A37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1A7E-467C-A38E-DCB37FAD0A37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A7E-467C-A38E-DCB37FAD0A37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1A7E-467C-A38E-DCB37FAD0A37}"/>
              </c:ext>
            </c:extLst>
          </c:dPt>
          <c:cat>
            <c:strRef>
              <c:f>Hoja2!$B$1:$K$1</c:f>
              <c:strCache>
                <c:ptCount val="10"/>
                <c:pt idx="0">
                  <c:v>APROPIACION DEFINITIVA</c:v>
                </c:pt>
                <c:pt idx="1">
                  <c:v>%</c:v>
                </c:pt>
                <c:pt idx="2">
                  <c:v>CERTIFICADOS</c:v>
                </c:pt>
                <c:pt idx="3">
                  <c:v>%</c:v>
                </c:pt>
                <c:pt idx="4">
                  <c:v>COMPROMISOS</c:v>
                </c:pt>
                <c:pt idx="5">
                  <c:v>%</c:v>
                </c:pt>
                <c:pt idx="6">
                  <c:v>OBLIGACIONES </c:v>
                </c:pt>
                <c:pt idx="7">
                  <c:v>%</c:v>
                </c:pt>
                <c:pt idx="8">
                  <c:v>PAGOS</c:v>
                </c:pt>
                <c:pt idx="9">
                  <c:v>%</c:v>
                </c:pt>
              </c:strCache>
            </c:strRef>
          </c:cat>
          <c:val>
            <c:numRef>
              <c:f>Hoja2!$B$2:$K$2</c:f>
              <c:numCache>
                <c:formatCode>0%</c:formatCode>
                <c:ptCount val="10"/>
                <c:pt idx="0" formatCode="_(* #,##0.00_);_(* \(#,##0.00\);_(* &quot;-&quot;??_);_(@_)">
                  <c:v>6742420142</c:v>
                </c:pt>
                <c:pt idx="1">
                  <c:v>1</c:v>
                </c:pt>
                <c:pt idx="2" formatCode="_(* #,##0.00_);_(* \(#,##0.00\);_(* &quot;-&quot;??_);_(@_)">
                  <c:v>5682605893</c:v>
                </c:pt>
                <c:pt idx="3" formatCode="0.00%">
                  <c:v>0.84281397084732423</c:v>
                </c:pt>
                <c:pt idx="4" formatCode="_(* #,##0.00_);_(* \(#,##0.00\);_(* &quot;-&quot;??_);_(@_)">
                  <c:v>3828757877.6800003</c:v>
                </c:pt>
                <c:pt idx="5" formatCode="0.00%">
                  <c:v>0.56786106428311034</c:v>
                </c:pt>
                <c:pt idx="6" formatCode="_(* #,##0.00_);_(* \(#,##0.00\);_(* &quot;-&quot;??_);_(@_)">
                  <c:v>1384850183</c:v>
                </c:pt>
                <c:pt idx="7" formatCode="0.00%">
                  <c:v>0.20539363519835666</c:v>
                </c:pt>
                <c:pt idx="8" formatCode="_(* #,##0.00_);_(* \(#,##0.00\);_(* &quot;-&quot;??_);_(@_)">
                  <c:v>1384850183</c:v>
                </c:pt>
                <c:pt idx="9" formatCode="0.00%">
                  <c:v>0.20539363519835666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E-467C-A38E-DCB37FAD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063648"/>
        <c:axId val="269064208"/>
        <c:axId val="0"/>
      </c:bar3DChart>
      <c:catAx>
        <c:axId val="26906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9064208"/>
        <c:crosses val="autoZero"/>
        <c:auto val="1"/>
        <c:lblAlgn val="ctr"/>
        <c:lblOffset val="100"/>
        <c:noMultiLvlLbl val="0"/>
      </c:catAx>
      <c:valAx>
        <c:axId val="269064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26906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70AD47">
          <a:lumMod val="40000"/>
          <a:lumOff val="60000"/>
        </a:srgbClr>
      </a:solidFill>
    </a:ln>
    <a:effectLst/>
  </c:spPr>
  <c:txPr>
    <a:bodyPr/>
    <a:lstStyle/>
    <a:p>
      <a:pPr>
        <a:defRPr sz="1050"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52328005585803E-2"/>
          <c:y val="3.6524669106629604E-2"/>
          <c:w val="0.9048309154899542"/>
          <c:h val="0.6549758965943478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0-DECB-45FB-AB55-02F9B1EC5F33}"/>
              </c:ext>
            </c:extLst>
          </c:dPt>
          <c:dPt>
            <c:idx val="4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DECB-45FB-AB55-02F9B1EC5F33}"/>
              </c:ext>
            </c:extLst>
          </c:dPt>
          <c:dPt>
            <c:idx val="6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2-DECB-45FB-AB55-02F9B1EC5F33}"/>
              </c:ext>
            </c:extLst>
          </c:dPt>
          <c:dPt>
            <c:idx val="8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ECB-45FB-AB55-02F9B1EC5F33}"/>
              </c:ext>
            </c:extLst>
          </c:dPt>
          <c:cat>
            <c:strRef>
              <c:f>'GRAFICAS 30-09-2022'!$B$6:$J$6</c:f>
              <c:strCache>
                <c:ptCount val="9"/>
                <c:pt idx="0">
                  <c:v>DEFINITIVO</c:v>
                </c:pt>
                <c:pt idx="1">
                  <c:v>CERTIFICADOS </c:v>
                </c:pt>
                <c:pt idx="2">
                  <c:v>%</c:v>
                </c:pt>
                <c:pt idx="3">
                  <c:v>COMPROMISOS</c:v>
                </c:pt>
                <c:pt idx="4">
                  <c:v>%</c:v>
                </c:pt>
                <c:pt idx="5">
                  <c:v>OBLIGACIONES </c:v>
                </c:pt>
                <c:pt idx="6">
                  <c:v>%</c:v>
                </c:pt>
                <c:pt idx="7">
                  <c:v>PAGOS </c:v>
                </c:pt>
                <c:pt idx="8">
                  <c:v>%</c:v>
                </c:pt>
              </c:strCache>
            </c:strRef>
          </c:cat>
          <c:val>
            <c:numRef>
              <c:f>'GRAFICAS 30-09-2022'!$B$7:$J$7</c:f>
              <c:numCache>
                <c:formatCode>_(* #,##0.00_);_(* \(#,##0.00\);_(* "-"??_);_(@_)</c:formatCode>
                <c:ptCount val="9"/>
                <c:pt idx="0" formatCode="_-* #,##0_-;\-* #,##0_-;_-* &quot;-&quot;??_-;_-@_-">
                  <c:v>5785349332</c:v>
                </c:pt>
                <c:pt idx="1">
                  <c:v>5609995379</c:v>
                </c:pt>
                <c:pt idx="2">
                  <c:v>96.968999745096113</c:v>
                </c:pt>
                <c:pt idx="3">
                  <c:v>3756147363.6800003</c:v>
                </c:pt>
                <c:pt idx="4">
                  <c:v>64.925160921639574</c:v>
                </c:pt>
                <c:pt idx="5">
                  <c:v>1347237333</c:v>
                </c:pt>
                <c:pt idx="6" formatCode="_-* #,##0_-;\-* #,##0_-;_-* &quot;-&quot;??_-;_-@_-">
                  <c:v>0</c:v>
                </c:pt>
                <c:pt idx="7">
                  <c:v>1347237333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91-4B02-A58E-F562A8038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105680"/>
        <c:axId val="271106240"/>
        <c:axId val="0"/>
      </c:bar3DChart>
      <c:catAx>
        <c:axId val="271105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1106240"/>
        <c:crosses val="autoZero"/>
        <c:auto val="1"/>
        <c:lblAlgn val="ctr"/>
        <c:lblOffset val="100"/>
        <c:noMultiLvlLbl val="0"/>
      </c:catAx>
      <c:valAx>
        <c:axId val="271106240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none"/>
        <c:minorTickMark val="none"/>
        <c:tickLblPos val="nextTo"/>
        <c:crossAx val="271105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solidFill>
        <a:srgbClr val="70AD47">
          <a:lumMod val="40000"/>
          <a:lumOff val="60000"/>
        </a:srgbClr>
      </a:solidFill>
    </a:ln>
  </c:spPr>
  <c:txPr>
    <a:bodyPr/>
    <a:lstStyle/>
    <a:p>
      <a:pPr>
        <a:defRPr sz="7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066DB-B7E2-46BE-8B44-541B086838E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29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15/11/2022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F14C33C-9EE5-4C62-8A40-BAF8FA864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821323" y="208826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AL 30 DE SEPTIEMBRE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08233"/>
              </p:ext>
            </p:extLst>
          </p:nvPr>
        </p:nvGraphicFramePr>
        <p:xfrm>
          <a:off x="336885" y="804444"/>
          <a:ext cx="10774750" cy="6118824"/>
        </p:xfrm>
        <a:graphic>
          <a:graphicData uri="http://schemas.openxmlformats.org/drawingml/2006/table">
            <a:tbl>
              <a:tblPr/>
              <a:tblGrid>
                <a:gridCol w="1045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04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79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1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6416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2020003630016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territorial para una gestión educativa integral en la Secretaría de Educación Departamental del Quindío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190,063,860,129.97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150,210,000.00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138,124,500.00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12,085,500.00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128,095,000.00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39,775,000.00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22,115,000.00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511,470,000.00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318,799,001.00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192,670,999.00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276,825,000.00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239,998,333.33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234,645,000.00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7,885,000.00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2,115,000.00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7,885,000.00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7,885,000.00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2,115,000.00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3,844,970,199.00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3,397,414,613.33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447,555,585.67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3,275,964,180.85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2,106,806,829.16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569,006,018.15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148,302,000,000.00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97,490,416,339.21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50,811,583,660.79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97,240,905,904.04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97,020,933,718.21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51,061,094,095.96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29,000,000,000.00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20,002,519,992.00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8,997,480,008.00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20,002,519,992.00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19,245,401,487.00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8,997,480,008.00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Destinado del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2,408,409,585.00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2,408,409,585.00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2,408,409,585.00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2,408,409,585.00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3,971,531,411.65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3,026,689,566.65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944,841,845.00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3,026,689,566.65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739,864,508.65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944,841,845.00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 FOME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318,992,344.53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318,992,344.53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318,991,920.00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310,934,499.00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424.53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SGP Educación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1,444,682,285.79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1,326,773,212.79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117,909,073.00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1,326,773,212.79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1,326,773,212.79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117,909,073.00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Reintegros 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80,000,000.00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80,000,000.00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80,000,000.00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4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Reintegro CXP 2021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4,284,304.00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4,284,304.00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4,284,304.00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0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1"/>
            <a:ext cx="11794455" cy="53340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EDUCACIÓN AL 30 DE SEPTIEMBRE DE 2022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10795379" y="811369"/>
            <a:ext cx="129932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0795379" y="811369"/>
            <a:ext cx="1299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16023"/>
              </p:ext>
            </p:extLst>
          </p:nvPr>
        </p:nvGraphicFramePr>
        <p:xfrm>
          <a:off x="300254" y="533387"/>
          <a:ext cx="11794451" cy="6304958"/>
        </p:xfrm>
        <a:graphic>
          <a:graphicData uri="http://schemas.openxmlformats.org/drawingml/2006/table">
            <a:tbl>
              <a:tblPr/>
              <a:tblGrid>
                <a:gridCol w="81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55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3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150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3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19030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Estrategias de Acceso, Bienestar y Permanencia en el Sector Educativo del Departamento del Quindío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17,915,823,336.24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1,252,527,033.00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1,217,133,896.50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35,393,136.50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1,148,984,612.50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738,745,602.00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103,542,420.50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12,275,000.00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35,000.00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12,275,000.00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35,000.00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46,745,680.00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26,745,680.00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26,745,680.00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8,885,000.00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250,000,000.00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250,000,000.00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4,984,366.00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4,900,000.00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84,366.00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4,900,000.00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4,900,000.00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84,366.00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Transferencias de la nación por alimentación PAE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8,977,474,767.00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8,967,474,767.00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8,967,474,767.00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3,781,266,233.05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4,691,604,013.55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3,881,754,806.45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809,849,207.10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2,113,480,793.18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1,202,879,574.00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2,578,123,220.37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Transferencia de la Nación PAE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1,454,512,150.53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1,194,813,058.05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259,699,092.48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1,188,013,058.05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1,022,469,058.05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266,499,092.48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cofinaciación Municipios PAE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433,811,595.40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433,811,595.40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378,651,995.95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378,651,995.95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55,159,599.45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7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extraccion material de rio minas y otros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150,081.03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150,081.03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150,081.03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412,000,000.00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412,000,000.00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412,000,000.00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412,000,000.00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destinado del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Recurso Destinado del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110,000,000.00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36,600,000.00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34,200,000.00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2,400,000.00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34,200,000.00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13,200,000.00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2,400,000.00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19,800,000.00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3,800,000.00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90,000,000.00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75,000,000.00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75,000,000.00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0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Rendimientos SGP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3,303,649.73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3,303,649.73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3,303,649.73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70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Rendimientos Financieros 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5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58737" y="108858"/>
            <a:ext cx="11718255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EDUCACIÓN AL 30 DE SEPTIEMBRE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34436"/>
              </p:ext>
            </p:extLst>
          </p:nvPr>
        </p:nvGraphicFramePr>
        <p:xfrm>
          <a:off x="300786" y="830183"/>
          <a:ext cx="11285624" cy="5776345"/>
        </p:xfrm>
        <a:graphic>
          <a:graphicData uri="http://schemas.openxmlformats.org/drawingml/2006/table">
            <a:tbl>
              <a:tblPr/>
              <a:tblGrid>
                <a:gridCol w="93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97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53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237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98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918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2020003630092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para la gestión de la educación inicial y preescolar en el marco de la atención integral a la primera infancia en el Departamento del Quindío.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23,080,000.00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10,770,000.00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10,770,000.00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10,770,000.00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3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80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2020003630093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Calidad Educativa con inclusión y equidad para el Desarrollo Integral de niños, niñas, adolescentes y jóvenes en el Departamento del Quindío.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167,540,000.00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2,345,000.00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6,650,000.00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12,350,000.00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6,650,000.00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4,650,000.00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12,350,000.00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15,770,000.00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15,676,500.00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93,500.00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15,676,500.00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8,425,000.00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93,500.00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16,000,000.00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33,425,000.00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9,425,000.00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24,000,000.00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9,425,000.00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9,425,000.00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24,000,000.00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00251" y="0"/>
            <a:ext cx="11718255" cy="65314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EDUCACIÓN AL 30 DE SEPTIEMBRE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3967"/>
              </p:ext>
            </p:extLst>
          </p:nvPr>
        </p:nvGraphicFramePr>
        <p:xfrm>
          <a:off x="481265" y="806115"/>
          <a:ext cx="11093115" cy="5366084"/>
        </p:xfrm>
        <a:graphic>
          <a:graphicData uri="http://schemas.openxmlformats.org/drawingml/2006/table">
            <a:tbl>
              <a:tblPr/>
              <a:tblGrid>
                <a:gridCol w="91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8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79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812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20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2020003630094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las  Tecnologías de Información y Comunicación TIC,  para una innovación educativa de calidad en el departamento del Quindío.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621,015,941.00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15,770,000.00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14,165,000.00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1,605,000.00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14,165,000.00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12,885,000.00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1,605,000.00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SGP Educación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593,445,941.00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593,445,941.00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550,000,205.93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43,445,735.07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7,310,000.00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Superávit Recurso Ordinario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1,800,000.00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1,800,000.00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3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observatorio de educación, con el fin de recopilar y producir información del sector educativo con enfoque territorial.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33,149,600.00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24,149,600.00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6,149,600.00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18,000,000.00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6,149,600.00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34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19301" y="85725"/>
            <a:ext cx="11529799" cy="600075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SECRETARÍA  DE EDUCACIÓN  AL 30 DE SEPTIEMBRE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20711"/>
              </p:ext>
            </p:extLst>
          </p:nvPr>
        </p:nvGraphicFramePr>
        <p:xfrm>
          <a:off x="517358" y="818146"/>
          <a:ext cx="11189368" cy="5414211"/>
        </p:xfrm>
        <a:graphic>
          <a:graphicData uri="http://schemas.openxmlformats.org/drawingml/2006/table">
            <a:tbl>
              <a:tblPr/>
              <a:tblGrid>
                <a:gridCol w="91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2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6139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2020003630096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estrategias para el acceso y la permanencia  de los estudiantes egresados de los Establecimientos Educativos Oficiales a la educación superior o terciaria en el Departamento del Quindío.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150,011,354.00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100,000,000.00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99,826,475.00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173,525.00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74,837,829.00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74,837,829.00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25,162,171.00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destinado del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50,011,354.00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50,011,354.00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50,011,354.00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7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2020003630097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 y fortalecimiento de  las estrategias qué fomenten la ciencia, la tecnología y la innovación en las Instituciones Educativas Oficiales del Departamento.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17,514,678.00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12,514,678.00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12,514,678.00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12,514,678.00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1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destinado del Monopolio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7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209,016,995,039.21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209,016,995,039.21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145,977,467,547.91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63,039,527,491.30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143,507,674,122.94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131,392,622,465.19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65,509,320,916.27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28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2057" y="6269004"/>
            <a:ext cx="2891738" cy="42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01228" y="188686"/>
            <a:ext cx="9759771" cy="62774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SEMAFORIZACIÓN  ESTADO DE CUMPLIMIENTO METAS PRODUCTO SECRETARÍA DE  EDUCACIÓN CON CORTE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5D6DF53-DDB7-4624-B786-5B1686794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91725"/>
              </p:ext>
            </p:extLst>
          </p:nvPr>
        </p:nvGraphicFramePr>
        <p:xfrm>
          <a:off x="1094874" y="938464"/>
          <a:ext cx="9295313" cy="471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0112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0562"/>
              </p:ext>
            </p:extLst>
          </p:nvPr>
        </p:nvGraphicFramePr>
        <p:xfrm>
          <a:off x="174172" y="887814"/>
          <a:ext cx="11872683" cy="5767070"/>
        </p:xfrm>
        <a:graphic>
          <a:graphicData uri="http://schemas.openxmlformats.org/drawingml/2006/table">
            <a:tbl>
              <a:tblPr/>
              <a:tblGrid>
                <a:gridCol w="941126">
                  <a:extLst>
                    <a:ext uri="{9D8B030D-6E8A-4147-A177-3AD203B41FA5}">
                      <a16:colId xmlns:a16="http://schemas.microsoft.com/office/drawing/2014/main" val="1586252174"/>
                    </a:ext>
                  </a:extLst>
                </a:gridCol>
                <a:gridCol w="959226">
                  <a:extLst>
                    <a:ext uri="{9D8B030D-6E8A-4147-A177-3AD203B41FA5}">
                      <a16:colId xmlns:a16="http://schemas.microsoft.com/office/drawing/2014/main" val="1741544878"/>
                    </a:ext>
                  </a:extLst>
                </a:gridCol>
                <a:gridCol w="1230705">
                  <a:extLst>
                    <a:ext uri="{9D8B030D-6E8A-4147-A177-3AD203B41FA5}">
                      <a16:colId xmlns:a16="http://schemas.microsoft.com/office/drawing/2014/main" val="4077368849"/>
                    </a:ext>
                  </a:extLst>
                </a:gridCol>
                <a:gridCol w="378060">
                  <a:extLst>
                    <a:ext uri="{9D8B030D-6E8A-4147-A177-3AD203B41FA5}">
                      <a16:colId xmlns:a16="http://schemas.microsoft.com/office/drawing/2014/main" val="1887173075"/>
                    </a:ext>
                  </a:extLst>
                </a:gridCol>
                <a:gridCol w="361972">
                  <a:extLst>
                    <a:ext uri="{9D8B030D-6E8A-4147-A177-3AD203B41FA5}">
                      <a16:colId xmlns:a16="http://schemas.microsoft.com/office/drawing/2014/main" val="3512032281"/>
                    </a:ext>
                  </a:extLst>
                </a:gridCol>
                <a:gridCol w="394147">
                  <a:extLst>
                    <a:ext uri="{9D8B030D-6E8A-4147-A177-3AD203B41FA5}">
                      <a16:colId xmlns:a16="http://schemas.microsoft.com/office/drawing/2014/main" val="4252350614"/>
                    </a:ext>
                  </a:extLst>
                </a:gridCol>
                <a:gridCol w="563067">
                  <a:extLst>
                    <a:ext uri="{9D8B030D-6E8A-4147-A177-3AD203B41FA5}">
                      <a16:colId xmlns:a16="http://schemas.microsoft.com/office/drawing/2014/main" val="2896162213"/>
                    </a:ext>
                  </a:extLst>
                </a:gridCol>
                <a:gridCol w="450454">
                  <a:extLst>
                    <a:ext uri="{9D8B030D-6E8A-4147-A177-3AD203B41FA5}">
                      <a16:colId xmlns:a16="http://schemas.microsoft.com/office/drawing/2014/main" val="2554213047"/>
                    </a:ext>
                  </a:extLst>
                </a:gridCol>
                <a:gridCol w="386104">
                  <a:extLst>
                    <a:ext uri="{9D8B030D-6E8A-4147-A177-3AD203B41FA5}">
                      <a16:colId xmlns:a16="http://schemas.microsoft.com/office/drawing/2014/main" val="530978463"/>
                    </a:ext>
                  </a:extLst>
                </a:gridCol>
                <a:gridCol w="370016">
                  <a:extLst>
                    <a:ext uri="{9D8B030D-6E8A-4147-A177-3AD203B41FA5}">
                      <a16:colId xmlns:a16="http://schemas.microsoft.com/office/drawing/2014/main" val="1054646134"/>
                    </a:ext>
                  </a:extLst>
                </a:gridCol>
                <a:gridCol w="426323">
                  <a:extLst>
                    <a:ext uri="{9D8B030D-6E8A-4147-A177-3AD203B41FA5}">
                      <a16:colId xmlns:a16="http://schemas.microsoft.com/office/drawing/2014/main" val="269910553"/>
                    </a:ext>
                  </a:extLst>
                </a:gridCol>
                <a:gridCol w="321753">
                  <a:extLst>
                    <a:ext uri="{9D8B030D-6E8A-4147-A177-3AD203B41FA5}">
                      <a16:colId xmlns:a16="http://schemas.microsoft.com/office/drawing/2014/main" val="2008257331"/>
                    </a:ext>
                  </a:extLst>
                </a:gridCol>
                <a:gridCol w="361972">
                  <a:extLst>
                    <a:ext uri="{9D8B030D-6E8A-4147-A177-3AD203B41FA5}">
                      <a16:colId xmlns:a16="http://schemas.microsoft.com/office/drawing/2014/main" val="284483381"/>
                    </a:ext>
                  </a:extLst>
                </a:gridCol>
                <a:gridCol w="434366">
                  <a:extLst>
                    <a:ext uri="{9D8B030D-6E8A-4147-A177-3AD203B41FA5}">
                      <a16:colId xmlns:a16="http://schemas.microsoft.com/office/drawing/2014/main" val="788609919"/>
                    </a:ext>
                  </a:extLst>
                </a:gridCol>
                <a:gridCol w="466542">
                  <a:extLst>
                    <a:ext uri="{9D8B030D-6E8A-4147-A177-3AD203B41FA5}">
                      <a16:colId xmlns:a16="http://schemas.microsoft.com/office/drawing/2014/main" val="2181152120"/>
                    </a:ext>
                  </a:extLst>
                </a:gridCol>
                <a:gridCol w="402192">
                  <a:extLst>
                    <a:ext uri="{9D8B030D-6E8A-4147-A177-3AD203B41FA5}">
                      <a16:colId xmlns:a16="http://schemas.microsoft.com/office/drawing/2014/main" val="51942400"/>
                    </a:ext>
                  </a:extLst>
                </a:gridCol>
                <a:gridCol w="404202">
                  <a:extLst>
                    <a:ext uri="{9D8B030D-6E8A-4147-A177-3AD203B41FA5}">
                      <a16:colId xmlns:a16="http://schemas.microsoft.com/office/drawing/2014/main" val="292270660"/>
                    </a:ext>
                  </a:extLst>
                </a:gridCol>
                <a:gridCol w="378060">
                  <a:extLst>
                    <a:ext uri="{9D8B030D-6E8A-4147-A177-3AD203B41FA5}">
                      <a16:colId xmlns:a16="http://schemas.microsoft.com/office/drawing/2014/main" val="1909548955"/>
                    </a:ext>
                  </a:extLst>
                </a:gridCol>
                <a:gridCol w="426323">
                  <a:extLst>
                    <a:ext uri="{9D8B030D-6E8A-4147-A177-3AD203B41FA5}">
                      <a16:colId xmlns:a16="http://schemas.microsoft.com/office/drawing/2014/main" val="1901141800"/>
                    </a:ext>
                  </a:extLst>
                </a:gridCol>
                <a:gridCol w="353928">
                  <a:extLst>
                    <a:ext uri="{9D8B030D-6E8A-4147-A177-3AD203B41FA5}">
                      <a16:colId xmlns:a16="http://schemas.microsoft.com/office/drawing/2014/main" val="2422877374"/>
                    </a:ext>
                  </a:extLst>
                </a:gridCol>
                <a:gridCol w="428334">
                  <a:extLst>
                    <a:ext uri="{9D8B030D-6E8A-4147-A177-3AD203B41FA5}">
                      <a16:colId xmlns:a16="http://schemas.microsoft.com/office/drawing/2014/main" val="465096369"/>
                    </a:ext>
                  </a:extLst>
                </a:gridCol>
                <a:gridCol w="476596">
                  <a:extLst>
                    <a:ext uri="{9D8B030D-6E8A-4147-A177-3AD203B41FA5}">
                      <a16:colId xmlns:a16="http://schemas.microsoft.com/office/drawing/2014/main" val="2604762178"/>
                    </a:ext>
                  </a:extLst>
                </a:gridCol>
                <a:gridCol w="466542">
                  <a:extLst>
                    <a:ext uri="{9D8B030D-6E8A-4147-A177-3AD203B41FA5}">
                      <a16:colId xmlns:a16="http://schemas.microsoft.com/office/drawing/2014/main" val="757422572"/>
                    </a:ext>
                  </a:extLst>
                </a:gridCol>
                <a:gridCol w="490673">
                  <a:extLst>
                    <a:ext uri="{9D8B030D-6E8A-4147-A177-3AD203B41FA5}">
                      <a16:colId xmlns:a16="http://schemas.microsoft.com/office/drawing/2014/main" val="2168408166"/>
                    </a:ext>
                  </a:extLst>
                </a:gridCol>
              </a:tblGrid>
              <a:tr h="1408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6001"/>
                  </a:ext>
                </a:extLst>
              </a:tr>
              <a:tr h="173126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Instituciones Educativas con procesos constructivos, mejorados, ampliados, mantenidos, y/o reforzados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PROYECTA Empresa para el Desarrollo del Quindío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de Instituciones Educativas construida, mejorada, ampliada, mantenida, y/o reforzada.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37.00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37.00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57036"/>
                  </a:ext>
                </a:extLst>
              </a:tr>
              <a:tr h="125322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Documentos de planeación para la educación inicial, preescolar, básica y media emitidos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5.00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3.33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58498"/>
                  </a:ext>
                </a:extLst>
              </a:tr>
              <a:tr h="125322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en educación inicial, preescolar, básica y media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y organizaciones asistidas técnicamente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54.00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40.50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347" marR="5347" marT="53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9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9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57929"/>
              </p:ext>
            </p:extLst>
          </p:nvPr>
        </p:nvGraphicFramePr>
        <p:xfrm>
          <a:off x="174172" y="922971"/>
          <a:ext cx="11872688" cy="5427954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275816245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1409196820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3170876871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1816705809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405130703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1010950132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1200103930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136529859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2033636770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1155536144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3470689736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120123184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3227956619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3355563723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187918854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800052242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773688917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715165164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74036358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955888480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3458142515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1016600776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587548582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4195542539"/>
                    </a:ext>
                  </a:extLst>
                </a:gridCol>
              </a:tblGrid>
              <a:tr h="15495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1788"/>
                  </a:ext>
                </a:extLst>
              </a:tr>
              <a:tr h="120836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monitoreo y seguimiento a la gestión del sector educativo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con seguimiento y evaluación a la gestión.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32491"/>
                  </a:ext>
                </a:extLst>
              </a:tr>
              <a:tr h="169524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información para la gestión de la educación inicial y preescolar en condiciones de calidad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que hacen seguimiento a las condiciones de calidad de los prestadores de educación inicial o preescolar a través del Sistema de Información de Primera Infancia -SIPI-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445761"/>
                  </a:ext>
                </a:extLst>
              </a:tr>
              <a:tr h="97480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acondicionamiento de ambientes de aprendizaje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Ambientes de aprendizaje en funcionamiento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85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8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60120"/>
              </p:ext>
            </p:extLst>
          </p:nvPr>
        </p:nvGraphicFramePr>
        <p:xfrm>
          <a:off x="174172" y="1006386"/>
          <a:ext cx="11872688" cy="5311286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3645429395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461938447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1692618283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962740145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879053707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4064237421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494031653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929726907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660341713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600506018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1547674319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48106243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3258333814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1741807539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2515423871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3714221128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2185033231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3339715265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3593681479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44061711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91367708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2202655339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4221625462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1044003164"/>
                    </a:ext>
                  </a:extLst>
                </a:gridCol>
              </a:tblGrid>
              <a:tr h="16493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58775"/>
                  </a:ext>
                </a:extLst>
              </a:tr>
              <a:tr h="96843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alfabetización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beneficiarias con modelos de alfabetización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525.00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525.00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39141"/>
                  </a:ext>
                </a:extLst>
              </a:tr>
              <a:tr h="127107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fomento para la permanencia en programas de educación formal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beneficiarias de estrategias de permanencia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18528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18,000.00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18,000.00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57589"/>
                  </a:ext>
                </a:extLst>
              </a:tr>
              <a:tr h="142239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educativos de promoción del bilingüismo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Estudiantes beneficiados con estrategias de promoción del bilingüismo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4,760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740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11,642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4,400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16,504.00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16,504.00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28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27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28771"/>
              </p:ext>
            </p:extLst>
          </p:nvPr>
        </p:nvGraphicFramePr>
        <p:xfrm>
          <a:off x="306187" y="906633"/>
          <a:ext cx="11740670" cy="5359307"/>
        </p:xfrm>
        <a:graphic>
          <a:graphicData uri="http://schemas.openxmlformats.org/drawingml/2006/table">
            <a:tbl>
              <a:tblPr/>
              <a:tblGrid>
                <a:gridCol w="942314">
                  <a:extLst>
                    <a:ext uri="{9D8B030D-6E8A-4147-A177-3AD203B41FA5}">
                      <a16:colId xmlns:a16="http://schemas.microsoft.com/office/drawing/2014/main" val="1733942127"/>
                    </a:ext>
                  </a:extLst>
                </a:gridCol>
                <a:gridCol w="813451">
                  <a:extLst>
                    <a:ext uri="{9D8B030D-6E8A-4147-A177-3AD203B41FA5}">
                      <a16:colId xmlns:a16="http://schemas.microsoft.com/office/drawing/2014/main" val="2810959825"/>
                    </a:ext>
                  </a:extLst>
                </a:gridCol>
                <a:gridCol w="1232257">
                  <a:extLst>
                    <a:ext uri="{9D8B030D-6E8A-4147-A177-3AD203B41FA5}">
                      <a16:colId xmlns:a16="http://schemas.microsoft.com/office/drawing/2014/main" val="225838669"/>
                    </a:ext>
                  </a:extLst>
                </a:gridCol>
                <a:gridCol w="378536">
                  <a:extLst>
                    <a:ext uri="{9D8B030D-6E8A-4147-A177-3AD203B41FA5}">
                      <a16:colId xmlns:a16="http://schemas.microsoft.com/office/drawing/2014/main" val="936755810"/>
                    </a:ext>
                  </a:extLst>
                </a:gridCol>
                <a:gridCol w="362428">
                  <a:extLst>
                    <a:ext uri="{9D8B030D-6E8A-4147-A177-3AD203B41FA5}">
                      <a16:colId xmlns:a16="http://schemas.microsoft.com/office/drawing/2014/main" val="4203736985"/>
                    </a:ext>
                  </a:extLst>
                </a:gridCol>
                <a:gridCol w="394645">
                  <a:extLst>
                    <a:ext uri="{9D8B030D-6E8A-4147-A177-3AD203B41FA5}">
                      <a16:colId xmlns:a16="http://schemas.microsoft.com/office/drawing/2014/main" val="3668390775"/>
                    </a:ext>
                  </a:extLst>
                </a:gridCol>
                <a:gridCol w="563778">
                  <a:extLst>
                    <a:ext uri="{9D8B030D-6E8A-4147-A177-3AD203B41FA5}">
                      <a16:colId xmlns:a16="http://schemas.microsoft.com/office/drawing/2014/main" val="2196671710"/>
                    </a:ext>
                  </a:extLst>
                </a:gridCol>
                <a:gridCol w="451023">
                  <a:extLst>
                    <a:ext uri="{9D8B030D-6E8A-4147-A177-3AD203B41FA5}">
                      <a16:colId xmlns:a16="http://schemas.microsoft.com/office/drawing/2014/main" val="399321163"/>
                    </a:ext>
                  </a:extLst>
                </a:gridCol>
                <a:gridCol w="386591">
                  <a:extLst>
                    <a:ext uri="{9D8B030D-6E8A-4147-A177-3AD203B41FA5}">
                      <a16:colId xmlns:a16="http://schemas.microsoft.com/office/drawing/2014/main" val="2659860047"/>
                    </a:ext>
                  </a:extLst>
                </a:gridCol>
                <a:gridCol w="370483">
                  <a:extLst>
                    <a:ext uri="{9D8B030D-6E8A-4147-A177-3AD203B41FA5}">
                      <a16:colId xmlns:a16="http://schemas.microsoft.com/office/drawing/2014/main" val="504869822"/>
                    </a:ext>
                  </a:extLst>
                </a:gridCol>
                <a:gridCol w="426860">
                  <a:extLst>
                    <a:ext uri="{9D8B030D-6E8A-4147-A177-3AD203B41FA5}">
                      <a16:colId xmlns:a16="http://schemas.microsoft.com/office/drawing/2014/main" val="1044233520"/>
                    </a:ext>
                  </a:extLst>
                </a:gridCol>
                <a:gridCol w="322158">
                  <a:extLst>
                    <a:ext uri="{9D8B030D-6E8A-4147-A177-3AD203B41FA5}">
                      <a16:colId xmlns:a16="http://schemas.microsoft.com/office/drawing/2014/main" val="1730570821"/>
                    </a:ext>
                  </a:extLst>
                </a:gridCol>
                <a:gridCol w="362428">
                  <a:extLst>
                    <a:ext uri="{9D8B030D-6E8A-4147-A177-3AD203B41FA5}">
                      <a16:colId xmlns:a16="http://schemas.microsoft.com/office/drawing/2014/main" val="4081087974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2658869433"/>
                    </a:ext>
                  </a:extLst>
                </a:gridCol>
                <a:gridCol w="467130">
                  <a:extLst>
                    <a:ext uri="{9D8B030D-6E8A-4147-A177-3AD203B41FA5}">
                      <a16:colId xmlns:a16="http://schemas.microsoft.com/office/drawing/2014/main" val="3871003836"/>
                    </a:ext>
                  </a:extLst>
                </a:gridCol>
                <a:gridCol w="402698">
                  <a:extLst>
                    <a:ext uri="{9D8B030D-6E8A-4147-A177-3AD203B41FA5}">
                      <a16:colId xmlns:a16="http://schemas.microsoft.com/office/drawing/2014/main" val="39177962"/>
                    </a:ext>
                  </a:extLst>
                </a:gridCol>
                <a:gridCol w="404712">
                  <a:extLst>
                    <a:ext uri="{9D8B030D-6E8A-4147-A177-3AD203B41FA5}">
                      <a16:colId xmlns:a16="http://schemas.microsoft.com/office/drawing/2014/main" val="358431923"/>
                    </a:ext>
                  </a:extLst>
                </a:gridCol>
                <a:gridCol w="378536">
                  <a:extLst>
                    <a:ext uri="{9D8B030D-6E8A-4147-A177-3AD203B41FA5}">
                      <a16:colId xmlns:a16="http://schemas.microsoft.com/office/drawing/2014/main" val="2737630821"/>
                    </a:ext>
                  </a:extLst>
                </a:gridCol>
                <a:gridCol w="426860">
                  <a:extLst>
                    <a:ext uri="{9D8B030D-6E8A-4147-A177-3AD203B41FA5}">
                      <a16:colId xmlns:a16="http://schemas.microsoft.com/office/drawing/2014/main" val="2164142322"/>
                    </a:ext>
                  </a:extLst>
                </a:gridCol>
                <a:gridCol w="354375">
                  <a:extLst>
                    <a:ext uri="{9D8B030D-6E8A-4147-A177-3AD203B41FA5}">
                      <a16:colId xmlns:a16="http://schemas.microsoft.com/office/drawing/2014/main" val="1973188031"/>
                    </a:ext>
                  </a:extLst>
                </a:gridCol>
                <a:gridCol w="428874">
                  <a:extLst>
                    <a:ext uri="{9D8B030D-6E8A-4147-A177-3AD203B41FA5}">
                      <a16:colId xmlns:a16="http://schemas.microsoft.com/office/drawing/2014/main" val="1150083994"/>
                    </a:ext>
                  </a:extLst>
                </a:gridCol>
                <a:gridCol w="477198">
                  <a:extLst>
                    <a:ext uri="{9D8B030D-6E8A-4147-A177-3AD203B41FA5}">
                      <a16:colId xmlns:a16="http://schemas.microsoft.com/office/drawing/2014/main" val="1659231898"/>
                    </a:ext>
                  </a:extLst>
                </a:gridCol>
                <a:gridCol w="467130">
                  <a:extLst>
                    <a:ext uri="{9D8B030D-6E8A-4147-A177-3AD203B41FA5}">
                      <a16:colId xmlns:a16="http://schemas.microsoft.com/office/drawing/2014/main" val="1410022079"/>
                    </a:ext>
                  </a:extLst>
                </a:gridCol>
                <a:gridCol w="491291">
                  <a:extLst>
                    <a:ext uri="{9D8B030D-6E8A-4147-A177-3AD203B41FA5}">
                      <a16:colId xmlns:a16="http://schemas.microsoft.com/office/drawing/2014/main" val="3049911615"/>
                    </a:ext>
                  </a:extLst>
                </a:gridCol>
              </a:tblGrid>
              <a:tr h="14647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17845"/>
                  </a:ext>
                </a:extLst>
              </a:tr>
              <a:tr h="112881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educativos de promoción del bilingüismo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Instituciones educativas fortalecidas en competencias comunicativas en un segundo idioma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48.67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01700"/>
                  </a:ext>
                </a:extLst>
              </a:tr>
              <a:tr h="17335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articulación entre la educación media y el sector productivo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Programas y proyectos de educación pertinente articulados con el sector productivo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09016"/>
                  </a:ext>
                </a:extLst>
              </a:tr>
              <a:tr h="96755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atención integral para la primera infancia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Instituciones educativas oficiales que implementan el nivel preescolar en el marco de la atención integral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35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48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 OPERATIVO ANUAL DE INVERSIONES POAI SECRETARÍA DE EDUCACIÓN CON CORTE AL  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068434"/>
              </p:ext>
            </p:extLst>
          </p:nvPr>
        </p:nvGraphicFramePr>
        <p:xfrm>
          <a:off x="174172" y="988986"/>
          <a:ext cx="11872688" cy="5442003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4188402830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415011724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679970777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145950449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57840553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207217105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3467886280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4274668950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3054582752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2026861778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346173726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3190023249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175488756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633918416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1344403995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1468655136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761415998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810608679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617423621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133007366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4046468201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839194047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856326979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541659461"/>
                    </a:ext>
                  </a:extLst>
                </a:gridCol>
              </a:tblGrid>
              <a:tr h="1349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51492"/>
                  </a:ext>
                </a:extLst>
              </a:tr>
              <a:tr h="132483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psicosocial a estudiantes y docentes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atendidas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6,097.00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6,097.00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32245"/>
                  </a:ext>
                </a:extLst>
              </a:tr>
              <a:tr h="168389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asistencia técnica en innovación educativa en la educación inicial, preescolar, básica y media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Instituciones educativas asistidas técnicamente en innovación educativa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930684"/>
                  </a:ext>
                </a:extLst>
              </a:tr>
              <a:tr h="90385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información en materia educativa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Observatorio implementado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0.67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98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66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97017"/>
              </p:ext>
            </p:extLst>
          </p:nvPr>
        </p:nvGraphicFramePr>
        <p:xfrm>
          <a:off x="174172" y="956508"/>
          <a:ext cx="11872688" cy="5653182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3541461622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3350340550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3291260097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3441039023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218243194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2374886984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3854513771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319166668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2773395058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2551592695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983551858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1305191738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387524818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1240057227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112682073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2129874064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4208565993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1075749961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133631086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863861841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1195379292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501043836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341062416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3294568568"/>
                    </a:ext>
                  </a:extLst>
                </a:gridCol>
              </a:tblGrid>
              <a:tr h="1370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08462"/>
                  </a:ext>
                </a:extLst>
              </a:tr>
              <a:tr h="135782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accesibilidad a contenidos web para fines pedagógicos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Estudiantes con acceso a contenidos web en el establecimiento educativo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7,650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2,350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10,350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26,000.00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26,000.00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51964"/>
                  </a:ext>
                </a:extLst>
              </a:tr>
              <a:tr h="133268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accesibilidad a contenidos web para fines pedagógicos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Establecimientos educativos conectados a internet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92.33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69.25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76265"/>
                  </a:ext>
                </a:extLst>
              </a:tr>
              <a:tr h="143326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fomento para la prevención de riesgos sociales en entornos escolares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con estrategias para la prevención de riesgos sociales en los entornos escolares implementadas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95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87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891"/>
              </p:ext>
            </p:extLst>
          </p:nvPr>
        </p:nvGraphicFramePr>
        <p:xfrm>
          <a:off x="174172" y="871449"/>
          <a:ext cx="11872688" cy="5662355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3219638137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2008968007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406058539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726163588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504424070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445831867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4248614368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1280598487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4123409003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4240432640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356937107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3047664251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436227186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1562489021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4073503427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4017686386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1732590693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998339799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815159281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4197880979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1976337043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335939866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348810182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1427914425"/>
                    </a:ext>
                  </a:extLst>
                </a:gridCol>
              </a:tblGrid>
              <a:tr h="16955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37300"/>
                  </a:ext>
                </a:extLst>
              </a:tr>
              <a:tr h="102669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la permanencia con alimentación escolar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Beneficiarios de la alimentación escolar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27158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28,368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30,730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29,625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36,000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29,574.33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22,180.75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802"/>
                  </a:ext>
                </a:extLst>
              </a:tr>
              <a:tr h="138447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la permanencia con transporte escolar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Beneficiarios de transporte escolar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3098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593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2,444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3,037.00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3,037.00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8753"/>
                  </a:ext>
                </a:extLst>
              </a:tr>
              <a:tr h="155559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educación formal por modelos educativos flexibles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Beneficiarios atendidos con modelos educativos flexibles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2479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2,540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2,292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2,031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2,287.67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1,715.75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4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0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95398"/>
              </p:ext>
            </p:extLst>
          </p:nvPr>
        </p:nvGraphicFramePr>
        <p:xfrm>
          <a:off x="174172" y="936402"/>
          <a:ext cx="11663152" cy="5645129"/>
        </p:xfrm>
        <a:graphic>
          <a:graphicData uri="http://schemas.openxmlformats.org/drawingml/2006/table">
            <a:tbl>
              <a:tblPr/>
              <a:tblGrid>
                <a:gridCol w="936092">
                  <a:extLst>
                    <a:ext uri="{9D8B030D-6E8A-4147-A177-3AD203B41FA5}">
                      <a16:colId xmlns:a16="http://schemas.microsoft.com/office/drawing/2014/main" val="3076874920"/>
                    </a:ext>
                  </a:extLst>
                </a:gridCol>
                <a:gridCol w="808080">
                  <a:extLst>
                    <a:ext uri="{9D8B030D-6E8A-4147-A177-3AD203B41FA5}">
                      <a16:colId xmlns:a16="http://schemas.microsoft.com/office/drawing/2014/main" val="394507340"/>
                    </a:ext>
                  </a:extLst>
                </a:gridCol>
                <a:gridCol w="1224121">
                  <a:extLst>
                    <a:ext uri="{9D8B030D-6E8A-4147-A177-3AD203B41FA5}">
                      <a16:colId xmlns:a16="http://schemas.microsoft.com/office/drawing/2014/main" val="4097524189"/>
                    </a:ext>
                  </a:extLst>
                </a:gridCol>
                <a:gridCol w="376037">
                  <a:extLst>
                    <a:ext uri="{9D8B030D-6E8A-4147-A177-3AD203B41FA5}">
                      <a16:colId xmlns:a16="http://schemas.microsoft.com/office/drawing/2014/main" val="172431997"/>
                    </a:ext>
                  </a:extLst>
                </a:gridCol>
                <a:gridCol w="360035">
                  <a:extLst>
                    <a:ext uri="{9D8B030D-6E8A-4147-A177-3AD203B41FA5}">
                      <a16:colId xmlns:a16="http://schemas.microsoft.com/office/drawing/2014/main" val="3240835900"/>
                    </a:ext>
                  </a:extLst>
                </a:gridCol>
                <a:gridCol w="392039">
                  <a:extLst>
                    <a:ext uri="{9D8B030D-6E8A-4147-A177-3AD203B41FA5}">
                      <a16:colId xmlns:a16="http://schemas.microsoft.com/office/drawing/2014/main" val="1126824479"/>
                    </a:ext>
                  </a:extLst>
                </a:gridCol>
                <a:gridCol w="560056">
                  <a:extLst>
                    <a:ext uri="{9D8B030D-6E8A-4147-A177-3AD203B41FA5}">
                      <a16:colId xmlns:a16="http://schemas.microsoft.com/office/drawing/2014/main" val="559415704"/>
                    </a:ext>
                  </a:extLst>
                </a:gridCol>
                <a:gridCol w="448045">
                  <a:extLst>
                    <a:ext uri="{9D8B030D-6E8A-4147-A177-3AD203B41FA5}">
                      <a16:colId xmlns:a16="http://schemas.microsoft.com/office/drawing/2014/main" val="69626608"/>
                    </a:ext>
                  </a:extLst>
                </a:gridCol>
                <a:gridCol w="384038">
                  <a:extLst>
                    <a:ext uri="{9D8B030D-6E8A-4147-A177-3AD203B41FA5}">
                      <a16:colId xmlns:a16="http://schemas.microsoft.com/office/drawing/2014/main" val="1656993195"/>
                    </a:ext>
                  </a:extLst>
                </a:gridCol>
                <a:gridCol w="368037">
                  <a:extLst>
                    <a:ext uri="{9D8B030D-6E8A-4147-A177-3AD203B41FA5}">
                      <a16:colId xmlns:a16="http://schemas.microsoft.com/office/drawing/2014/main" val="1044059563"/>
                    </a:ext>
                  </a:extLst>
                </a:gridCol>
                <a:gridCol w="424042">
                  <a:extLst>
                    <a:ext uri="{9D8B030D-6E8A-4147-A177-3AD203B41FA5}">
                      <a16:colId xmlns:a16="http://schemas.microsoft.com/office/drawing/2014/main" val="106621252"/>
                    </a:ext>
                  </a:extLst>
                </a:gridCol>
                <a:gridCol w="320031">
                  <a:extLst>
                    <a:ext uri="{9D8B030D-6E8A-4147-A177-3AD203B41FA5}">
                      <a16:colId xmlns:a16="http://schemas.microsoft.com/office/drawing/2014/main" val="3850496822"/>
                    </a:ext>
                  </a:extLst>
                </a:gridCol>
                <a:gridCol w="360035">
                  <a:extLst>
                    <a:ext uri="{9D8B030D-6E8A-4147-A177-3AD203B41FA5}">
                      <a16:colId xmlns:a16="http://schemas.microsoft.com/office/drawing/2014/main" val="2388476241"/>
                    </a:ext>
                  </a:extLst>
                </a:gridCol>
                <a:gridCol w="432042">
                  <a:extLst>
                    <a:ext uri="{9D8B030D-6E8A-4147-A177-3AD203B41FA5}">
                      <a16:colId xmlns:a16="http://schemas.microsoft.com/office/drawing/2014/main" val="3829626105"/>
                    </a:ext>
                  </a:extLst>
                </a:gridCol>
                <a:gridCol w="464046">
                  <a:extLst>
                    <a:ext uri="{9D8B030D-6E8A-4147-A177-3AD203B41FA5}">
                      <a16:colId xmlns:a16="http://schemas.microsoft.com/office/drawing/2014/main" val="220407709"/>
                    </a:ext>
                  </a:extLst>
                </a:gridCol>
                <a:gridCol w="400039">
                  <a:extLst>
                    <a:ext uri="{9D8B030D-6E8A-4147-A177-3AD203B41FA5}">
                      <a16:colId xmlns:a16="http://schemas.microsoft.com/office/drawing/2014/main" val="2002843801"/>
                    </a:ext>
                  </a:extLst>
                </a:gridCol>
                <a:gridCol w="402040">
                  <a:extLst>
                    <a:ext uri="{9D8B030D-6E8A-4147-A177-3AD203B41FA5}">
                      <a16:colId xmlns:a16="http://schemas.microsoft.com/office/drawing/2014/main" val="4265027434"/>
                    </a:ext>
                  </a:extLst>
                </a:gridCol>
                <a:gridCol w="376037">
                  <a:extLst>
                    <a:ext uri="{9D8B030D-6E8A-4147-A177-3AD203B41FA5}">
                      <a16:colId xmlns:a16="http://schemas.microsoft.com/office/drawing/2014/main" val="3431118412"/>
                    </a:ext>
                  </a:extLst>
                </a:gridCol>
                <a:gridCol w="424042">
                  <a:extLst>
                    <a:ext uri="{9D8B030D-6E8A-4147-A177-3AD203B41FA5}">
                      <a16:colId xmlns:a16="http://schemas.microsoft.com/office/drawing/2014/main" val="3197602312"/>
                    </a:ext>
                  </a:extLst>
                </a:gridCol>
                <a:gridCol w="352035">
                  <a:extLst>
                    <a:ext uri="{9D8B030D-6E8A-4147-A177-3AD203B41FA5}">
                      <a16:colId xmlns:a16="http://schemas.microsoft.com/office/drawing/2014/main" val="4253070365"/>
                    </a:ext>
                  </a:extLst>
                </a:gridCol>
                <a:gridCol w="426042">
                  <a:extLst>
                    <a:ext uri="{9D8B030D-6E8A-4147-A177-3AD203B41FA5}">
                      <a16:colId xmlns:a16="http://schemas.microsoft.com/office/drawing/2014/main" val="4208494128"/>
                    </a:ext>
                  </a:extLst>
                </a:gridCol>
                <a:gridCol w="474047">
                  <a:extLst>
                    <a:ext uri="{9D8B030D-6E8A-4147-A177-3AD203B41FA5}">
                      <a16:colId xmlns:a16="http://schemas.microsoft.com/office/drawing/2014/main" val="3437985217"/>
                    </a:ext>
                  </a:extLst>
                </a:gridCol>
                <a:gridCol w="464046">
                  <a:extLst>
                    <a:ext uri="{9D8B030D-6E8A-4147-A177-3AD203B41FA5}">
                      <a16:colId xmlns:a16="http://schemas.microsoft.com/office/drawing/2014/main" val="225564366"/>
                    </a:ext>
                  </a:extLst>
                </a:gridCol>
                <a:gridCol w="488048">
                  <a:extLst>
                    <a:ext uri="{9D8B030D-6E8A-4147-A177-3AD203B41FA5}">
                      <a16:colId xmlns:a16="http://schemas.microsoft.com/office/drawing/2014/main" val="2706935023"/>
                    </a:ext>
                  </a:extLst>
                </a:gridCol>
              </a:tblGrid>
              <a:tr h="14151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69485"/>
                  </a:ext>
                </a:extLst>
              </a:tr>
              <a:tr h="153203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implementación de la estrategia educativa del sistema de responsabilidad penal para adolescentes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Entidades Territoriales certificadas con asistencia técnica para el fortalecimiento de la estrategia educativa del sistema de responsabilidad penal para adolescentes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0.75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26424"/>
                  </a:ext>
                </a:extLst>
              </a:tr>
              <a:tr h="13632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educativo de promoción del bilingüismo para docentes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Docentes beneficiados con estrategias de promoción del bilingüismo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338.00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338.00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612961"/>
                  </a:ext>
                </a:extLst>
              </a:tr>
              <a:tr h="12204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a proyectos pedagógicos productivos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Proyectos apoyados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04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34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87814"/>
              </p:ext>
            </p:extLst>
          </p:nvPr>
        </p:nvGraphicFramePr>
        <p:xfrm>
          <a:off x="174172" y="876863"/>
          <a:ext cx="11872688" cy="5607064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4243009959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3812389411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2040430964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051141125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654147894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2701537280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498546916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3665001352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391851538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2660686337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4235351845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3496329517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3685202676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571737967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178633469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2367423531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3130590186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3372462909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764072602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2916604431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1411069872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932324862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131586651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1564304137"/>
                    </a:ext>
                  </a:extLst>
                </a:gridCol>
              </a:tblGrid>
              <a:tr h="19158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81229"/>
                  </a:ext>
                </a:extLst>
              </a:tr>
              <a:tr h="107219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de preinversión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Estudios o diseños realizados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6182"/>
                  </a:ext>
                </a:extLst>
              </a:tr>
              <a:tr h="11073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orientación vocacional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Estudiantes vinculados a procesos de orientación vocacional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29496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9,496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73334"/>
                  </a:ext>
                </a:extLst>
              </a:tr>
              <a:tr h="151162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fortalecimiento de escuelas de padres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Escuelas de padres apoyadas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32.33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395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18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80961"/>
              </p:ext>
            </p:extLst>
          </p:nvPr>
        </p:nvGraphicFramePr>
        <p:xfrm>
          <a:off x="174172" y="894261"/>
          <a:ext cx="11872688" cy="5573041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3923383824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992744464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1830827797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012384851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749273212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4288868163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2336940078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1583784135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3781214494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4160042647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079100701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3943119305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85872655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2618154456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940305837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825339133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1618848638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477282393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167516940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3222772154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869129041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4167059618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830816687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3775677716"/>
                    </a:ext>
                  </a:extLst>
                </a:gridCol>
              </a:tblGrid>
              <a:tr h="18352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646533"/>
                  </a:ext>
                </a:extLst>
              </a:tr>
              <a:tr h="159951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gestión de riesgos y desastres en establecimientos educativos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  <a:b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Secretaria del Interior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Establecimientos educativos con acciones de gestión del riesgo implementadas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79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76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190.00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24203"/>
                  </a:ext>
                </a:extLst>
              </a:tr>
              <a:tr h="124593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Infraestructura educativa dotada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Sedes dotadas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36149"/>
                  </a:ext>
                </a:extLst>
              </a:tr>
              <a:tr h="89235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educativo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Establecimientos educativos en operación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6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9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/>
              <a:t>SECRETARÍA  DE  EDUCACIÓN  CON CORTE AL 30 SEPTIEMBRE DE 2022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54580"/>
              </p:ext>
            </p:extLst>
          </p:nvPr>
        </p:nvGraphicFramePr>
        <p:xfrm>
          <a:off x="159656" y="823589"/>
          <a:ext cx="11872688" cy="5844630"/>
        </p:xfrm>
        <a:graphic>
          <a:graphicData uri="http://schemas.openxmlformats.org/drawingml/2006/table">
            <a:tbl>
              <a:tblPr/>
              <a:tblGrid>
                <a:gridCol w="952910">
                  <a:extLst>
                    <a:ext uri="{9D8B030D-6E8A-4147-A177-3AD203B41FA5}">
                      <a16:colId xmlns:a16="http://schemas.microsoft.com/office/drawing/2014/main" val="2198261644"/>
                    </a:ext>
                  </a:extLst>
                </a:gridCol>
                <a:gridCol w="822598">
                  <a:extLst>
                    <a:ext uri="{9D8B030D-6E8A-4147-A177-3AD203B41FA5}">
                      <a16:colId xmlns:a16="http://schemas.microsoft.com/office/drawing/2014/main" val="368032243"/>
                    </a:ext>
                  </a:extLst>
                </a:gridCol>
                <a:gridCol w="1246113">
                  <a:extLst>
                    <a:ext uri="{9D8B030D-6E8A-4147-A177-3AD203B41FA5}">
                      <a16:colId xmlns:a16="http://schemas.microsoft.com/office/drawing/2014/main" val="2325032884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522743454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2062469841"/>
                    </a:ext>
                  </a:extLst>
                </a:gridCol>
                <a:gridCol w="399082">
                  <a:extLst>
                    <a:ext uri="{9D8B030D-6E8A-4147-A177-3AD203B41FA5}">
                      <a16:colId xmlns:a16="http://schemas.microsoft.com/office/drawing/2014/main" val="265680380"/>
                    </a:ext>
                  </a:extLst>
                </a:gridCol>
                <a:gridCol w="570117">
                  <a:extLst>
                    <a:ext uri="{9D8B030D-6E8A-4147-A177-3AD203B41FA5}">
                      <a16:colId xmlns:a16="http://schemas.microsoft.com/office/drawing/2014/main" val="320864986"/>
                    </a:ext>
                  </a:extLst>
                </a:gridCol>
                <a:gridCol w="456094">
                  <a:extLst>
                    <a:ext uri="{9D8B030D-6E8A-4147-A177-3AD203B41FA5}">
                      <a16:colId xmlns:a16="http://schemas.microsoft.com/office/drawing/2014/main" val="2785942190"/>
                    </a:ext>
                  </a:extLst>
                </a:gridCol>
                <a:gridCol w="390937">
                  <a:extLst>
                    <a:ext uri="{9D8B030D-6E8A-4147-A177-3AD203B41FA5}">
                      <a16:colId xmlns:a16="http://schemas.microsoft.com/office/drawing/2014/main" val="685524663"/>
                    </a:ext>
                  </a:extLst>
                </a:gridCol>
                <a:gridCol w="374649">
                  <a:extLst>
                    <a:ext uri="{9D8B030D-6E8A-4147-A177-3AD203B41FA5}">
                      <a16:colId xmlns:a16="http://schemas.microsoft.com/office/drawing/2014/main" val="3455660812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2608076962"/>
                    </a:ext>
                  </a:extLst>
                </a:gridCol>
                <a:gridCol w="325781">
                  <a:extLst>
                    <a:ext uri="{9D8B030D-6E8A-4147-A177-3AD203B41FA5}">
                      <a16:colId xmlns:a16="http://schemas.microsoft.com/office/drawing/2014/main" val="3804295283"/>
                    </a:ext>
                  </a:extLst>
                </a:gridCol>
                <a:gridCol w="366504">
                  <a:extLst>
                    <a:ext uri="{9D8B030D-6E8A-4147-A177-3AD203B41FA5}">
                      <a16:colId xmlns:a16="http://schemas.microsoft.com/office/drawing/2014/main" val="824792305"/>
                    </a:ext>
                  </a:extLst>
                </a:gridCol>
                <a:gridCol w="439804">
                  <a:extLst>
                    <a:ext uri="{9D8B030D-6E8A-4147-A177-3AD203B41FA5}">
                      <a16:colId xmlns:a16="http://schemas.microsoft.com/office/drawing/2014/main" val="3761848157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3917516726"/>
                    </a:ext>
                  </a:extLst>
                </a:gridCol>
                <a:gridCol w="407226">
                  <a:extLst>
                    <a:ext uri="{9D8B030D-6E8A-4147-A177-3AD203B41FA5}">
                      <a16:colId xmlns:a16="http://schemas.microsoft.com/office/drawing/2014/main" val="2745810979"/>
                    </a:ext>
                  </a:extLst>
                </a:gridCol>
                <a:gridCol w="409263">
                  <a:extLst>
                    <a:ext uri="{9D8B030D-6E8A-4147-A177-3AD203B41FA5}">
                      <a16:colId xmlns:a16="http://schemas.microsoft.com/office/drawing/2014/main" val="431833050"/>
                    </a:ext>
                  </a:extLst>
                </a:gridCol>
                <a:gridCol w="382792">
                  <a:extLst>
                    <a:ext uri="{9D8B030D-6E8A-4147-A177-3AD203B41FA5}">
                      <a16:colId xmlns:a16="http://schemas.microsoft.com/office/drawing/2014/main" val="2917922876"/>
                    </a:ext>
                  </a:extLst>
                </a:gridCol>
                <a:gridCol w="431660">
                  <a:extLst>
                    <a:ext uri="{9D8B030D-6E8A-4147-A177-3AD203B41FA5}">
                      <a16:colId xmlns:a16="http://schemas.microsoft.com/office/drawing/2014/main" val="3538179726"/>
                    </a:ext>
                  </a:extLst>
                </a:gridCol>
                <a:gridCol w="358360">
                  <a:extLst>
                    <a:ext uri="{9D8B030D-6E8A-4147-A177-3AD203B41FA5}">
                      <a16:colId xmlns:a16="http://schemas.microsoft.com/office/drawing/2014/main" val="1808509729"/>
                    </a:ext>
                  </a:extLst>
                </a:gridCol>
                <a:gridCol w="433696">
                  <a:extLst>
                    <a:ext uri="{9D8B030D-6E8A-4147-A177-3AD203B41FA5}">
                      <a16:colId xmlns:a16="http://schemas.microsoft.com/office/drawing/2014/main" val="1628483987"/>
                    </a:ext>
                  </a:extLst>
                </a:gridCol>
                <a:gridCol w="482564">
                  <a:extLst>
                    <a:ext uri="{9D8B030D-6E8A-4147-A177-3AD203B41FA5}">
                      <a16:colId xmlns:a16="http://schemas.microsoft.com/office/drawing/2014/main" val="2387594255"/>
                    </a:ext>
                  </a:extLst>
                </a:gridCol>
                <a:gridCol w="472383">
                  <a:extLst>
                    <a:ext uri="{9D8B030D-6E8A-4147-A177-3AD203B41FA5}">
                      <a16:colId xmlns:a16="http://schemas.microsoft.com/office/drawing/2014/main" val="2990480309"/>
                    </a:ext>
                  </a:extLst>
                </a:gridCol>
                <a:gridCol w="496816">
                  <a:extLst>
                    <a:ext uri="{9D8B030D-6E8A-4147-A177-3AD203B41FA5}">
                      <a16:colId xmlns:a16="http://schemas.microsoft.com/office/drawing/2014/main" val="2834078581"/>
                    </a:ext>
                  </a:extLst>
                </a:gridCol>
              </a:tblGrid>
              <a:tr h="16419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13" marR="5413" marT="5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39265"/>
                  </a:ext>
                </a:extLst>
              </a:tr>
              <a:tr h="123520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 para la planeación estratégica en TI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Mejoramiento de los sistemas de información de las secretarías de educación implementados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1.75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1.17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426053"/>
                  </a:ext>
                </a:extLst>
              </a:tr>
              <a:tr h="135571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acceso y la permanencia a la educación superior o terciaria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Estrategias o programas de  fomento para  acceso y  permanencia a la educación superior o terciaria implementados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1.50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2239"/>
                  </a:ext>
                </a:extLst>
              </a:tr>
              <a:tr h="161179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para el fortalecimiento de capacidades institucionales para el fomento de vocación científica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 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Instituciones educativas que participan en programas que fomentan la cultura de la Ciencia, la Tecnología y la Innovación fortalecidas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42.00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42.00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5413" marR="5413" marT="5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8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83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 GENERAL DE REGALÍAS SGR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EDUCACIÓN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CORTE AL 30 DE SEPTIEMBRE DE 2022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12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6A4E81D4-9DF3-44FB-A55C-EBF884AFBC3A}"/>
              </a:ext>
            </a:extLst>
          </p:cNvPr>
          <p:cNvSpPr/>
          <p:nvPr/>
        </p:nvSpPr>
        <p:spPr>
          <a:xfrm>
            <a:off x="901228" y="183041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SISTEMA GENERAL DE REGALÍAS SGR - SECRETARÍA  DE EDUCACIÓN  CON  CORTE AL 30 DE SEPTIEMBRE DE 2022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279121"/>
              </p:ext>
            </p:extLst>
          </p:nvPr>
        </p:nvGraphicFramePr>
        <p:xfrm>
          <a:off x="901227" y="975359"/>
          <a:ext cx="10882455" cy="542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280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72986"/>
              </p:ext>
            </p:extLst>
          </p:nvPr>
        </p:nvGraphicFramePr>
        <p:xfrm>
          <a:off x="450614" y="224742"/>
          <a:ext cx="10210385" cy="662362"/>
        </p:xfrm>
        <a:graphic>
          <a:graphicData uri="http://schemas.openxmlformats.org/drawingml/2006/table">
            <a:tbl>
              <a:tblPr/>
              <a:tblGrid>
                <a:gridCol w="1021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36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2016000040028 - IMPLEMENTACIÓN DEL PROGRAMA INTEGRAL DE BILINGÜISMO QUINDÍO BILINGÜE Y COMPETITIVO" EN EL DEPARTAMENTO DEL QUINDÍO"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18A3018-4B83-4169-9E87-2820EFE695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791668"/>
              </p:ext>
            </p:extLst>
          </p:nvPr>
        </p:nvGraphicFramePr>
        <p:xfrm>
          <a:off x="802256" y="1173480"/>
          <a:ext cx="10075653" cy="535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064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:a16="http://schemas.microsoft.com/office/drawing/2014/main" id="{2B518567-4758-40BE-8255-C4D5278F5479}"/>
              </a:ext>
            </a:extLst>
          </p:cNvPr>
          <p:cNvSpPr/>
          <p:nvPr/>
        </p:nvSpPr>
        <p:spPr>
          <a:xfrm>
            <a:off x="709683" y="244698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SECRETARÍA DE EDUCACIÓN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CORTE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7675FDC-3BF3-1C86-2DD7-ACA62348EE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180718"/>
              </p:ext>
            </p:extLst>
          </p:nvPr>
        </p:nvGraphicFramePr>
        <p:xfrm>
          <a:off x="901229" y="1070811"/>
          <a:ext cx="965046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1 Flecha derecha"/>
          <p:cNvSpPr/>
          <p:nvPr/>
        </p:nvSpPr>
        <p:spPr>
          <a:xfrm>
            <a:off x="5158807" y="5583501"/>
            <a:ext cx="1468192" cy="4121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/>
              <a:t>OCTUBRE</a:t>
            </a:r>
          </a:p>
        </p:txBody>
      </p:sp>
      <p:sp>
        <p:nvSpPr>
          <p:cNvPr id="10" name="2 Rectángulo"/>
          <p:cNvSpPr/>
          <p:nvPr/>
        </p:nvSpPr>
        <p:spPr>
          <a:xfrm>
            <a:off x="6742909" y="5641456"/>
            <a:ext cx="1493949" cy="296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90401"/>
              </p:ext>
            </p:extLst>
          </p:nvPr>
        </p:nvGraphicFramePr>
        <p:xfrm>
          <a:off x="709684" y="224741"/>
          <a:ext cx="9951315" cy="922862"/>
        </p:xfrm>
        <a:graphic>
          <a:graphicData uri="http://schemas.openxmlformats.org/drawingml/2006/table">
            <a:tbl>
              <a:tblPr/>
              <a:tblGrid>
                <a:gridCol w="995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424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2013000040046- FORTALECIMIENTO DE LA CALIDAD EDUCATIVA EN LAS INSTITUCIONES EDUCATIVAS, MEDIANTE LA INCORPORACIÓN DE TICS, EN EL DEPARTAMENTO DEL QUINDÍO, OCCIDENTE</a:t>
                      </a:r>
                      <a:endParaRPr lang="es-CO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1A68340F-49B0-405A-89D9-5C8F91779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495478"/>
              </p:ext>
            </p:extLst>
          </p:nvPr>
        </p:nvGraphicFramePr>
        <p:xfrm>
          <a:off x="901229" y="1434904"/>
          <a:ext cx="9951314" cy="476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814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48715" y="6422923"/>
            <a:ext cx="2745079" cy="40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31280"/>
              </p:ext>
            </p:extLst>
          </p:nvPr>
        </p:nvGraphicFramePr>
        <p:xfrm>
          <a:off x="901229" y="207242"/>
          <a:ext cx="9759771" cy="831422"/>
        </p:xfrm>
        <a:graphic>
          <a:graphicData uri="http://schemas.openxmlformats.org/drawingml/2006/table">
            <a:tbl>
              <a:tblPr/>
              <a:tblGrid>
                <a:gridCol w="975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772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2013000100199 - Implementación de un programa de innovación social para el fomento  de una cultura ciudadana y emprendedora en la comunidad educativa y productiva del departamento del Quindío, Occidente</a:t>
                      </a:r>
                      <a:endParaRPr lang="es-CO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62" marR="8462" marT="8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A1FB0150-5984-4949-821D-B64672FB13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368875"/>
              </p:ext>
            </p:extLst>
          </p:nvPr>
        </p:nvGraphicFramePr>
        <p:xfrm>
          <a:off x="901229" y="1188720"/>
          <a:ext cx="9864538" cy="507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9981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DE EDUCACIÓN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40029" y="973685"/>
            <a:ext cx="9520969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 Educación, cuenta con compromisos por ($143.507.674.122.94),  del presupuesto definitivo de ($209.016.995.039.21), que se encuentra  bajo su responsabilidad con corte al 30 de septiembre de 2022, equivalente al 69% , ubicándose en semáforo  amarillo ( Estado  medio). </a:t>
            </a:r>
          </a:p>
        </p:txBody>
      </p:sp>
      <p:sp>
        <p:nvSpPr>
          <p:cNvPr id="7" name="6 Elipse"/>
          <p:cNvSpPr/>
          <p:nvPr/>
        </p:nvSpPr>
        <p:spPr>
          <a:xfrm>
            <a:off x="672957" y="156413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672957" y="307089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3623" y="6338103"/>
            <a:ext cx="3072625" cy="4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4 Rectángulo"/>
          <p:cNvSpPr/>
          <p:nvPr/>
        </p:nvSpPr>
        <p:spPr>
          <a:xfrm>
            <a:off x="1140030" y="2652532"/>
            <a:ext cx="9520969" cy="193899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Educación, cuenta  un estado de ejecución de las metas producto del Plan de Desarrollo: De las treinta y seis (36) metas  que se encuentran bajo su responsabilidad, quince (15) se ubican en semáforo sobresaliente verde oscuro (42%), seis (6) metas en semáforo satisfactorio verde claro (17%), dos (2) en semáforo medio- amarillo (6%), cinco (5) metas producto en semáforo bajo- naranja (14%) y ocho (08) metas producto en semáforo Crítico- rojo  (22 %).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341"/>
              </p:ext>
            </p:extLst>
          </p:nvPr>
        </p:nvGraphicFramePr>
        <p:xfrm>
          <a:off x="2337133" y="5021914"/>
          <a:ext cx="6457951" cy="1518593"/>
        </p:xfrm>
        <a:graphic>
          <a:graphicData uri="http://schemas.openxmlformats.org/drawingml/2006/table">
            <a:tbl>
              <a:tblPr/>
              <a:tblGrid>
                <a:gridCol w="2423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5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 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0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5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065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DE EDUCACIÓN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198852" y="1455462"/>
            <a:ext cx="9456336" cy="150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 Educación, tiene una diferencia del 1% entre Certificados de Disponibilidad y Registros Presupuestales- Compromisos, por lo cual se les sugiere revisar si corresponde a trámites precontractuales o se deben liberar. </a:t>
            </a:r>
          </a:p>
        </p:txBody>
      </p:sp>
      <p:sp>
        <p:nvSpPr>
          <p:cNvPr id="7" name="6 Elipse"/>
          <p:cNvSpPr/>
          <p:nvPr/>
        </p:nvSpPr>
        <p:spPr>
          <a:xfrm>
            <a:off x="626741" y="194040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688298" y="416700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1626" y="1455462"/>
            <a:ext cx="901229" cy="5423095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3623" y="6338103"/>
            <a:ext cx="3072625" cy="4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2 Rectángulo"/>
          <p:cNvSpPr/>
          <p:nvPr/>
        </p:nvSpPr>
        <p:spPr>
          <a:xfrm>
            <a:off x="1198852" y="3802820"/>
            <a:ext cx="9467961" cy="12167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La secretaria de Educación cuenta con compromisos, por $</a:t>
            </a:r>
            <a:r>
              <a:rPr lang="es-CO" sz="2000" dirty="0">
                <a:solidFill>
                  <a:srgbClr val="000000"/>
                </a:solidFill>
              </a:rPr>
              <a:t>3,828,757,877.68 </a:t>
            </a:r>
            <a:r>
              <a:rPr lang="es-CO" sz="2000" dirty="0">
                <a:solidFill>
                  <a:schemeClr val="tx1"/>
                </a:solidFill>
              </a:rPr>
              <a:t>del  presupuesto del Sistema General de Regalías, asignado equivalente a  la suma de  $</a:t>
            </a:r>
            <a:r>
              <a:rPr lang="es-CO" sz="2000" dirty="0">
                <a:solidFill>
                  <a:srgbClr val="000000"/>
                </a:solidFill>
              </a:rPr>
              <a:t>6,742,420,142.00 </a:t>
            </a:r>
            <a:r>
              <a:rPr lang="es-CO" sz="2000" dirty="0">
                <a:solidFill>
                  <a:schemeClr val="tx1"/>
                </a:solidFill>
              </a:rPr>
              <a:t>, equivalente al 56.79%.</a:t>
            </a:r>
          </a:p>
        </p:txBody>
      </p:sp>
    </p:spTree>
    <p:extLst>
      <p:ext uri="{BB962C8B-B14F-4D97-AF65-F5344CB8AC3E}">
        <p14:creationId xmlns:p14="http://schemas.microsoft.com/office/powerpoint/2010/main" val="1453564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DE EDUCACIÓN CON CORTE AL 30 SEPTIEMBRE DE 2022</a:t>
            </a:r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1626" y="1455462"/>
            <a:ext cx="901229" cy="5423095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3623" y="6338103"/>
            <a:ext cx="3072625" cy="4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7 Elipse"/>
          <p:cNvSpPr/>
          <p:nvPr/>
        </p:nvSpPr>
        <p:spPr>
          <a:xfrm>
            <a:off x="425091" y="1134137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4 Rectángulo"/>
          <p:cNvSpPr/>
          <p:nvPr/>
        </p:nvSpPr>
        <p:spPr>
          <a:xfrm>
            <a:off x="912855" y="1013620"/>
            <a:ext cx="9748144" cy="70788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Secretaría de Educación, tiene  recursos  del balance sin comprometer, los cuales deben ser una prioridad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79584"/>
              </p:ext>
            </p:extLst>
          </p:nvPr>
        </p:nvGraphicFramePr>
        <p:xfrm>
          <a:off x="974646" y="2078864"/>
          <a:ext cx="9727547" cy="671559"/>
        </p:xfrm>
        <a:graphic>
          <a:graphicData uri="http://schemas.openxmlformats.org/drawingml/2006/table">
            <a:tbl>
              <a:tblPr/>
              <a:tblGrid>
                <a:gridCol w="2152648">
                  <a:extLst>
                    <a:ext uri="{9D8B030D-6E8A-4147-A177-3AD203B41FA5}">
                      <a16:colId xmlns:a16="http://schemas.microsoft.com/office/drawing/2014/main" val="378738668"/>
                    </a:ext>
                  </a:extLst>
                </a:gridCol>
                <a:gridCol w="1818954">
                  <a:extLst>
                    <a:ext uri="{9D8B030D-6E8A-4147-A177-3AD203B41FA5}">
                      <a16:colId xmlns:a16="http://schemas.microsoft.com/office/drawing/2014/main" val="3023407768"/>
                    </a:ext>
                  </a:extLst>
                </a:gridCol>
                <a:gridCol w="1957021">
                  <a:extLst>
                    <a:ext uri="{9D8B030D-6E8A-4147-A177-3AD203B41FA5}">
                      <a16:colId xmlns:a16="http://schemas.microsoft.com/office/drawing/2014/main" val="1113736871"/>
                    </a:ext>
                  </a:extLst>
                </a:gridCol>
                <a:gridCol w="1841903">
                  <a:extLst>
                    <a:ext uri="{9D8B030D-6E8A-4147-A177-3AD203B41FA5}">
                      <a16:colId xmlns:a16="http://schemas.microsoft.com/office/drawing/2014/main" val="2065341032"/>
                    </a:ext>
                  </a:extLst>
                </a:gridCol>
                <a:gridCol w="1957021">
                  <a:extLst>
                    <a:ext uri="{9D8B030D-6E8A-4147-A177-3AD203B41FA5}">
                      <a16:colId xmlns:a16="http://schemas.microsoft.com/office/drawing/2014/main" val="639931107"/>
                    </a:ext>
                  </a:extLst>
                </a:gridCol>
              </a:tblGrid>
              <a:tr h="2238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CO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Definitivo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Certificados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75942"/>
                  </a:ext>
                </a:extLst>
              </a:tr>
              <a:tr h="2238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(88) Ordinario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9,263,135,425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7,299,628,374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1,963,507,051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5,459,380,360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076142"/>
                  </a:ext>
                </a:extLst>
              </a:tr>
              <a:tr h="2238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94281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23459"/>
              </p:ext>
            </p:extLst>
          </p:nvPr>
        </p:nvGraphicFramePr>
        <p:xfrm>
          <a:off x="954049" y="3025750"/>
          <a:ext cx="9748144" cy="458728"/>
        </p:xfrm>
        <a:graphic>
          <a:graphicData uri="http://schemas.openxmlformats.org/drawingml/2006/table">
            <a:tbl>
              <a:tblPr/>
              <a:tblGrid>
                <a:gridCol w="2182770">
                  <a:extLst>
                    <a:ext uri="{9D8B030D-6E8A-4147-A177-3AD203B41FA5}">
                      <a16:colId xmlns:a16="http://schemas.microsoft.com/office/drawing/2014/main" val="3544823816"/>
                    </a:ext>
                  </a:extLst>
                </a:gridCol>
                <a:gridCol w="1797241">
                  <a:extLst>
                    <a:ext uri="{9D8B030D-6E8A-4147-A177-3AD203B41FA5}">
                      <a16:colId xmlns:a16="http://schemas.microsoft.com/office/drawing/2014/main" val="1424867162"/>
                    </a:ext>
                  </a:extLst>
                </a:gridCol>
                <a:gridCol w="1961165">
                  <a:extLst>
                    <a:ext uri="{9D8B030D-6E8A-4147-A177-3AD203B41FA5}">
                      <a16:colId xmlns:a16="http://schemas.microsoft.com/office/drawing/2014/main" val="2952517906"/>
                    </a:ext>
                  </a:extLst>
                </a:gridCol>
                <a:gridCol w="1845803">
                  <a:extLst>
                    <a:ext uri="{9D8B030D-6E8A-4147-A177-3AD203B41FA5}">
                      <a16:colId xmlns:a16="http://schemas.microsoft.com/office/drawing/2014/main" val="2203694351"/>
                    </a:ext>
                  </a:extLst>
                </a:gridCol>
                <a:gridCol w="1961165">
                  <a:extLst>
                    <a:ext uri="{9D8B030D-6E8A-4147-A177-3AD203B41FA5}">
                      <a16:colId xmlns:a16="http://schemas.microsoft.com/office/drawing/2014/main" val="3251298645"/>
                    </a:ext>
                  </a:extLst>
                </a:gridCol>
              </a:tblGrid>
              <a:tr h="2293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(91) Monopolio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200,000,000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125,000,000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75,000,000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125,000,000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55120"/>
                  </a:ext>
                </a:extLst>
              </a:tr>
              <a:tr h="2293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386393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69122"/>
              </p:ext>
            </p:extLst>
          </p:nvPr>
        </p:nvGraphicFramePr>
        <p:xfrm>
          <a:off x="954049" y="3671009"/>
          <a:ext cx="9727547" cy="1777937"/>
        </p:xfrm>
        <a:graphic>
          <a:graphicData uri="http://schemas.openxmlformats.org/drawingml/2006/table">
            <a:tbl>
              <a:tblPr/>
              <a:tblGrid>
                <a:gridCol w="2209157">
                  <a:extLst>
                    <a:ext uri="{9D8B030D-6E8A-4147-A177-3AD203B41FA5}">
                      <a16:colId xmlns:a16="http://schemas.microsoft.com/office/drawing/2014/main" val="1976749415"/>
                    </a:ext>
                  </a:extLst>
                </a:gridCol>
                <a:gridCol w="1791341">
                  <a:extLst>
                    <a:ext uri="{9D8B030D-6E8A-4147-A177-3AD203B41FA5}">
                      <a16:colId xmlns:a16="http://schemas.microsoft.com/office/drawing/2014/main" val="152700124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41236643"/>
                    </a:ext>
                  </a:extLst>
                </a:gridCol>
                <a:gridCol w="1874571">
                  <a:extLst>
                    <a:ext uri="{9D8B030D-6E8A-4147-A177-3AD203B41FA5}">
                      <a16:colId xmlns:a16="http://schemas.microsoft.com/office/drawing/2014/main" val="3763341909"/>
                    </a:ext>
                  </a:extLst>
                </a:gridCol>
                <a:gridCol w="1918903">
                  <a:extLst>
                    <a:ext uri="{9D8B030D-6E8A-4147-A177-3AD203B41FA5}">
                      <a16:colId xmlns:a16="http://schemas.microsoft.com/office/drawing/2014/main" val="3502829095"/>
                    </a:ext>
                  </a:extLst>
                </a:gridCol>
              </a:tblGrid>
              <a:tr h="42119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(137) PAE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1,454,512,151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1,194,813,058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259,699,092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1,188,013,058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298733"/>
                  </a:ext>
                </a:extLst>
              </a:tr>
              <a:tr h="3742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647633"/>
                  </a:ext>
                </a:extLst>
              </a:tr>
              <a:tr h="67369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R. Balance Cofinanciación  Municipios  PAE</a:t>
                      </a:r>
                      <a:r>
                        <a:rPr lang="es-CO" sz="14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(183)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433,811,595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433,811,595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  378,651,996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406088"/>
                  </a:ext>
                </a:extLst>
              </a:tr>
              <a:tr h="3087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13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3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1230" y="107667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DE EDUCACIÓN CON CORTE AL 30 SEPTIEMBRE DE 2022</a:t>
            </a:r>
          </a:p>
        </p:txBody>
      </p:sp>
      <p:pic>
        <p:nvPicPr>
          <p:cNvPr id="10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11626" y="1455462"/>
            <a:ext cx="901229" cy="5423095"/>
          </a:xfrm>
          <a:prstGeom prst="rect">
            <a:avLst/>
          </a:prstGeom>
        </p:spPr>
      </p:pic>
      <p:pic>
        <p:nvPicPr>
          <p:cNvPr id="11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3623" y="6338103"/>
            <a:ext cx="3072625" cy="4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63284"/>
              </p:ext>
            </p:extLst>
          </p:nvPr>
        </p:nvGraphicFramePr>
        <p:xfrm>
          <a:off x="981076" y="1189110"/>
          <a:ext cx="9679923" cy="2977899"/>
        </p:xfrm>
        <a:graphic>
          <a:graphicData uri="http://schemas.openxmlformats.org/drawingml/2006/table">
            <a:tbl>
              <a:tblPr/>
              <a:tblGrid>
                <a:gridCol w="2555592">
                  <a:extLst>
                    <a:ext uri="{9D8B030D-6E8A-4147-A177-3AD203B41FA5}">
                      <a16:colId xmlns:a16="http://schemas.microsoft.com/office/drawing/2014/main" val="1139689451"/>
                    </a:ext>
                  </a:extLst>
                </a:gridCol>
                <a:gridCol w="1776308">
                  <a:extLst>
                    <a:ext uri="{9D8B030D-6E8A-4147-A177-3AD203B41FA5}">
                      <a16:colId xmlns:a16="http://schemas.microsoft.com/office/drawing/2014/main" val="1083656957"/>
                    </a:ext>
                  </a:extLst>
                </a:gridCol>
                <a:gridCol w="1818328">
                  <a:extLst>
                    <a:ext uri="{9D8B030D-6E8A-4147-A177-3AD203B41FA5}">
                      <a16:colId xmlns:a16="http://schemas.microsoft.com/office/drawing/2014/main" val="947240901"/>
                    </a:ext>
                  </a:extLst>
                </a:gridCol>
                <a:gridCol w="1711367">
                  <a:extLst>
                    <a:ext uri="{9D8B030D-6E8A-4147-A177-3AD203B41FA5}">
                      <a16:colId xmlns:a16="http://schemas.microsoft.com/office/drawing/2014/main" val="3687633605"/>
                    </a:ext>
                  </a:extLst>
                </a:gridCol>
                <a:gridCol w="1818328">
                  <a:extLst>
                    <a:ext uri="{9D8B030D-6E8A-4147-A177-3AD203B41FA5}">
                      <a16:colId xmlns:a16="http://schemas.microsoft.com/office/drawing/2014/main" val="1118844008"/>
                    </a:ext>
                  </a:extLst>
                </a:gridCol>
              </a:tblGrid>
              <a:tr h="9023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SGP 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Definitivo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Certificados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Disponible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78252"/>
                  </a:ext>
                </a:extLst>
              </a:tr>
              <a:tr h="12908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R. Balance (9) </a:t>
                      </a:r>
                      <a:b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Rendimto (21) </a:t>
                      </a:r>
                      <a:b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Reintegro (204-220)</a:t>
                      </a:r>
                      <a:b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Intereses (189)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1,537,270,240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1,326,773,213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 206,212,723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    1,326,773,213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2703"/>
                  </a:ext>
                </a:extLst>
              </a:tr>
              <a:tr h="7846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Procentaje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89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16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AGRICULTURA 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7178" y="1172631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de Educación,   con metas  de bajo cumplimiento (semáforo naranja) y  criticas ( semáforo rojo), que debe ser la prioridad, sin descuidar las que han obtenido buenos resultados.  </a:t>
            </a:r>
          </a:p>
        </p:txBody>
      </p:sp>
      <p:sp>
        <p:nvSpPr>
          <p:cNvPr id="7" name="6 Elipse"/>
          <p:cNvSpPr/>
          <p:nvPr/>
        </p:nvSpPr>
        <p:spPr>
          <a:xfrm>
            <a:off x="397696" y="130062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29646"/>
              </p:ext>
            </p:extLst>
          </p:nvPr>
        </p:nvGraphicFramePr>
        <p:xfrm>
          <a:off x="397696" y="1884706"/>
          <a:ext cx="11504016" cy="4713848"/>
        </p:xfrm>
        <a:graphic>
          <a:graphicData uri="http://schemas.openxmlformats.org/drawingml/2006/table">
            <a:tbl>
              <a:tblPr/>
              <a:tblGrid>
                <a:gridCol w="927615">
                  <a:extLst>
                    <a:ext uri="{9D8B030D-6E8A-4147-A177-3AD203B41FA5}">
                      <a16:colId xmlns:a16="http://schemas.microsoft.com/office/drawing/2014/main" val="1067752493"/>
                    </a:ext>
                  </a:extLst>
                </a:gridCol>
                <a:gridCol w="761121">
                  <a:extLst>
                    <a:ext uri="{9D8B030D-6E8A-4147-A177-3AD203B41FA5}">
                      <a16:colId xmlns:a16="http://schemas.microsoft.com/office/drawing/2014/main" val="3146274415"/>
                    </a:ext>
                  </a:extLst>
                </a:gridCol>
                <a:gridCol w="998971">
                  <a:extLst>
                    <a:ext uri="{9D8B030D-6E8A-4147-A177-3AD203B41FA5}">
                      <a16:colId xmlns:a16="http://schemas.microsoft.com/office/drawing/2014/main" val="1030726108"/>
                    </a:ext>
                  </a:extLst>
                </a:gridCol>
                <a:gridCol w="404345">
                  <a:extLst>
                    <a:ext uri="{9D8B030D-6E8A-4147-A177-3AD203B41FA5}">
                      <a16:colId xmlns:a16="http://schemas.microsoft.com/office/drawing/2014/main" val="2622936388"/>
                    </a:ext>
                  </a:extLst>
                </a:gridCol>
                <a:gridCol w="420201">
                  <a:extLst>
                    <a:ext uri="{9D8B030D-6E8A-4147-A177-3AD203B41FA5}">
                      <a16:colId xmlns:a16="http://schemas.microsoft.com/office/drawing/2014/main" val="1441285367"/>
                    </a:ext>
                  </a:extLst>
                </a:gridCol>
                <a:gridCol w="443987">
                  <a:extLst>
                    <a:ext uri="{9D8B030D-6E8A-4147-A177-3AD203B41FA5}">
                      <a16:colId xmlns:a16="http://schemas.microsoft.com/office/drawing/2014/main" val="2297066714"/>
                    </a:ext>
                  </a:extLst>
                </a:gridCol>
                <a:gridCol w="554984">
                  <a:extLst>
                    <a:ext uri="{9D8B030D-6E8A-4147-A177-3AD203B41FA5}">
                      <a16:colId xmlns:a16="http://schemas.microsoft.com/office/drawing/2014/main" val="2331696080"/>
                    </a:ext>
                  </a:extLst>
                </a:gridCol>
                <a:gridCol w="443987">
                  <a:extLst>
                    <a:ext uri="{9D8B030D-6E8A-4147-A177-3AD203B41FA5}">
                      <a16:colId xmlns:a16="http://schemas.microsoft.com/office/drawing/2014/main" val="2771090761"/>
                    </a:ext>
                  </a:extLst>
                </a:gridCol>
                <a:gridCol w="380561">
                  <a:extLst>
                    <a:ext uri="{9D8B030D-6E8A-4147-A177-3AD203B41FA5}">
                      <a16:colId xmlns:a16="http://schemas.microsoft.com/office/drawing/2014/main" val="2272498794"/>
                    </a:ext>
                  </a:extLst>
                </a:gridCol>
                <a:gridCol w="364703">
                  <a:extLst>
                    <a:ext uri="{9D8B030D-6E8A-4147-A177-3AD203B41FA5}">
                      <a16:colId xmlns:a16="http://schemas.microsoft.com/office/drawing/2014/main" val="774360574"/>
                    </a:ext>
                  </a:extLst>
                </a:gridCol>
                <a:gridCol w="420201">
                  <a:extLst>
                    <a:ext uri="{9D8B030D-6E8A-4147-A177-3AD203B41FA5}">
                      <a16:colId xmlns:a16="http://schemas.microsoft.com/office/drawing/2014/main" val="966730727"/>
                    </a:ext>
                  </a:extLst>
                </a:gridCol>
                <a:gridCol w="317134">
                  <a:extLst>
                    <a:ext uri="{9D8B030D-6E8A-4147-A177-3AD203B41FA5}">
                      <a16:colId xmlns:a16="http://schemas.microsoft.com/office/drawing/2014/main" val="2200219157"/>
                    </a:ext>
                  </a:extLst>
                </a:gridCol>
                <a:gridCol w="356775">
                  <a:extLst>
                    <a:ext uri="{9D8B030D-6E8A-4147-A177-3AD203B41FA5}">
                      <a16:colId xmlns:a16="http://schemas.microsoft.com/office/drawing/2014/main" val="3676338121"/>
                    </a:ext>
                  </a:extLst>
                </a:gridCol>
                <a:gridCol w="428130">
                  <a:extLst>
                    <a:ext uri="{9D8B030D-6E8A-4147-A177-3AD203B41FA5}">
                      <a16:colId xmlns:a16="http://schemas.microsoft.com/office/drawing/2014/main" val="2248997931"/>
                    </a:ext>
                  </a:extLst>
                </a:gridCol>
                <a:gridCol w="459843">
                  <a:extLst>
                    <a:ext uri="{9D8B030D-6E8A-4147-A177-3AD203B41FA5}">
                      <a16:colId xmlns:a16="http://schemas.microsoft.com/office/drawing/2014/main" val="1086798006"/>
                    </a:ext>
                  </a:extLst>
                </a:gridCol>
                <a:gridCol w="396417">
                  <a:extLst>
                    <a:ext uri="{9D8B030D-6E8A-4147-A177-3AD203B41FA5}">
                      <a16:colId xmlns:a16="http://schemas.microsoft.com/office/drawing/2014/main" val="1943688595"/>
                    </a:ext>
                  </a:extLst>
                </a:gridCol>
                <a:gridCol w="398399">
                  <a:extLst>
                    <a:ext uri="{9D8B030D-6E8A-4147-A177-3AD203B41FA5}">
                      <a16:colId xmlns:a16="http://schemas.microsoft.com/office/drawing/2014/main" val="1000104907"/>
                    </a:ext>
                  </a:extLst>
                </a:gridCol>
                <a:gridCol w="422184">
                  <a:extLst>
                    <a:ext uri="{9D8B030D-6E8A-4147-A177-3AD203B41FA5}">
                      <a16:colId xmlns:a16="http://schemas.microsoft.com/office/drawing/2014/main" val="3809110549"/>
                    </a:ext>
                  </a:extLst>
                </a:gridCol>
                <a:gridCol w="420201">
                  <a:extLst>
                    <a:ext uri="{9D8B030D-6E8A-4147-A177-3AD203B41FA5}">
                      <a16:colId xmlns:a16="http://schemas.microsoft.com/office/drawing/2014/main" val="2793972209"/>
                    </a:ext>
                  </a:extLst>
                </a:gridCol>
                <a:gridCol w="348847">
                  <a:extLst>
                    <a:ext uri="{9D8B030D-6E8A-4147-A177-3AD203B41FA5}">
                      <a16:colId xmlns:a16="http://schemas.microsoft.com/office/drawing/2014/main" val="1205397320"/>
                    </a:ext>
                  </a:extLst>
                </a:gridCol>
                <a:gridCol w="422184">
                  <a:extLst>
                    <a:ext uri="{9D8B030D-6E8A-4147-A177-3AD203B41FA5}">
                      <a16:colId xmlns:a16="http://schemas.microsoft.com/office/drawing/2014/main" val="1378553245"/>
                    </a:ext>
                  </a:extLst>
                </a:gridCol>
                <a:gridCol w="469754">
                  <a:extLst>
                    <a:ext uri="{9D8B030D-6E8A-4147-A177-3AD203B41FA5}">
                      <a16:colId xmlns:a16="http://schemas.microsoft.com/office/drawing/2014/main" val="2455841929"/>
                    </a:ext>
                  </a:extLst>
                </a:gridCol>
                <a:gridCol w="459843">
                  <a:extLst>
                    <a:ext uri="{9D8B030D-6E8A-4147-A177-3AD203B41FA5}">
                      <a16:colId xmlns:a16="http://schemas.microsoft.com/office/drawing/2014/main" val="1022571362"/>
                    </a:ext>
                  </a:extLst>
                </a:gridCol>
                <a:gridCol w="483629">
                  <a:extLst>
                    <a:ext uri="{9D8B030D-6E8A-4147-A177-3AD203B41FA5}">
                      <a16:colId xmlns:a16="http://schemas.microsoft.com/office/drawing/2014/main" val="3416193572"/>
                    </a:ext>
                  </a:extLst>
                </a:gridCol>
              </a:tblGrid>
              <a:tr h="16144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5439" marR="5439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5439" marR="5439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5439" marR="5439" marT="5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Ejecución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Meta fisica Cuatrenio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Avance Porcentaje Meta fisica Cuatrenio</a:t>
                      </a:r>
                      <a:b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1000" b="1" i="0" u="none" strike="noStrike">
                          <a:solidFill>
                            <a:srgbClr val="FFFFFF"/>
                          </a:solidFill>
                          <a:effectLst/>
                          <a:latin typeface="Arial Nova Cond Light"/>
                        </a:rPr>
                        <a:t>a sep 2022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74637"/>
                  </a:ext>
                </a:extLst>
              </a:tr>
              <a:tr h="113235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acondicionamiento de ambientes de aprendizaje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Ambientes de aprendizaje en funcionamiento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54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3511"/>
                  </a:ext>
                </a:extLst>
              </a:tr>
              <a:tr h="119961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psicosocial a estudiantes y docentes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atendidas 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97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6,097.00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6,097.00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14425"/>
                  </a:ext>
                </a:extLst>
              </a:tr>
              <a:tr h="70631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orientación vocacional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Educación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Estudiantes vinculados a procesos de orientación vocacional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29496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2,533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9,496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2,533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4,934.00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49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678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21DF052-4AA4-4FE4-A925-BC55228B9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077075" y="5568917"/>
            <a:ext cx="6153285" cy="90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25044" y="6359582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7E34DF-60AA-9D1C-7F4A-0EDC2C961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027140"/>
              </p:ext>
            </p:extLst>
          </p:nvPr>
        </p:nvGraphicFramePr>
        <p:xfrm>
          <a:off x="721895" y="962526"/>
          <a:ext cx="9817768" cy="463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207278" y="6465455"/>
            <a:ext cx="2666708" cy="3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3A9F0CE-4AB9-55A2-27CF-70AF03D09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557657"/>
              </p:ext>
            </p:extLst>
          </p:nvPr>
        </p:nvGraphicFramePr>
        <p:xfrm>
          <a:off x="757989" y="1046747"/>
          <a:ext cx="9781673" cy="4704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601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931037" y="6394179"/>
            <a:ext cx="1954132" cy="28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C899F9A-8A12-0ABA-6917-3496B27FB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900394"/>
              </p:ext>
            </p:extLst>
          </p:nvPr>
        </p:nvGraphicFramePr>
        <p:xfrm>
          <a:off x="661737" y="962526"/>
          <a:ext cx="9999262" cy="474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350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522691" y="6348742"/>
            <a:ext cx="2369768" cy="34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INVERSION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B591D2E-1BE8-88E3-598B-3D9A49FE1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104679"/>
              </p:ext>
            </p:extLst>
          </p:nvPr>
        </p:nvGraphicFramePr>
        <p:xfrm>
          <a:off x="806116" y="974558"/>
          <a:ext cx="9601200" cy="4656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708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BE523DB-3DE6-4F9E-853B-6750993E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488099" y="6358231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385894" y="176169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30 DE SEPTIEMBRE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8D8D7BB-62EA-E90A-EEF0-549C4E78A8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539419"/>
              </p:ext>
            </p:extLst>
          </p:nvPr>
        </p:nvGraphicFramePr>
        <p:xfrm>
          <a:off x="1010653" y="1010652"/>
          <a:ext cx="9650346" cy="442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9736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465ED043-B808-4D5E-B379-02765AC86AC5}"/>
              </a:ext>
            </a:extLst>
          </p:cNvPr>
          <p:cNvSpPr/>
          <p:nvPr/>
        </p:nvSpPr>
        <p:spPr>
          <a:xfrm>
            <a:off x="821323" y="208826"/>
            <a:ext cx="10275105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DE EDUCACIÓN AL 30 DE SEPTIEMBRE DE 2022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30757"/>
              </p:ext>
            </p:extLst>
          </p:nvPr>
        </p:nvGraphicFramePr>
        <p:xfrm>
          <a:off x="770022" y="902364"/>
          <a:ext cx="10431380" cy="4978971"/>
        </p:xfrm>
        <a:graphic>
          <a:graphicData uri="http://schemas.openxmlformats.org/drawingml/2006/table">
            <a:tbl>
              <a:tblPr/>
              <a:tblGrid>
                <a:gridCol w="108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1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36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3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17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23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116" marR="4116" marT="41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82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2020003630015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las competencias comunicativas en lengua extranjera en estudiantes y docentes de las instituciones educativas oficiales del Departamento del Quindío.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1,000,000.00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782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10,000,000.00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8,655,000.00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1,345,000.00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8,655,000.00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8,655,000.00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1,345,000.00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82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5,000,000.00 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116" marR="4116" marT="41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609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7026</TotalTime>
  <Words>5712</Words>
  <Application>Microsoft Office PowerPoint</Application>
  <PresentationFormat>Panorámica</PresentationFormat>
  <Paragraphs>1935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Arial Nova Cond Light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DIRPLANEACION04</cp:lastModifiedBy>
  <cp:revision>929</cp:revision>
  <cp:lastPrinted>2020-10-13T20:33:27Z</cp:lastPrinted>
  <dcterms:created xsi:type="dcterms:W3CDTF">2020-01-02T14:16:52Z</dcterms:created>
  <dcterms:modified xsi:type="dcterms:W3CDTF">2022-11-15T12:57:14Z</dcterms:modified>
</cp:coreProperties>
</file>