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547" r:id="rId4"/>
    <p:sldId id="551" r:id="rId5"/>
    <p:sldId id="552" r:id="rId6"/>
    <p:sldId id="558" r:id="rId7"/>
    <p:sldId id="560" r:id="rId8"/>
    <p:sldId id="565" r:id="rId9"/>
    <p:sldId id="562" r:id="rId10"/>
    <p:sldId id="563" r:id="rId11"/>
    <p:sldId id="564" r:id="rId12"/>
    <p:sldId id="567" r:id="rId13"/>
    <p:sldId id="571" r:id="rId14"/>
    <p:sldId id="574" r:id="rId15"/>
    <p:sldId id="577" r:id="rId16"/>
    <p:sldId id="575" r:id="rId17"/>
    <p:sldId id="576" r:id="rId18"/>
    <p:sldId id="578" r:id="rId19"/>
    <p:sldId id="579" r:id="rId20"/>
    <p:sldId id="580" r:id="rId21"/>
    <p:sldId id="582" r:id="rId22"/>
    <p:sldId id="583" r:id="rId23"/>
    <p:sldId id="572" r:id="rId24"/>
    <p:sldId id="586" r:id="rId25"/>
    <p:sldId id="584" r:id="rId26"/>
    <p:sldId id="585" r:id="rId27"/>
    <p:sldId id="258" r:id="rId2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FF9900"/>
    <a:srgbClr val="669900"/>
    <a:srgbClr val="00FF99"/>
    <a:srgbClr val="008000"/>
    <a:srgbClr val="D2D24E"/>
    <a:srgbClr val="823E4D"/>
    <a:srgbClr val="CC9900"/>
    <a:srgbClr val="0066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2" autoAdjust="0"/>
  </p:normalViewPr>
  <p:slideViewPr>
    <p:cSldViewPr snapToGrid="0">
      <p:cViewPr varScale="1">
        <p:scale>
          <a:sx n="111" d="100"/>
          <a:sy n="111" d="100"/>
        </p:scale>
        <p:origin x="8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Familia!$F$3976</c:f>
              <c:strCache>
                <c:ptCount val="1"/>
                <c:pt idx="0">
                  <c:v>Recurso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Familia!$E$3977:$E$3981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Familia!$F$3977:$F$3981</c:f>
              <c:numCache>
                <c:formatCode>#,##0</c:formatCode>
                <c:ptCount val="5"/>
                <c:pt idx="0">
                  <c:v>8435877609.1800032</c:v>
                </c:pt>
                <c:pt idx="1">
                  <c:v>5081990160.6799994</c:v>
                </c:pt>
                <c:pt idx="2">
                  <c:v>3353887448.5000005</c:v>
                </c:pt>
                <c:pt idx="3">
                  <c:v>4557572989.249999</c:v>
                </c:pt>
                <c:pt idx="4">
                  <c:v>3932919407.8499994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F-4FA5-9A8D-CA9765DCF188}"/>
            </c:ext>
          </c:extLst>
        </c:ser>
        <c:ser>
          <c:idx val="1"/>
          <c:order val="1"/>
          <c:tx>
            <c:strRef>
              <c:f>Familia!$G$3976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Familia!$E$3977:$E$3981</c:f>
              <c:strCache>
                <c:ptCount val="5"/>
                <c:pt idx="0">
                  <c:v>Definitivo</c:v>
                </c:pt>
                <c:pt idx="1">
                  <c:v>Certificados</c:v>
                </c:pt>
                <c:pt idx="2">
                  <c:v>Disponible</c:v>
                </c:pt>
                <c:pt idx="3">
                  <c:v>Compromisos</c:v>
                </c:pt>
                <c:pt idx="4">
                  <c:v>Obligaciones</c:v>
                </c:pt>
              </c:strCache>
            </c:strRef>
          </c:cat>
          <c:val>
            <c:numRef>
              <c:f>Familia!$G$3977:$G$3981</c:f>
              <c:numCache>
                <c:formatCode>0%</c:formatCode>
                <c:ptCount val="5"/>
                <c:pt idx="0">
                  <c:v>1</c:v>
                </c:pt>
                <c:pt idx="1">
                  <c:v>0.60242578142074144</c:v>
                </c:pt>
                <c:pt idx="2">
                  <c:v>0.39757421857925818</c:v>
                </c:pt>
                <c:pt idx="3">
                  <c:v>0.54026068186318921</c:v>
                </c:pt>
                <c:pt idx="4">
                  <c:v>0.862941617638735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F-4FA5-9A8D-CA9765DCF1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08320"/>
        <c:axId val="43622400"/>
      </c:barChart>
      <c:catAx>
        <c:axId val="4360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3622400"/>
        <c:crosses val="autoZero"/>
        <c:auto val="1"/>
        <c:lblAlgn val="ctr"/>
        <c:lblOffset val="100"/>
        <c:noMultiLvlLbl val="0"/>
      </c:catAx>
      <c:valAx>
        <c:axId val="436224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36083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FF9900"/>
      </a:solidFill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/>
            </a:pPr>
            <a:r>
              <a:rPr lang="es-CO"/>
              <a:t>Recurso Ordinario</a:t>
            </a:r>
          </a:p>
        </c:rich>
      </c:tx>
      <c:layout>
        <c:manualLayout>
          <c:xMode val="edge"/>
          <c:yMode val="edge"/>
          <c:x val="2.7794536547360641E-2"/>
          <c:y val="3.264356673084157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Familia!$B$3990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Familia!$A$3991:$A$3994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Familia!$B$3991:$B$3994</c:f>
              <c:numCache>
                <c:formatCode>0%</c:formatCode>
                <c:ptCount val="4"/>
                <c:pt idx="0" formatCode="_(* #,##0_);_(* \(#,##0\);_(* &quot;-&quot;??_);_(@_)">
                  <c:v>1907809400</c:v>
                </c:pt>
                <c:pt idx="1">
                  <c:v>1</c:v>
                </c:pt>
                <c:pt idx="2" formatCode="_(* #,##0_);_(* \(#,##0\);_(* &quot;-&quot;??_);_(@_)">
                  <c:v>483790447.61000001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87-4C62-B62E-16A0C97125A1}"/>
            </c:ext>
          </c:extLst>
        </c:ser>
        <c:ser>
          <c:idx val="1"/>
          <c:order val="1"/>
          <c:tx>
            <c:strRef>
              <c:f>Familia!$C$3990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Familia!$A$3991:$A$3994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Familia!$C$3991:$C$3994</c:f>
              <c:numCache>
                <c:formatCode>0%</c:formatCode>
                <c:ptCount val="4"/>
                <c:pt idx="0" formatCode="_(* #,##0_);_(* \(#,##0\);_(* &quot;-&quot;??_);_(@_)">
                  <c:v>1725566004</c:v>
                </c:pt>
                <c:pt idx="1">
                  <c:v>0.90447505080958301</c:v>
                </c:pt>
                <c:pt idx="2" formatCode="_(* #,##0_);_(* \(#,##0\);_(* &quot;-&quot;??_);_(@_)">
                  <c:v>131385566</c:v>
                </c:pt>
                <c:pt idx="3">
                  <c:v>0.27157536212024258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87-4C62-B62E-16A0C97125A1}"/>
            </c:ext>
          </c:extLst>
        </c:ser>
        <c:ser>
          <c:idx val="2"/>
          <c:order val="2"/>
          <c:tx>
            <c:strRef>
              <c:f>Familia!$D$3990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Familia!$A$3991:$A$3994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Familia!$D$3991:$D$3994</c:f>
              <c:numCache>
                <c:formatCode>0%</c:formatCode>
                <c:ptCount val="4"/>
                <c:pt idx="0" formatCode="_(* #,##0_);_(* \(#,##0\);_(* &quot;-&quot;??_);_(@_)">
                  <c:v>182243396</c:v>
                </c:pt>
                <c:pt idx="1">
                  <c:v>9.5524949190417027E-2</c:v>
                </c:pt>
                <c:pt idx="2" formatCode="_(* #,##0_);_(* \(#,##0\);_(* &quot;-&quot;??_);_(@_)">
                  <c:v>352404881.61000001</c:v>
                </c:pt>
                <c:pt idx="3">
                  <c:v>0.72842463787975742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87-4C62-B62E-16A0C97125A1}"/>
            </c:ext>
          </c:extLst>
        </c:ser>
        <c:ser>
          <c:idx val="3"/>
          <c:order val="3"/>
          <c:tx>
            <c:strRef>
              <c:f>Familia!$E$3990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Familia!$A$3991:$A$3994</c:f>
              <c:strCache>
                <c:ptCount val="4"/>
                <c:pt idx="0">
                  <c:v>Vigencia (20)</c:v>
                </c:pt>
                <c:pt idx="1">
                  <c:v>Procentaje</c:v>
                </c:pt>
                <c:pt idx="2">
                  <c:v>R. Balance (88)</c:v>
                </c:pt>
                <c:pt idx="3">
                  <c:v>Procentaje</c:v>
                </c:pt>
              </c:strCache>
            </c:strRef>
          </c:cat>
          <c:val>
            <c:numRef>
              <c:f>Familia!$E$3991:$E$3994</c:f>
              <c:numCache>
                <c:formatCode>0%</c:formatCode>
                <c:ptCount val="4"/>
                <c:pt idx="0" formatCode="_(* #,##0_);_(* \(#,##0\);_(* &quot;-&quot;??_);_(@_)">
                  <c:v>1639320671</c:v>
                </c:pt>
                <c:pt idx="1">
                  <c:v>0.85926857840201443</c:v>
                </c:pt>
                <c:pt idx="2" formatCode="_(* #,##0_);_(* \(#,##0\);_(* &quot;-&quot;??_);_(@_)">
                  <c:v>108077833</c:v>
                </c:pt>
                <c:pt idx="3">
                  <c:v>0.22339803014698056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87-4C62-B62E-16A0C9712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794176"/>
        <c:axId val="129028864"/>
      </c:barChart>
      <c:catAx>
        <c:axId val="12779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9028864"/>
        <c:crosses val="autoZero"/>
        <c:auto val="1"/>
        <c:lblAlgn val="ctr"/>
        <c:lblOffset val="100"/>
        <c:noMultiLvlLbl val="0"/>
      </c:catAx>
      <c:valAx>
        <c:axId val="12902886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277941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FF990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s-CO"/>
              <a:t>Estampilla Pro Adulto Mayor</a:t>
            </a:r>
          </a:p>
        </c:rich>
      </c:tx>
      <c:layout>
        <c:manualLayout>
          <c:xMode val="edge"/>
          <c:yMode val="edge"/>
          <c:x val="2.5952305985110502E-2"/>
          <c:y val="2.797929647123348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Familia!$B$4007</c:f>
              <c:strCache>
                <c:ptCount val="1"/>
                <c:pt idx="0">
                  <c:v>Definitivo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Familia!$A$4008:$A$4013</c:f>
              <c:strCache>
                <c:ptCount val="6"/>
                <c:pt idx="0">
                  <c:v>Vigencia (06)</c:v>
                </c:pt>
                <c:pt idx="1">
                  <c:v>Procentaje</c:v>
                </c:pt>
                <c:pt idx="2">
                  <c:v>R. Balance (84)</c:v>
                </c:pt>
                <c:pt idx="3">
                  <c:v>Procentaje</c:v>
                </c:pt>
                <c:pt idx="4">
                  <c:v>Reintegro (202)</c:v>
                </c:pt>
                <c:pt idx="5">
                  <c:v>Procentaje</c:v>
                </c:pt>
              </c:strCache>
            </c:strRef>
          </c:cat>
          <c:val>
            <c:numRef>
              <c:f>Familia!$B$4008:$B$4013</c:f>
              <c:numCache>
                <c:formatCode>0%</c:formatCode>
                <c:ptCount val="6"/>
                <c:pt idx="0" formatCode="_(* #,##0_);_(* \(#,##0\);_(* &quot;-&quot;??_);_(@_)">
                  <c:v>3394518977.9999995</c:v>
                </c:pt>
                <c:pt idx="1">
                  <c:v>1</c:v>
                </c:pt>
                <c:pt idx="2" formatCode="_(* #,##0_);_(* \(#,##0\);_(* &quot;-&quot;??_);_(@_)">
                  <c:v>1170202789.98</c:v>
                </c:pt>
                <c:pt idx="3">
                  <c:v>1</c:v>
                </c:pt>
                <c:pt idx="4" formatCode="_(* #,##0_);_(* \(#,##0\);_(* &quot;-&quot;??_);_(@_)">
                  <c:v>1479555993.5899997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1-450B-99EE-C2DE1E3EF6EE}"/>
            </c:ext>
          </c:extLst>
        </c:ser>
        <c:ser>
          <c:idx val="1"/>
          <c:order val="1"/>
          <c:tx>
            <c:strRef>
              <c:f>Familia!$C$4007</c:f>
              <c:strCache>
                <c:ptCount val="1"/>
                <c:pt idx="0">
                  <c:v>Certificados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Familia!$A$4008:$A$4013</c:f>
              <c:strCache>
                <c:ptCount val="6"/>
                <c:pt idx="0">
                  <c:v>Vigencia (06)</c:v>
                </c:pt>
                <c:pt idx="1">
                  <c:v>Procentaje</c:v>
                </c:pt>
                <c:pt idx="2">
                  <c:v>R. Balance (84)</c:v>
                </c:pt>
                <c:pt idx="3">
                  <c:v>Procentaje</c:v>
                </c:pt>
                <c:pt idx="4">
                  <c:v>Reintegro (202)</c:v>
                </c:pt>
                <c:pt idx="5">
                  <c:v>Procentaje</c:v>
                </c:pt>
              </c:strCache>
            </c:strRef>
          </c:cat>
          <c:val>
            <c:numRef>
              <c:f>Familia!$C$4008:$C$4013</c:f>
              <c:numCache>
                <c:formatCode>0%</c:formatCode>
                <c:ptCount val="6"/>
                <c:pt idx="0" formatCode="_(* #,##0_);_(* \(#,##0\);_(* &quot;-&quot;??_);_(@_)">
                  <c:v>2054835800.6999998</c:v>
                </c:pt>
                <c:pt idx="1">
                  <c:v>0.60533931729869983</c:v>
                </c:pt>
                <c:pt idx="2" formatCode="_(* #,##0_);_(* \(#,##0\);_(* &quot;-&quot;??_);_(@_)">
                  <c:v>1170202789.98</c:v>
                </c:pt>
                <c:pt idx="3">
                  <c:v>1</c:v>
                </c:pt>
                <c:pt idx="4" formatCode="_(* #,##0_);_(* \(#,##0\);_(* &quot;-&quot;??_);_(@_)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91-450B-99EE-C2DE1E3EF6EE}"/>
            </c:ext>
          </c:extLst>
        </c:ser>
        <c:ser>
          <c:idx val="2"/>
          <c:order val="2"/>
          <c:tx>
            <c:strRef>
              <c:f>Familia!$D$4007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Familia!$A$4008:$A$4013</c:f>
              <c:strCache>
                <c:ptCount val="6"/>
                <c:pt idx="0">
                  <c:v>Vigencia (06)</c:v>
                </c:pt>
                <c:pt idx="1">
                  <c:v>Procentaje</c:v>
                </c:pt>
                <c:pt idx="2">
                  <c:v>R. Balance (84)</c:v>
                </c:pt>
                <c:pt idx="3">
                  <c:v>Procentaje</c:v>
                </c:pt>
                <c:pt idx="4">
                  <c:v>Reintegro (202)</c:v>
                </c:pt>
                <c:pt idx="5">
                  <c:v>Procentaje</c:v>
                </c:pt>
              </c:strCache>
            </c:strRef>
          </c:cat>
          <c:val>
            <c:numRef>
              <c:f>Familia!$D$4008:$D$4013</c:f>
              <c:numCache>
                <c:formatCode>0%</c:formatCode>
                <c:ptCount val="6"/>
                <c:pt idx="0" formatCode="#,##0">
                  <c:v>1339683177.3000002</c:v>
                </c:pt>
                <c:pt idx="1">
                  <c:v>0.39466068270130034</c:v>
                </c:pt>
                <c:pt idx="2" formatCode="_(* #,##0_);_(* \(#,##0\);_(* &quot;-&quot;??_);_(@_)">
                  <c:v>0</c:v>
                </c:pt>
                <c:pt idx="3">
                  <c:v>0</c:v>
                </c:pt>
                <c:pt idx="4" formatCode="_(* #,##0_);_(* \(#,##0\);_(* &quot;-&quot;??_);_(@_)">
                  <c:v>1479555993.5899997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91-450B-99EE-C2DE1E3EF6EE}"/>
            </c:ext>
          </c:extLst>
        </c:ser>
        <c:ser>
          <c:idx val="3"/>
          <c:order val="3"/>
          <c:tx>
            <c:strRef>
              <c:f>Familia!$E$4007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Familia!$A$4008:$A$4013</c:f>
              <c:strCache>
                <c:ptCount val="6"/>
                <c:pt idx="0">
                  <c:v>Vigencia (06)</c:v>
                </c:pt>
                <c:pt idx="1">
                  <c:v>Procentaje</c:v>
                </c:pt>
                <c:pt idx="2">
                  <c:v>R. Balance (84)</c:v>
                </c:pt>
                <c:pt idx="3">
                  <c:v>Procentaje</c:v>
                </c:pt>
                <c:pt idx="4">
                  <c:v>Reintegro (202)</c:v>
                </c:pt>
                <c:pt idx="5">
                  <c:v>Procentaje</c:v>
                </c:pt>
              </c:strCache>
            </c:strRef>
          </c:cat>
          <c:val>
            <c:numRef>
              <c:f>Familia!$E$4008:$E$4013</c:f>
              <c:numCache>
                <c:formatCode>0%</c:formatCode>
                <c:ptCount val="6"/>
                <c:pt idx="0" formatCode="_(* #,##0_);_(* \(#,##0\);_(* &quot;-&quot;??_);_(@_)">
                  <c:v>1657217544.53</c:v>
                </c:pt>
                <c:pt idx="1">
                  <c:v>0.48820394149229596</c:v>
                </c:pt>
                <c:pt idx="2" formatCode="_(* #,##0_);_(* \(#,##0\);_(* &quot;-&quot;??_);_(@_)">
                  <c:v>1152956940.7199998</c:v>
                </c:pt>
                <c:pt idx="3">
                  <c:v>0.98526251226909567</c:v>
                </c:pt>
                <c:pt idx="4" formatCode="_(* #,##0_);_(* \(#,##0\);_(* &quot;-&quot;??_);_(@_)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91-450B-99EE-C2DE1E3EF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60736"/>
        <c:axId val="127862272"/>
      </c:barChart>
      <c:catAx>
        <c:axId val="1278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7862272"/>
        <c:crosses val="autoZero"/>
        <c:auto val="1"/>
        <c:lblAlgn val="ctr"/>
        <c:lblOffset val="100"/>
        <c:noMultiLvlLbl val="0"/>
      </c:catAx>
      <c:valAx>
        <c:axId val="127862272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27860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FF990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'[Gráficas Ingresos vs Gastos 30-09-2022.xlsx]Estampilla proadulto mayor'!$D$3</c:f>
              <c:strCache>
                <c:ptCount val="1"/>
                <c:pt idx="0">
                  <c:v>A.DEFINITIVO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mayor'!$D$4:$D$8</c:f>
              <c:numCache>
                <c:formatCode>_(* #,##0.00_);_(* \(#,##0.00\);_(* "-"??_);_(@_)</c:formatCode>
                <c:ptCount val="5"/>
                <c:pt idx="0">
                  <c:v>3394518.9780000001</c:v>
                </c:pt>
                <c:pt idx="1">
                  <c:v>1170202.7899800001</c:v>
                </c:pt>
                <c:pt idx="2">
                  <c:v>1479555.9935899999</c:v>
                </c:pt>
                <c:pt idx="3">
                  <c:v>6044277.7615700001</c:v>
                </c:pt>
                <c:pt idx="4" formatCode="#,##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D1-49F1-8724-E9A35222429D}"/>
            </c:ext>
          </c:extLst>
        </c:ser>
        <c:ser>
          <c:idx val="1"/>
          <c:order val="1"/>
          <c:tx>
            <c:strRef>
              <c:f>'[Gráficas Ingresos vs Gastos 30-09-2022.xlsx]Estampilla proadulto mayor'!$E$3</c:f>
              <c:strCache>
                <c:ptCount val="1"/>
                <c:pt idx="0">
                  <c:v>I. EFECTIVO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mayor'!$E$4:$E$8</c:f>
              <c:numCache>
                <c:formatCode>_(* #,##0.00_);_(* \(#,##0.00\);_(* "-"??_);_(@_)</c:formatCode>
                <c:ptCount val="5"/>
                <c:pt idx="0">
                  <c:v>3521812.6417299998</c:v>
                </c:pt>
                <c:pt idx="1">
                  <c:v>1170202.7899800001</c:v>
                </c:pt>
                <c:pt idx="2">
                  <c:v>0</c:v>
                </c:pt>
                <c:pt idx="3">
                  <c:v>4692015.4317100001</c:v>
                </c:pt>
                <c:pt idx="4" formatCode="0%">
                  <c:v>0.77627395973464497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D1-49F1-8724-E9A35222429D}"/>
            </c:ext>
          </c:extLst>
        </c:ser>
        <c:ser>
          <c:idx val="2"/>
          <c:order val="2"/>
          <c:tx>
            <c:strRef>
              <c:f>'[Gráficas Ingresos vs Gastos 30-09-2022.xlsx]Estampilla proadulto mayor'!$F$3</c:f>
              <c:strCache>
                <c:ptCount val="1"/>
                <c:pt idx="0">
                  <c:v>P. DEFINITIVO GASTOS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mayor'!$F$4:$F$8</c:f>
              <c:numCache>
                <c:formatCode>_(* #,##0.00_);_(* \(#,##0.00\);_(* "-"??_);_(@_)</c:formatCode>
                <c:ptCount val="5"/>
                <c:pt idx="0">
                  <c:v>3394518.9780000001</c:v>
                </c:pt>
                <c:pt idx="1">
                  <c:v>1170202.7899800001</c:v>
                </c:pt>
                <c:pt idx="2">
                  <c:v>1479555.9935899999</c:v>
                </c:pt>
                <c:pt idx="3">
                  <c:v>6044277.7615700001</c:v>
                </c:pt>
                <c:pt idx="4" formatCode="0.0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D1-49F1-8724-E9A35222429D}"/>
            </c:ext>
          </c:extLst>
        </c:ser>
        <c:ser>
          <c:idx val="3"/>
          <c:order val="3"/>
          <c:tx>
            <c:strRef>
              <c:f>'[Gráficas Ingresos vs Gastos 30-09-2022.xlsx]Estampilla proadulto mayor'!$G$3</c:f>
              <c:strCache>
                <c:ptCount val="1"/>
                <c:pt idx="0">
                  <c:v>COMPROMISOS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mayor'!$G$4:$G$8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0.46493139397353861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CA-4770-B3E2-8AA7B83672C4}"/>
            </c:ext>
          </c:extLst>
        </c:ser>
        <c:ser>
          <c:idx val="4"/>
          <c:order val="4"/>
          <c:tx>
            <c:strRef>
              <c:f>'[Gráficas Ingresos vs Gastos 30-09-2022.xlsx]Estampilla proadulto mayor'!$H$3</c:f>
              <c:strCache>
                <c:ptCount val="1"/>
                <c:pt idx="0">
                  <c:v>OBLIGACIONES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mayor'!$H$4:$H$8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CA-4770-B3E2-8AA7B83672C4}"/>
            </c:ext>
          </c:extLst>
        </c:ser>
        <c:ser>
          <c:idx val="5"/>
          <c:order val="5"/>
          <c:tx>
            <c:strRef>
              <c:f>'[Gráficas Ingresos vs Gastos 30-09-2022.xlsx]Estampilla proadulto mayor'!$I$3</c:f>
              <c:strCache>
                <c:ptCount val="1"/>
                <c:pt idx="0">
                  <c:v>PAGOS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mayor'!$I$4:$I$8</c:f>
              <c:numCache>
                <c:formatCode>_(* #,##0.00_);_(* \(#,##0.00\);_(* "-"??_);_(@_)</c:formatCode>
                <c:ptCount val="5"/>
                <c:pt idx="0">
                  <c:v>1657217.5445300001</c:v>
                </c:pt>
                <c:pt idx="1">
                  <c:v>1152956.9407200001</c:v>
                </c:pt>
                <c:pt idx="2">
                  <c:v>0</c:v>
                </c:pt>
                <c:pt idx="3">
                  <c:v>2810174.4852499999</c:v>
                </c:pt>
                <c:pt idx="4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CA-4770-B3E2-8AA7B83672C4}"/>
            </c:ext>
          </c:extLst>
        </c:ser>
        <c:ser>
          <c:idx val="6"/>
          <c:order val="6"/>
          <c:tx>
            <c:strRef>
              <c:f>'[Gráficas Ingresos vs Gastos 30-09-2022.xlsx]Estampilla proadulto mayor'!$J$3</c:f>
              <c:strCache>
                <c:ptCount val="1"/>
                <c:pt idx="0">
                  <c:v>D. INGRESOS  EFECTIVOS VS COMPROMISOS</c:v>
                </c:pt>
              </c:strCache>
            </c:strRef>
          </c:tx>
          <c:invertIfNegative val="0"/>
          <c:cat>
            <c:strRef>
              <c:f>'[Gráficas Ingresos vs Gastos 30-09-2022.xlsx]Estampilla proadulto mayor'!$B$4:$B$8</c:f>
              <c:strCache>
                <c:ptCount val="5"/>
                <c:pt idx="0">
                  <c:v>ESTAMPILLA PROADULTO MAYOR</c:v>
                </c:pt>
                <c:pt idx="1">
                  <c:v>SUPERAVIT ESTAMPILLA PRO-ADULTO MAYOR</c:v>
                </c:pt>
                <c:pt idx="2">
                  <c:v>REINTEGRO ESTAMPILLA PROADULTO MAYOR</c:v>
                </c:pt>
                <c:pt idx="3">
                  <c:v>TOTAL </c:v>
                </c:pt>
                <c:pt idx="4">
                  <c:v>% DE INGRESO EFECTIVO</c:v>
                </c:pt>
              </c:strCache>
            </c:strRef>
          </c:cat>
          <c:val>
            <c:numRef>
              <c:f>'[Gráficas Ingresos vs Gastos 30-09-2022.xlsx]Estampilla proadulto mayor'!$J$4:$J$8</c:f>
              <c:numCache>
                <c:formatCode>_(* #,##0.00_);_(* \(#,##0.00\);_(* "-"??_);_(@_)</c:formatCode>
                <c:ptCount val="5"/>
                <c:pt idx="0">
                  <c:v>1864595.0972</c:v>
                </c:pt>
                <c:pt idx="1">
                  <c:v>17245.849260000003</c:v>
                </c:pt>
                <c:pt idx="2">
                  <c:v>0</c:v>
                </c:pt>
                <c:pt idx="3">
                  <c:v>1881840.94646</c:v>
                </c:pt>
                <c:pt idx="4" formatCode="0.00%">
                  <c:v>0.3113425657611063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CA-4770-B3E2-8AA7B8367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1792640"/>
        <c:axId val="171798528"/>
      </c:barChart>
      <c:catAx>
        <c:axId val="17179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71798528"/>
        <c:crosses val="autoZero"/>
        <c:auto val="1"/>
        <c:lblAlgn val="ctr"/>
        <c:lblOffset val="100"/>
        <c:noMultiLvlLbl val="0"/>
      </c:catAx>
      <c:valAx>
        <c:axId val="1717985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RECURSOS</a:t>
                </a:r>
              </a:p>
            </c:rich>
          </c:tx>
          <c:layout>
            <c:manualLayout>
              <c:xMode val="edge"/>
              <c:yMode val="edge"/>
              <c:x val="0.16223941491612573"/>
              <c:y val="7.3253929800461803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* #,##0.00_);_(* \(#,##0.00\);_(* &quot;-&quot;??_);_(@_)" sourceLinked="1"/>
        <c:majorTickMark val="none"/>
        <c:minorTickMark val="none"/>
        <c:tickLblPos val="nextTo"/>
        <c:crossAx val="171792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rgbClr val="92D050"/>
      </a:solidFill>
      <a:round/>
    </a:ln>
    <a:effectLst/>
  </c:spPr>
  <c:txPr>
    <a:bodyPr/>
    <a:lstStyle/>
    <a:p>
      <a:pPr>
        <a:defRPr sz="800"/>
      </a:pPr>
      <a:endParaRPr lang="es-C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'F-PLA-47 FAMILIA'!$R$69</c:f>
              <c:strCache>
                <c:ptCount val="1"/>
                <c:pt idx="0">
                  <c:v>No.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89-41E0-B1CB-D8E54D0831F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89-41E0-B1CB-D8E54D0831F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89-41E0-B1CB-D8E54D0831F8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89-41E0-B1CB-D8E54D0831F8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89-41E0-B1CB-D8E54D0831F8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89-41E0-B1CB-D8E54D0831F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FAMILIA'!$Q$70:$Q$75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FAMILIA'!$R$70:$R$75</c:f>
              <c:numCache>
                <c:formatCode>General</c:formatCode>
                <c:ptCount val="6"/>
                <c:pt idx="0">
                  <c:v>6</c:v>
                </c:pt>
                <c:pt idx="1">
                  <c:v>17</c:v>
                </c:pt>
                <c:pt idx="2">
                  <c:v>1</c:v>
                </c:pt>
                <c:pt idx="3">
                  <c:v>4</c:v>
                </c:pt>
                <c:pt idx="4">
                  <c:v>3</c:v>
                </c:pt>
                <c:pt idx="5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C89-41E0-B1CB-D8E54D0831F8}"/>
            </c:ext>
          </c:extLst>
        </c:ser>
        <c:ser>
          <c:idx val="1"/>
          <c:order val="1"/>
          <c:tx>
            <c:strRef>
              <c:f>'F-PLA-47 FAMILIA'!$S$69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'F-PLA-47 FAMILIA'!$Q$70:$Q$75</c:f>
              <c:strCache>
                <c:ptCount val="6"/>
                <c:pt idx="0">
                  <c:v>Sobresaliente  (Entre 80%-100%) </c:v>
                </c:pt>
                <c:pt idx="1">
                  <c:v>Satisfactorio (Entre 70% -79,99%)</c:v>
                </c:pt>
                <c:pt idx="2">
                  <c:v>Medio (Entre 60%-69,99%)</c:v>
                </c:pt>
                <c:pt idx="3">
                  <c:v>Bajo (Entre 40% - 59,99%)</c:v>
                </c:pt>
                <c:pt idx="4">
                  <c:v>Critico (Entre 0% - 39,99%)</c:v>
                </c:pt>
                <c:pt idx="5">
                  <c:v>TOTAL </c:v>
                </c:pt>
              </c:strCache>
            </c:strRef>
          </c:cat>
          <c:val>
            <c:numRef>
              <c:f>'F-PLA-47 FAMILIA'!$S$70:$S$75</c:f>
              <c:numCache>
                <c:formatCode>0%</c:formatCode>
                <c:ptCount val="6"/>
                <c:pt idx="0">
                  <c:v>0.19354838709677419</c:v>
                </c:pt>
                <c:pt idx="1">
                  <c:v>0.54838709677419351</c:v>
                </c:pt>
                <c:pt idx="2">
                  <c:v>3.2258064516129031E-2</c:v>
                </c:pt>
                <c:pt idx="3">
                  <c:v>0.12903225806451613</c:v>
                </c:pt>
                <c:pt idx="4">
                  <c:v>9.6774193548387094E-2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C89-41E0-B1CB-D8E54D0831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25172096"/>
        <c:axId val="225173888"/>
      </c:barChart>
      <c:catAx>
        <c:axId val="2251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225173888"/>
        <c:crosses val="autoZero"/>
        <c:auto val="1"/>
        <c:lblAlgn val="ctr"/>
        <c:lblOffset val="100"/>
        <c:noMultiLvlLbl val="0"/>
      </c:catAx>
      <c:valAx>
        <c:axId val="225173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517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rgbClr val="FF9900"/>
      </a:solidFill>
      <a:round/>
    </a:ln>
    <a:effectLst/>
  </c:spPr>
  <c:txPr>
    <a:bodyPr/>
    <a:lstStyle/>
    <a:p>
      <a:pPr>
        <a:defRPr sz="1400"/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969CB-231D-498D-8F45-F19AD43A5E57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066DB-B7E2-46BE-8B44-541B086838E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541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1017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12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77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E70BF-3B45-4733-B1D8-581BE3D2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26F602-EF58-479B-A95D-D3A620FD5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2D7FA-7AB7-4083-86E3-21EE8760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6F53C8-B516-4800-8B6C-B735BC16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4A17D-3DD5-4D41-B7BE-5006F1DA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0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85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50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425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30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7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8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2E49A-10F6-449B-AA76-111BB854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DCAB8C-C72C-4676-9B0D-4A6627DB6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B0C61-E754-49BE-BF1F-FC13A167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9CE511-2C1E-45A0-950E-C5EB8360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4F675-9425-45D9-A328-4D92042F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640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9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5D585-A2BD-40FB-907A-63BDFA142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103967-7576-471E-996D-9B62169315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0608-470F-45CF-A319-6740E02E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4AF0B0-2679-45B7-A0C9-ABD3B0A6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3770F-CB62-41BE-837B-F6CAFA18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82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7C64F2-7CA2-4D8D-853F-DC2773BB3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773674-45B5-41B2-BEEB-3D675569B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C49218-8CB0-4C03-8242-553548A2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F4AD3-54B2-4959-B53F-BC82FBBA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15ADF4-C4E7-4B63-AB8A-136DC7B7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EAB7DA-A960-412D-AFAA-1F0ED437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FC608D-249B-423F-91AF-DD9428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1FF3A-01BC-4D8D-8461-DFD472696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F52C74-ACEC-4429-9E4C-0654DBF9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F8D1C1-34D0-4C98-BB75-7EF48B1D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31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CAFBA9-8A3D-47F5-B23B-70508C10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07D54F-A672-41AE-ABEF-D5C6009F9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8F53E5-9A6C-4740-9CE6-4C7549012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85CD3A-B3F7-437A-8843-BA26F7BCF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A851AA-1567-4AC8-80AD-1057A8DBB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D212F0-A32D-49B8-8EF9-134D6C57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0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BF70E-A72D-41C6-9E70-CB73D84E2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F5CD3B-34E6-45C8-98AA-99AA68BC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7CB61C-ADBD-4B8E-9CBE-B91CF1577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CD30B58-69FB-4F71-9A43-67CE8B6113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FBECC1-79CF-449B-A1D8-0B9621CE3D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B24A9F-9656-4F94-B576-90C961A6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13D340-60EC-4B87-A976-D39CAF23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6996ABC-F392-4EC9-B225-69FA57C8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44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E09EF-FC03-41D2-9E04-9FDFAC29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4D597-7479-47FD-A709-C212A618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16DDD9-06D4-43AE-9080-3C966A60D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6D90DE7-4860-48D5-A027-5360FC5C5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61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30E2FE7-ECF3-41A4-8EA4-6A8CC939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6D6DEE-880E-47C4-AC8B-001A7BC8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30D0AE-3340-43EA-B483-3D1891EA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3031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4481D-AC12-42FA-9E74-D08CBBA37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1421DD-2372-4B22-97A1-F1B445DE7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31F63A-C300-4957-BB89-1BF6A925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20ADA5-82A4-42D2-835F-859AE1911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8CAE65-42DD-431A-A483-EE1107EA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2AB03-AD12-43D5-8AEB-3240DFDC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14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39F31A-AC42-457F-9787-2A8356D4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294DAD-F849-45A0-BE68-6F14C56642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6489E-EF11-4C5A-8814-A68C40E8F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511E8F-91D9-4C73-8091-B4E3D5EF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600EDA-06DF-4D6C-8905-840301EF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801D63-0580-4579-84EC-C7B2B3DA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085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/>
              <a:t>11/11/2022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582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E593C0-E469-4F0F-BBD7-6C94B84AB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C273B2-DF8C-438D-8CA9-D03F8182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410E88-A660-473C-AADF-8EA263487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86E99-A724-4E81-90D5-B0F837F304C0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234CBE-DEE7-4556-8708-BCB54417B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06D09-60B7-4954-8949-F80B6B0FB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146E8-F397-4058-88C7-294D047989F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8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4F7CB2A-9B8F-4E23-B069-2B29C34B9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1288482"/>
            <a:ext cx="10050637" cy="428103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749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0"/>
            <a:ext cx="11718255" cy="51162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SECRETARÍA DE FAMILIA POR FUENTES DE FINANCIACIÓN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31318"/>
              </p:ext>
            </p:extLst>
          </p:nvPr>
        </p:nvGraphicFramePr>
        <p:xfrm>
          <a:off x="300251" y="673830"/>
          <a:ext cx="11718255" cy="5742332"/>
        </p:xfrm>
        <a:graphic>
          <a:graphicData uri="http://schemas.openxmlformats.org/drawingml/2006/table">
            <a:tbl>
              <a:tblPr/>
              <a:tblGrid>
                <a:gridCol w="869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93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8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33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04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2269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2020003630109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 de atención integral e inclusión para el bienestar de los adultos mayores del departamento del Quindío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6,180,842,585.57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108,700,000.00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79,832,824.00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28,867,176.00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79,832,824.00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41,245,000.00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28,867,176.00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27,864,824.00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24,018,158.00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3,846,666.00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24,018,158.00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2,885,000.00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3,846,666.00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Estampilla Pro Adulto Mayor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3,394,518,978.00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2,054,835,800.70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1,339,683,177.30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1,657,217,544.53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1,657,217,544.53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1,737,301,433.47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Recurso Estampilla Pro Adulto Mayor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1,170,202,789.98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1,170,202,789.98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1,152,956,940.72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1,152,956,940.72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17,245,849.26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4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Transferencia Estampilla Pro Adulto Mayor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1,479,555,993.59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1,479,555,993.59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1,479,555,993.59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7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2020003630111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Casa  de la Mujer Empoderada para la promoción a la participación ciudadana  de Mujeres en escenarios sociales, políticos y en fortalecimiento de la asociatividad  en el departamento del Quindío " TU Y YO CON LAS MUJERES EMPODERADAS."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33,000,000.00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20,820,000.00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12,180,000.00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20,820,000.00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17,620,000.00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12,180,000.00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72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29,843,334.00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23,412,500.00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6,430,834.00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16,829,167.00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13,014,167.00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2020003630112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Casa Refugio de la Mujer del Departamento del Quindío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83,851,781.00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70,000,000.00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37,737,000.00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32,263,000.00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37,736,667.00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27,845,000.00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32,263,333.00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4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13,851,781.00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13,851,781.00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71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2020003630113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 estrategias de acompañamiento y asesoría a las asociaciones de mujeres del departamento del Quindío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18,000,000.00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18,000,000.00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18,000,000.00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18,000,000.00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16,770,000.00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851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90153"/>
            <a:ext cx="11718255" cy="522514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ESTADO DE EJECUCIÓN PROYECTOS DE INVERSIÓN SECRETARÍA DE FAMILIA POR FUENTES DE FINANCIACIÓN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58411"/>
              </p:ext>
            </p:extLst>
          </p:nvPr>
        </p:nvGraphicFramePr>
        <p:xfrm>
          <a:off x="300252" y="686510"/>
          <a:ext cx="11718253" cy="5920889"/>
        </p:xfrm>
        <a:graphic>
          <a:graphicData uri="http://schemas.openxmlformats.org/drawingml/2006/table">
            <a:tbl>
              <a:tblPr/>
              <a:tblGrid>
                <a:gridCol w="1029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6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07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6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9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31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09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782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1788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192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2020003630114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de jornadas de capacitación, sensibilización y prevención del  trabajo infantil  y protección del adolescente en el departamento del Quindío.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24,000,000.00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24,000,000.00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24,000,000.00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24,000,000.00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16,885,000.00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5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2020003630115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del  programa de liderazgo  para la participación femenina en escenarios sociales y políticos del departamento del Quindío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15,000,000.00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15,000,000.00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15,000,000.00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15,000,000.00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9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2021003630007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política pública  de diversidad sexual en el Departamento del Quindío 2019-2029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90,000,000.00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90,000,000.00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71,020,000.00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18,980,000.00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56,020,000.00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28,173,200.00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33,980,000.00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642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2021003630008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la política pública de equidad de género para la mujer en el Departamento del Quindío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86,900,000.00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86,900,000.00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85,925,000.00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975,000.00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82,450,000.00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58,440,900.00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4,450,000.00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861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2021003630010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 e implementación del programa de acompañamiento familiar y comunitario con enfoque preventivo en los tipos de violencia en el Departamento del Quindío "TU Y YO COMPROMETIDOS CON LA FAMILIA"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21,800,000.00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21,800,000.00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21,800,000.00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21,800,000.00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18,812,000.00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5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19" marR="4319" marT="4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TOTAL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8,078,258,231.18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19" marR="4319" marT="4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8,435,877,609.18 </a:t>
                      </a:r>
                    </a:p>
                  </a:txBody>
                  <a:tcPr marL="4319" marR="4319" marT="4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5,081,990,160.68 </a:t>
                      </a:r>
                    </a:p>
                  </a:txBody>
                  <a:tcPr marL="4319" marR="4319" marT="431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3,353,887,448.50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4,557,572,989.25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3,932,919,407.85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              3,878,304,619.93 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4319" marR="4319" marT="431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10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452757" y="6303292"/>
            <a:ext cx="2515203" cy="3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59854" y="188686"/>
            <a:ext cx="9901145" cy="811369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SEMAFORIZACIÓN  ESTADO DE CUMPLIMIENTO METAS PRODUCTO  SECRETARÍA DE FAMILIA CON CORTE AL  30 DE SEPTIEMBRE DE 2022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049549"/>
              </p:ext>
            </p:extLst>
          </p:nvPr>
        </p:nvGraphicFramePr>
        <p:xfrm>
          <a:off x="746975" y="1162755"/>
          <a:ext cx="9914024" cy="4944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0028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907879"/>
              </p:ext>
            </p:extLst>
          </p:nvPr>
        </p:nvGraphicFramePr>
        <p:xfrm>
          <a:off x="284409" y="910000"/>
          <a:ext cx="11734779" cy="5297617"/>
        </p:xfrm>
        <a:graphic>
          <a:graphicData uri="http://schemas.openxmlformats.org/drawingml/2006/table">
            <a:tbl>
              <a:tblPr/>
              <a:tblGrid>
                <a:gridCol w="116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0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74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2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313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51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51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9187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6042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44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gestión del riesgo en temas de salud sexual y reproductiva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Campañas de gestión del riesgo en temas de salud sexual y reproductiva implementadas.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442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gestión del riesgo en temas de trastornos mentales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Campañas de gestión del riesgo en temas de trastornos mentales implementadas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450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divulgación para la promoción y prevención de los derechos de los niños, niñas y adolescentes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Eventos de divulgación realizados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611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37556"/>
              </p:ext>
            </p:extLst>
          </p:nvPr>
        </p:nvGraphicFramePr>
        <p:xfrm>
          <a:off x="283335" y="798491"/>
          <a:ext cx="11763518" cy="5563672"/>
        </p:xfrm>
        <a:graphic>
          <a:graphicData uri="http://schemas.openxmlformats.org/drawingml/2006/table">
            <a:tbl>
              <a:tblPr/>
              <a:tblGrid>
                <a:gridCol w="1167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88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57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9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92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41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6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64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26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446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59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599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7936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936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7936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9332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32376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58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Rutas integrales de atención en violencia intrafamiliar y  violencia de género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Capacitación en activación de las Rutas Integrales de Atención en Violencia Intrafamiliar y de Género, a trabajadores de Supermercados y Tenderos de los Municipios realizadas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648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Implementar y realizar seguimiento a las Rutas Integrales de Atención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Numero de rutas integrales de atención  a la  primera infancia implementadas y con seguimiento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183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Diseñar e implementar un Modelo de atención integral en entornos protectores para la primera infancia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Modelo de atención integral de entornos protectores implementado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16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73716"/>
              </p:ext>
            </p:extLst>
          </p:nvPr>
        </p:nvGraphicFramePr>
        <p:xfrm>
          <a:off x="174169" y="817138"/>
          <a:ext cx="11845021" cy="4132220"/>
        </p:xfrm>
        <a:graphic>
          <a:graphicData uri="http://schemas.openxmlformats.org/drawingml/2006/table">
            <a:tbl>
              <a:tblPr/>
              <a:tblGrid>
                <a:gridCol w="1092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9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19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84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62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3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7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5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745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953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315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315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42196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4219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42196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5526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746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5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Atención integral a niños y niñas en primera infancia en espacios socialmente no convencionales: tiempos no convencionales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Atención integral a niños y niñas en primera infancia en espacios socialmente no convencionales implementados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16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dirigidos a la atención de niños, niñas, adolescentes y jóvenes, con enfoque pedagógico y restaurativo encaminados a la inclusión social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Niños, niñas, adolescentes y jóvenes atendidos en los servicios de restablecimiento en la administración de justicia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65,00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716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e implementar  la Política Pública de Primera Infancia, Infancia y Adolescencia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Primera Infancia, Infancia y Adolescencia, revisada, ajustada e implementada.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1069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08150"/>
              </p:ext>
            </p:extLst>
          </p:nvPr>
        </p:nvGraphicFramePr>
        <p:xfrm>
          <a:off x="174169" y="819929"/>
          <a:ext cx="11751667" cy="5653676"/>
        </p:xfrm>
        <a:graphic>
          <a:graphicData uri="http://schemas.openxmlformats.org/drawingml/2006/table">
            <a:tbl>
              <a:tblPr/>
              <a:tblGrid>
                <a:gridCol w="116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41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83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53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5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93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7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1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92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224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391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56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563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7878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878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7878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9272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48508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05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e implementar  la Política Pública de Primera Infancia, Infancia y Adolescencia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Documento Política Pública de Primera Infancia, Infancia y Adolescencia, revisada, ajustada e implementada.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933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Implementar la  Política Pública para la Protección, el Fortalecimiento y el Desarrollo Integral de la Familia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Quindiana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Familia 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1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Implementar  la Política Pública de Juventud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Juventud implementada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89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acompañamiento familiar y comunitario para la superación de la pobreza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Comunidades con acompañamiento familiar.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89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gestión de oferta social para la población vulnerable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Mecanismos de articulación implementados para la gestión de oferta social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7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31771"/>
              </p:ext>
            </p:extLst>
          </p:nvPr>
        </p:nvGraphicFramePr>
        <p:xfrm>
          <a:off x="284407" y="812364"/>
          <a:ext cx="11734781" cy="5562676"/>
        </p:xfrm>
        <a:graphic>
          <a:graphicData uri="http://schemas.openxmlformats.org/drawingml/2006/table">
            <a:tbl>
              <a:tblPr/>
              <a:tblGrid>
                <a:gridCol w="116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34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7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47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90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785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742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2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168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31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5512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551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7794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9187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15017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el fortalecimiento de unidades productivas colectivas para la generación de ingresos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Unidades productivas colectivas fortalecidas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asistencia técnica para fortalecimiento de unidades productivas colectivas para la generación de ingresos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Unidades productivas colectivas con asistencia técnica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33,00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Apoyar la construcción e Implementación de los  Planes de vida de los cabildos Indígenas asentados en el Departamento del Quindío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vida de los cabildos indígenas  construidos  e implementados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655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Apoyar la construcción e Implementación de los  Planes de vida de los resguardos indígenas  asentados en el Departamento del Quindío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Planes de vida de los resguardos indígenas  construidos  e implementados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1,67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264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476734"/>
              </p:ext>
            </p:extLst>
          </p:nvPr>
        </p:nvGraphicFramePr>
        <p:xfrm>
          <a:off x="297288" y="870940"/>
          <a:ext cx="11721902" cy="4685215"/>
        </p:xfrm>
        <a:graphic>
          <a:graphicData uri="http://schemas.openxmlformats.org/drawingml/2006/table">
            <a:tbl>
              <a:tblPr/>
              <a:tblGrid>
                <a:gridCol w="10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356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7763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5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2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746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8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Formular e implementar la política publica para la comunidad negra, afrocolombiana, raizal y </a:t>
                      </a:r>
                      <a:r>
                        <a:rPr lang="es-CO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palenquera</a:t>
                      </a: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 residente en el departamento del Quindío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para la comunidad negra, afrocolombiana, raizal y palenquera residente en el departamento del Quindío formulada e implementada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2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y protección integral al adulto mayor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Adultos mayores atendidos con servicios integrales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8.550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8123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7.109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7.927,33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5.945,50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79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articulación de oferta social para la población habitante de calle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articulación habitante de calle implementado en los municipios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7,50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4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integral a población en condición de discapacidad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atendidas con servicios integrales de atención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30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975917"/>
              </p:ext>
            </p:extLst>
          </p:nvPr>
        </p:nvGraphicFramePr>
        <p:xfrm>
          <a:off x="297288" y="836132"/>
          <a:ext cx="11721907" cy="5035802"/>
        </p:xfrm>
        <a:graphic>
          <a:graphicData uri="http://schemas.openxmlformats.org/drawingml/2006/table">
            <a:tbl>
              <a:tblPr/>
              <a:tblGrid>
                <a:gridCol w="10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5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2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746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23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integral a población en condición de discapacidad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Estrategia de rehabilitación basada en la comunidad implementada en los municipios 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71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atención integral para personas con discapacidad construidos y dotados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Salud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atención integral para personas con Discapacidad construidos y dotados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10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Transferencia estampilla para el bienestar del adulto mayor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Municipios con recursos transferidos con la estampilla Departamental para el bienestar del adulto mayor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9,00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74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asesoría para el fortalecimiento de la Asociatividad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Asociaciones de mujeres fortalecidas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12,00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94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educación informal para la prevención integral del trabajo infantil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capacitadas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800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70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187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457,00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457,00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81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1434904"/>
            <a:ext cx="901229" cy="542309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1159099" y="2163651"/>
            <a:ext cx="9852338" cy="1720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ESTADO DE EJECUCIÓN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PLAN OPERATIVO ANUAL DE INVERSIONES POAI SECRETARÍA DE FAMILIA  CON CORTE AL  </a:t>
            </a:r>
          </a:p>
          <a:p>
            <a:pPr algn="ctr"/>
            <a:r>
              <a:rPr lang="es-CO" sz="2800" b="1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  <a:cs typeface="Arial" pitchFamily="34" charset="0"/>
              </a:rPr>
              <a:t>30 DE SEPTIEMBRE DE 2022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226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08320"/>
              </p:ext>
            </p:extLst>
          </p:nvPr>
        </p:nvGraphicFramePr>
        <p:xfrm>
          <a:off x="250631" y="811370"/>
          <a:ext cx="11748731" cy="5662237"/>
        </p:xfrm>
        <a:graphic>
          <a:graphicData uri="http://schemas.openxmlformats.org/drawingml/2006/table">
            <a:tbl>
              <a:tblPr/>
              <a:tblGrid>
                <a:gridCol w="108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15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35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2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53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4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4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507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70096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18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a la participación ciudadana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Iniciativas para la promoción de la participación femenina en escenarios sociales y políticos implementada.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Implementar  la Política Pública de Diversidad Sexual e Identidad de Género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diversidad sexual implementada.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92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Implementar la política pública de equidad de género para la mujer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la mujer y equidad de género revisada, ajustada e implementada.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0,88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7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D497BE38-E7F1-4BF2-8B50-5A3629693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302806" y="6473606"/>
            <a:ext cx="2716385" cy="39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174172" y="107667"/>
            <a:ext cx="11872686" cy="5599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prstClr val="white"/>
                </a:solidFill>
              </a:rPr>
              <a:t>ACUMULADO ESTADO DE CUMPLIMIENTO DE LAS METAS FISICAS  PLAN DE DESARROLLO “TÚ Y YO SOMOS QUINDÍO”</a:t>
            </a:r>
          </a:p>
          <a:p>
            <a:pPr algn="ctr"/>
            <a:r>
              <a:rPr lang="es-CO" b="1" dirty="0">
                <a:solidFill>
                  <a:prstClr val="white"/>
                </a:solidFill>
              </a:rPr>
              <a:t>SECRETARÍA  DE FAMILIA   CON CORTE AL 30 SEPTIEMBRE DE 2022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110842"/>
              </p:ext>
            </p:extLst>
          </p:nvPr>
        </p:nvGraphicFramePr>
        <p:xfrm>
          <a:off x="174176" y="875764"/>
          <a:ext cx="11845021" cy="5431411"/>
        </p:xfrm>
        <a:graphic>
          <a:graphicData uri="http://schemas.openxmlformats.org/drawingml/2006/table">
            <a:tbl>
              <a:tblPr/>
              <a:tblGrid>
                <a:gridCol w="134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9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5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7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3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3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615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717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717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97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97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138778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262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implementación de medidas en derechos humanos y derecho internacional humanitario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Casa de la Mujer Empoderada implementada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0,57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3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implementación de medidas en derechos humanos y derecho internacional humanitario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Casa Refugio de la Mujer implementada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0,55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79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la Política Pública de  Discapacidad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 Discapacidad, revisada, ajustada e implementada.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089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e implementar la política pública de equidad de género para la mujer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la mujer y equidad de género revisada, ajustada e implementada.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Formular e implementar la Política Pública de Adulto Mayor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Adulto Mayor  formulada e implementada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06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4508" y="127562"/>
            <a:ext cx="9851565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Black" pitchFamily="34" charset="0"/>
              </a:rPr>
              <a:t>CONCLUSIONES SEGUIMIENTO PLAN DE DESARROLLO “TÚ Y YO SOMOS QUINDÍO”</a:t>
            </a:r>
          </a:p>
          <a:p>
            <a:pPr algn="ctr"/>
            <a:r>
              <a:rPr lang="es-CO" b="1" dirty="0">
                <a:latin typeface="Arial Black" pitchFamily="34" charset="0"/>
              </a:rPr>
              <a:t>SECRETARÍA DE  FAMILIA CON CORTE AL 30 DE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20628" y="1020046"/>
            <a:ext cx="9568471" cy="751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La Secretaría de Familia, cuenta con un compromiso ($ 4.557.572.989.25) de un presupuesto definitivo de ($ 8.435.877.609.18),  que se encuentra  bajo su responsabilidad con corte al 30 de septiembre de 2022, equivalente al 54% , ubicándose en semáforo naranja ( Estado  bajo). </a:t>
            </a:r>
          </a:p>
        </p:txBody>
      </p:sp>
      <p:sp>
        <p:nvSpPr>
          <p:cNvPr id="7" name="6 Elipse"/>
          <p:cNvSpPr/>
          <p:nvPr/>
        </p:nvSpPr>
        <p:spPr>
          <a:xfrm>
            <a:off x="600409" y="1023626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9 Rectángulo"/>
          <p:cNvSpPr/>
          <p:nvPr/>
        </p:nvSpPr>
        <p:spPr>
          <a:xfrm>
            <a:off x="948081" y="2052490"/>
            <a:ext cx="9520969" cy="132343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Secretaría de Familia, cuenta con un estado de ejecución de las metas producto del Plan de Desarrollo: De las treinta y un (31) metas que se encuentran bajo su responsabilidad,  seis (06) se ubican en semáforo sobresaliente- verde oscuro (19%), diez y siete (17) metas en semáforo verde claro- satisfactorio (55%), una (1) en semáforo amarillo-medio (3%), cuatro (04) metas producto en semáforo naranja-bajo (13%) y tres (03) metas producto en semáforo Crítico- rojo  (10%). </a:t>
            </a:r>
          </a:p>
        </p:txBody>
      </p:sp>
      <p:sp>
        <p:nvSpPr>
          <p:cNvPr id="11" name="10 Elipse"/>
          <p:cNvSpPr/>
          <p:nvPr/>
        </p:nvSpPr>
        <p:spPr>
          <a:xfrm>
            <a:off x="538357" y="2076958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452757" y="6303292"/>
            <a:ext cx="2515203" cy="3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178553"/>
              </p:ext>
            </p:extLst>
          </p:nvPr>
        </p:nvGraphicFramePr>
        <p:xfrm>
          <a:off x="2554026" y="3531099"/>
          <a:ext cx="6309077" cy="1630790"/>
        </p:xfrm>
        <a:graphic>
          <a:graphicData uri="http://schemas.openxmlformats.org/drawingml/2006/table">
            <a:tbl>
              <a:tblPr/>
              <a:tblGrid>
                <a:gridCol w="439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954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SEMAFORO CUMPLIMIENTO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(Entre 80%-100%)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8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(Entre 70% -79,99%)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01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(Entre 60%-69,99%)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72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(Entre 40% - 59,99%)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963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Critico (Entre 0% - 39,99%)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129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141887" y="5312973"/>
            <a:ext cx="9568471" cy="8431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600" dirty="0">
                <a:solidFill>
                  <a:schemeClr val="tx1"/>
                </a:solidFill>
              </a:rPr>
              <a:t>La Secretaría de Familia, tiene una diferencia de 6% entre Certificados de Disponibilidad y Registros Presupuestales- Compromisos, por lo que se sugiere revisar si corresponde a trámites precontractuales o se deben liberar. </a:t>
            </a:r>
          </a:p>
        </p:txBody>
      </p:sp>
      <p:sp>
        <p:nvSpPr>
          <p:cNvPr id="15" name="14 Elipse"/>
          <p:cNvSpPr/>
          <p:nvPr/>
        </p:nvSpPr>
        <p:spPr>
          <a:xfrm>
            <a:off x="600409" y="5413212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049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4508" y="127562"/>
            <a:ext cx="9851565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latin typeface="Arial Black" pitchFamily="34" charset="0"/>
              </a:rPr>
              <a:t>CONCLUSIONES SEGUIMIENTO PLAN DE DESARROLLO “TÚ Y YO SOMOS QUINDÍO”</a:t>
            </a:r>
          </a:p>
          <a:p>
            <a:pPr algn="ctr"/>
            <a:r>
              <a:rPr lang="es-CO" b="1" dirty="0">
                <a:latin typeface="Arial Black" pitchFamily="34" charset="0"/>
              </a:rPr>
              <a:t>SECRETARÍA DE  FAMILIA CON CORTE AL 30 DE SEPTIEMBRE DE 2022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15104" y="1152475"/>
            <a:ext cx="9520969" cy="584775"/>
          </a:xfrm>
          <a:prstGeom prst="rect">
            <a:avLst/>
          </a:prstGeom>
          <a:ln>
            <a:solidFill>
              <a:srgbClr val="00CC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Secretaría de Familia, cuenta con un estado  con recursos del Balance sin ejecutar, los cuales deben ser una prioridad:</a:t>
            </a:r>
          </a:p>
        </p:txBody>
      </p:sp>
      <p:sp>
        <p:nvSpPr>
          <p:cNvPr id="11" name="10 Elipse"/>
          <p:cNvSpPr/>
          <p:nvPr/>
        </p:nvSpPr>
        <p:spPr>
          <a:xfrm>
            <a:off x="598211" y="1181119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9452757" y="6303292"/>
            <a:ext cx="2515203" cy="37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301826"/>
              </p:ext>
            </p:extLst>
          </p:nvPr>
        </p:nvGraphicFramePr>
        <p:xfrm>
          <a:off x="1015104" y="2099258"/>
          <a:ext cx="9590189" cy="1818495"/>
        </p:xfrm>
        <a:graphic>
          <a:graphicData uri="http://schemas.openxmlformats.org/drawingml/2006/table">
            <a:tbl>
              <a:tblPr/>
              <a:tblGrid>
                <a:gridCol w="262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70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RECURSO ORDINARIO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DEFINITIVO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CERTIFICADOS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DISPONIBLE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COMPROMISOS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R. Balance (88 Ordinarios 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483.790.448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131.385.566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352.404.882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108.077.833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395">
                <a:tc>
                  <a:txBody>
                    <a:bodyPr/>
                    <a:lstStyle/>
                    <a:p>
                      <a:pPr algn="just" fontAlgn="auto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R. Balance (84 Estampilla Pro Adulto Mayor)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1.170.202.790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1.170.202.790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1.152.956.941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7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1.653.993.238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1.301.588.356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352.404.882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1.261.034.774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847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669484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FAMILIA 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7177" y="1058168"/>
            <a:ext cx="10964535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de Familia,   con metas  de bajo cumplimiento (semáforo naranja) y  criticas ( semáforo rojo), que debe ser la prioridad, sin descuidar las que han obtenido buenos resultados.  </a:t>
            </a:r>
          </a:p>
        </p:txBody>
      </p:sp>
      <p:sp>
        <p:nvSpPr>
          <p:cNvPr id="7" name="6 Elipse"/>
          <p:cNvSpPr/>
          <p:nvPr/>
        </p:nvSpPr>
        <p:spPr>
          <a:xfrm>
            <a:off x="397696" y="1120177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786274"/>
              </p:ext>
            </p:extLst>
          </p:nvPr>
        </p:nvGraphicFramePr>
        <p:xfrm>
          <a:off x="232230" y="3255180"/>
          <a:ext cx="11721902" cy="690155"/>
        </p:xfrm>
        <a:graphic>
          <a:graphicData uri="http://schemas.openxmlformats.org/drawingml/2006/table">
            <a:tbl>
              <a:tblPr/>
              <a:tblGrid>
                <a:gridCol w="10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5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2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96457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Servicios de atención integral a población en condición de discapacidad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Personas atendidas con servicios integrales de atención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60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51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315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111,00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21131"/>
              </p:ext>
            </p:extLst>
          </p:nvPr>
        </p:nvGraphicFramePr>
        <p:xfrm>
          <a:off x="232230" y="1761231"/>
          <a:ext cx="11721902" cy="1375955"/>
        </p:xfrm>
        <a:graphic>
          <a:graphicData uri="http://schemas.openxmlformats.org/drawingml/2006/table">
            <a:tbl>
              <a:tblPr/>
              <a:tblGrid>
                <a:gridCol w="108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5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363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2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7468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355" marR="4355" marT="43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endParaRPr lang="es-CO" sz="900" b="1" i="0" u="none" strike="noStrike" dirty="0">
                        <a:solidFill>
                          <a:schemeClr val="bg1"/>
                        </a:solidFill>
                        <a:effectLst/>
                        <a:latin typeface="Arial Nova Cond Light"/>
                      </a:endParaRP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Meta fisica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Cuatrenio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40526"/>
              </p:ext>
            </p:extLst>
          </p:nvPr>
        </p:nvGraphicFramePr>
        <p:xfrm>
          <a:off x="232230" y="4079427"/>
          <a:ext cx="11721907" cy="827315"/>
        </p:xfrm>
        <a:graphic>
          <a:graphicData uri="http://schemas.openxmlformats.org/drawingml/2006/table">
            <a:tbl>
              <a:tblPr/>
              <a:tblGrid>
                <a:gridCol w="1081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8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3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262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85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90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252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12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363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423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969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656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4948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1371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atención integral para personas con discapacidad construidos y dotados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Aguas E Infraestructura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  <a:b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Salud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Centros de atención integral para personas con Discapacidad construidos y dotados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0,25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0,15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0,6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72579"/>
              </p:ext>
            </p:extLst>
          </p:nvPr>
        </p:nvGraphicFramePr>
        <p:xfrm>
          <a:off x="232230" y="5148374"/>
          <a:ext cx="11748731" cy="1592184"/>
        </p:xfrm>
        <a:graphic>
          <a:graphicData uri="http://schemas.openxmlformats.org/drawingml/2006/table">
            <a:tbl>
              <a:tblPr/>
              <a:tblGrid>
                <a:gridCol w="108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07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05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87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2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4340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91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15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35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4221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4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053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3044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3044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53778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550747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59218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promoción a la participación ciudadana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Iniciativas para la promoción de la participación femenina en escenarios sociales y políticos implementada.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4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4355" marR="4355" marT="43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11 Conector recto"/>
          <p:cNvCxnSpPr/>
          <p:nvPr/>
        </p:nvCxnSpPr>
        <p:spPr>
          <a:xfrm>
            <a:off x="232230" y="5138670"/>
            <a:ext cx="11669484" cy="1287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621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2230" y="107667"/>
            <a:ext cx="11809516" cy="798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CONCLUSIONES SEGUIMIENTO PLAN DE DESARROLLO “TÚ Y YO SOMOS QUINDÍO”</a:t>
            </a:r>
          </a:p>
          <a:p>
            <a:pPr algn="ctr"/>
            <a:r>
              <a:rPr lang="es-CO" b="1" dirty="0"/>
              <a:t>SECRETARÍA  DE FAMILIA  CON CORTE AL 30 SEPTIEMBRE DE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937177" y="1058168"/>
            <a:ext cx="11104569" cy="5773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700" dirty="0">
                <a:solidFill>
                  <a:schemeClr val="tx1"/>
                </a:solidFill>
              </a:rPr>
              <a:t>La Secretaria de Familia,   con metas  de bajo cumplimiento (semáforo naranja) y  criticas ( semáforo rojo), que debe ser la prioridad, sin descuidar las que han obtenido buenos resultados.  </a:t>
            </a:r>
          </a:p>
        </p:txBody>
      </p:sp>
      <p:sp>
        <p:nvSpPr>
          <p:cNvPr id="7" name="6 Elipse"/>
          <p:cNvSpPr/>
          <p:nvPr/>
        </p:nvSpPr>
        <p:spPr>
          <a:xfrm>
            <a:off x="397696" y="1120177"/>
            <a:ext cx="347672" cy="321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24509"/>
              </p:ext>
            </p:extLst>
          </p:nvPr>
        </p:nvGraphicFramePr>
        <p:xfrm>
          <a:off x="232230" y="1790163"/>
          <a:ext cx="11845021" cy="4305447"/>
        </p:xfrm>
        <a:graphic>
          <a:graphicData uri="http://schemas.openxmlformats.org/drawingml/2006/table">
            <a:tbl>
              <a:tblPr/>
              <a:tblGrid>
                <a:gridCol w="1345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19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9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5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879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39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39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36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049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615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717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717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9756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59756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5527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Producto aprobado en el PDT</a:t>
                      </a:r>
                    </a:p>
                  </a:txBody>
                  <a:tcPr marL="4800" marR="4800" marT="48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Dependencia responsable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Nombre del Indicador aprobado en el PDT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Línea Base Producto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Unidad de medida del indicador de producto escogido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Producto Cuatrenio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Tipología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Acumulado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No Acumulado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% Ejecución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Ejecución Metas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% Ejecución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Física Esperada 2023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Reprogramada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Meta fisica</a:t>
                      </a:r>
                      <a:b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it-IT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2020 - 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Avance Porcentaje </a:t>
                      </a:r>
                      <a:b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</a:b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Meta fisica 2020 a </a:t>
                      </a:r>
                      <a:r>
                        <a:rPr lang="es-CO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sep</a:t>
                      </a:r>
                      <a:r>
                        <a:rPr lang="es-CO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ova Cond Light"/>
                        </a:rPr>
                        <a:t> 2022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36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Servicio de apoyo para la implementación de medidas en derechos humanos y derecho internacional humanitario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Casa Refugio de la Mujer implementada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ND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0,55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0,48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798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la Política Pública de  Discapacidad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 Discapacidad, revisada, ajustada e implementada.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0,90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894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Revisar, ajustar e implementar la política pública de equidad de género para la mujer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la mujer y equidad de género revisada, ajustada e implementada.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 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1,00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311"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Formular e implementar la Política Pública de Adulto Mayor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Secretaría de Familia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Política Pública de Adulto Mayor  formulada e implementada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No. 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Acumulada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0,8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1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0,7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NP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 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ova Cond Light"/>
                        </a:rPr>
                        <a:t>0,50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51%</a:t>
                      </a:r>
                    </a:p>
                  </a:txBody>
                  <a:tcPr marL="4800" marR="4800" marT="48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01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071652" y="0"/>
            <a:ext cx="2120348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945718-2110-48E2-922D-10E6B9B530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24" y="5530183"/>
            <a:ext cx="3528489" cy="96424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BC6DF06-DA4D-4A43-A512-D218EAA0A62D}"/>
              </a:ext>
            </a:extLst>
          </p:cNvPr>
          <p:cNvSpPr/>
          <p:nvPr/>
        </p:nvSpPr>
        <p:spPr>
          <a:xfrm flipV="1">
            <a:off x="0" y="4969564"/>
            <a:ext cx="12192000" cy="7951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559A0-F002-4548-AFA4-CAEBEFB968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59"/>
          <a:stretch/>
        </p:blipFill>
        <p:spPr>
          <a:xfrm>
            <a:off x="0" y="0"/>
            <a:ext cx="1139687" cy="685800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E4F8976B-CAEF-4052-96C2-73371C72925C}"/>
              </a:ext>
            </a:extLst>
          </p:cNvPr>
          <p:cNvGrpSpPr/>
          <p:nvPr/>
        </p:nvGrpSpPr>
        <p:grpSpPr>
          <a:xfrm>
            <a:off x="3289235" y="118590"/>
            <a:ext cx="5431547" cy="2785047"/>
            <a:chOff x="3289235" y="118590"/>
            <a:chExt cx="5431547" cy="2785047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767F341-C05D-447D-85B4-79C24370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235" y="118590"/>
              <a:ext cx="5431547" cy="229210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FF9A84B2-E156-4607-A2FD-A0E3C0AD3573}"/>
                </a:ext>
              </a:extLst>
            </p:cNvPr>
            <p:cNvSpPr txBox="1"/>
            <p:nvPr/>
          </p:nvSpPr>
          <p:spPr>
            <a:xfrm>
              <a:off x="3742145" y="2380417"/>
              <a:ext cx="45257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i="1" dirty="0">
                  <a:solidFill>
                    <a:srgbClr val="002060"/>
                  </a:solidFill>
                </a:rPr>
                <a:t>GOBERNACIÓN DEL QUINDÍO</a:t>
              </a:r>
              <a:endParaRPr lang="es-CO" sz="28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695D0-1846-470D-B700-1728C6AE9BAC}"/>
              </a:ext>
            </a:extLst>
          </p:cNvPr>
          <p:cNvSpPr txBox="1"/>
          <p:nvPr/>
        </p:nvSpPr>
        <p:spPr>
          <a:xfrm>
            <a:off x="1351722" y="3198117"/>
            <a:ext cx="850789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3800" b="1" i="1" dirty="0">
                <a:solidFill>
                  <a:srgbClr val="002060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151858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022F0-1BB8-4ED0-A6EC-9994AC6E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8" r="112"/>
          <a:stretch/>
        </p:blipFill>
        <p:spPr>
          <a:xfrm>
            <a:off x="10661000" y="0"/>
            <a:ext cx="1531000" cy="4951828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BD5CB10-7B6F-475C-98A3-55708FE8E5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2" t="78918" r="6685" b="15112"/>
          <a:stretch/>
        </p:blipFill>
        <p:spPr bwMode="auto">
          <a:xfrm>
            <a:off x="8572837" y="6173766"/>
            <a:ext cx="3395124" cy="49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7 Rectángulo">
            <a:extLst>
              <a:ext uri="{FF2B5EF4-FFF2-40B4-BE49-F238E27FC236}">
                <a16:creationId xmlns:a16="http://schemas.microsoft.com/office/drawing/2014/main" id="{4CB9C9C0-E12B-409B-9F76-9B3D39AB72E5}"/>
              </a:ext>
            </a:extLst>
          </p:cNvPr>
          <p:cNvSpPr/>
          <p:nvPr/>
        </p:nvSpPr>
        <p:spPr>
          <a:xfrm>
            <a:off x="709682" y="231819"/>
            <a:ext cx="9951317" cy="65682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GASTOS DE INVERSIÓN SECRETARÍA DE FAMILIA   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  CORTE AL 30 DE SEPTIEMBRE DE 2022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454D289-B4D1-AFF8-9B28-CAF3315D49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284256"/>
              </p:ext>
            </p:extLst>
          </p:nvPr>
        </p:nvGraphicFramePr>
        <p:xfrm>
          <a:off x="709683" y="1044286"/>
          <a:ext cx="9951317" cy="469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2 Flecha derecha"/>
          <p:cNvSpPr/>
          <p:nvPr/>
        </p:nvSpPr>
        <p:spPr>
          <a:xfrm>
            <a:off x="5061397" y="5956479"/>
            <a:ext cx="1635617" cy="5251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/>
              <a:t>OCTUBRE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77317" y="6014434"/>
            <a:ext cx="1695519" cy="4092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54%</a:t>
            </a:r>
          </a:p>
        </p:txBody>
      </p:sp>
    </p:spTree>
    <p:extLst>
      <p:ext uri="{BB962C8B-B14F-4D97-AF65-F5344CB8AC3E}">
        <p14:creationId xmlns:p14="http://schemas.microsoft.com/office/powerpoint/2010/main" val="370009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280CC9B2-DD89-4844-8338-51632ED7A1EB}"/>
              </a:ext>
            </a:extLst>
          </p:cNvPr>
          <p:cNvSpPr/>
          <p:nvPr/>
        </p:nvSpPr>
        <p:spPr>
          <a:xfrm>
            <a:off x="385894" y="176169"/>
            <a:ext cx="11565700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SECRETARÍA DE FAMILIA AL 30 DE SEPTIEMBRE DE 2022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BB4D3C1-EA27-EA5E-623B-E49B8CCDF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2586090"/>
              </p:ext>
            </p:extLst>
          </p:nvPr>
        </p:nvGraphicFramePr>
        <p:xfrm>
          <a:off x="480180" y="940158"/>
          <a:ext cx="11377128" cy="5500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0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 Rectángulo">
            <a:extLst>
              <a:ext uri="{FF2B5EF4-FFF2-40B4-BE49-F238E27FC236}">
                <a16:creationId xmlns:a16="http://schemas.microsoft.com/office/drawing/2014/main" id="{280CC9B2-DD89-4844-8338-51632ED7A1EB}"/>
              </a:ext>
            </a:extLst>
          </p:cNvPr>
          <p:cNvSpPr/>
          <p:nvPr/>
        </p:nvSpPr>
        <p:spPr>
          <a:xfrm>
            <a:off x="396780" y="132627"/>
            <a:ext cx="11424033" cy="59561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GASTOS DE INVERSIÓN POR FUENTES DE FINANCIACIÓN </a:t>
            </a:r>
          </a:p>
          <a:p>
            <a:pPr algn="ctr"/>
            <a:r>
              <a:rPr lang="es-CO" sz="1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 SECRETARÍA DE FAMILIA AL 30 DE SEPTIEMBRE DE 2022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C350DB8-503E-A3C3-606F-F0F1A7F8D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181175"/>
              </p:ext>
            </p:extLst>
          </p:nvPr>
        </p:nvGraphicFramePr>
        <p:xfrm>
          <a:off x="396779" y="857956"/>
          <a:ext cx="11424033" cy="5736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00000000-0008-0000-1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28362"/>
              </p:ext>
            </p:extLst>
          </p:nvPr>
        </p:nvGraphicFramePr>
        <p:xfrm>
          <a:off x="6645500" y="1017431"/>
          <a:ext cx="5009880" cy="225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4841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1"/>
            <a:ext cx="11718255" cy="609600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SECRETARÍA DE FAMILIA POR FUENTES DE FINANCIACIÓN 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92965"/>
              </p:ext>
            </p:extLst>
          </p:nvPr>
        </p:nvGraphicFramePr>
        <p:xfrm>
          <a:off x="300252" y="759853"/>
          <a:ext cx="11718256" cy="5835979"/>
        </p:xfrm>
        <a:graphic>
          <a:graphicData uri="http://schemas.openxmlformats.org/drawingml/2006/table">
            <a:tbl>
              <a:tblPr/>
              <a:tblGrid>
                <a:gridCol w="1048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4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8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21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1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77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88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3641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Proyecto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Imputación Presupuestal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Presupuesto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29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BPIN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Valor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 Fuente de Financiación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Código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Definitivo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Certificados de Disponibilidad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(Definitivo-Certificados de Disponibilidad)</a:t>
                      </a:r>
                    </a:p>
                  </a:txBody>
                  <a:tcPr marL="4413" marR="4413" marT="44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Compromisos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Obligaciones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Saldo disponible por 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Comprometer</a:t>
                      </a:r>
                      <a:b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(Definitivo-compromisos)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Semáforo (Compromiso):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Sobresaliente  (80%  - 100%)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Satisfactorio (70% - 79%)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Medio (60%  - 69%)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Bajo (40% - 59%)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6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Crítico (0% - 39%)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22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(Compromiso/</a:t>
                      </a:r>
                      <a:r>
                        <a:rPr lang="es-CO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Ppto</a:t>
                      </a:r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Definitivo)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0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2020003630011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 e implementación de campañas para la promoción de la vida y prevención del consumo de sustancias psicoactivas en el Departamento del Quindío. "TU Y YO UNIDOS POR LA VIDA".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182,005,000.00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92,000,000.00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91,409,999.00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590,001.00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91,409,999.00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60,183,000.00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590,001.00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78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90,005,000.00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87,890,000.00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2,115,000.00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87,890,000.00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63,724,500.00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2,115,000.00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317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2020003630012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en  la articulación de la  oferta social para la población habitante de calle del departamento del Quindío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60,000,000.00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45,291,720.00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14,708,280.00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45,291,720.00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22,878,000.00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14,708,280.00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0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2020003630033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 e implementación del programa comunitario para la prevención de los derechos de niños, niñas y adolescentes y su desarrollo integral. "TU Y YO COMPROMETIDOS CON LOS SUEÑOS".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33,000,000.00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15,000,000.00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12,005,000.00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2,995,000.00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12,005,000.00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10,770,000.00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2,995,000.00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433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18,000,000.00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17,880,000.00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120,000.00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17,880,000.00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16,240,000.00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120,000.00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50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2020003630034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atención Post egreso de adolescentes y jóvenes, en los servicios de restablecimiento en la administración de justicia, con enfoque pedagógico y restaurativo encaminados a la inclusión social en el  Departamento del   Quindío.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56,045,000.00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56,045,000.00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54,295,000.00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1,750,000.00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54,295,000.00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32,170,000.00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1,750,000.00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168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1"/>
            <a:ext cx="11718255" cy="598714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SECRETARÍA DE FAMILIA POR FUENTES DE FINANCIACIÓN 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06132"/>
              </p:ext>
            </p:extLst>
          </p:nvPr>
        </p:nvGraphicFramePr>
        <p:xfrm>
          <a:off x="321971" y="745068"/>
          <a:ext cx="11578107" cy="5599288"/>
        </p:xfrm>
        <a:graphic>
          <a:graphicData uri="http://schemas.openxmlformats.org/drawingml/2006/table">
            <a:tbl>
              <a:tblPr/>
              <a:tblGrid>
                <a:gridCol w="1025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7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722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8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548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91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421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311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2020003630035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de atención integral a población en condición de discapacidad en los municipios del Departamento del Quindío "TU Y YO JUNTOS EN LA INCLUSIÓN".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242,084,518.61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70,000,000.00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70,000,000.00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128,310,000.00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128,310,000.00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128,310,000.00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90,435,000.00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43,774,518.61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38,774,518.00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5,000,000.61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38,774,518.00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17,310,000.00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5,000,000.61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2020003630036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Apoyo en la construcción e Implementación de los Planes de Vida de los Cabildos y Resguardos indígenas  asentados en el Departamento del Quindío "TU Y YO UNIDOS CON DIGNIDAD".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91,300,000.00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27,000,000.00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26,000,000.00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1,000,000.00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26,000,000.00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16,724,400.00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16,724,400.00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16,724,400.00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24,300,000.00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1,000,000.00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23,300,000.00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24,300,000.00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0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23,275,600.00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23,275,600.00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23,275,600.00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65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2020003630037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Formulación e implementación de la política pública para la comunidad negra, afrocolombiana, raizal y palenquera residente en el Departamento del Quindío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40,679,946.00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37,940,054.00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2,059,946.00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36,940,054.00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35,740,054.00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3,059,946.00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24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679,946.00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679,946.00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679,946.00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679,946.00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028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115910"/>
            <a:ext cx="11718255" cy="544286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SECRETARÍA DE FAMILIA POR FUENTES DE FINANCIACIÓN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01281"/>
              </p:ext>
            </p:extLst>
          </p:nvPr>
        </p:nvGraphicFramePr>
        <p:xfrm>
          <a:off x="300251" y="733778"/>
          <a:ext cx="11718256" cy="5813779"/>
        </p:xfrm>
        <a:graphic>
          <a:graphicData uri="http://schemas.openxmlformats.org/drawingml/2006/table">
            <a:tbl>
              <a:tblPr/>
              <a:tblGrid>
                <a:gridCol w="9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31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93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82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733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7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04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4750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acciones de fortalecimiento  de los entornos protectores de los jóvenes en barrios vulnerables de los municipios, del Departamento del Quindío.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28,850,000.00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28,850,000.00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28,850,000.00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28,850,000.00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20,195,000.00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42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2020003630099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Diseño e implementación de un  Modelo de  atención integral a la primera infancia  a través de las Rutas Integrales de Atención  RIA en el Departamento del  Quindío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74,446,500.00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25,000,000.00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25,000,000.00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25,000,000.00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19,061,500.00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42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49,446,500.00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43,126,000.00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6,320,500.00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43,126,000.00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37,678,500.00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6,320,500.00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17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Implementación de la  política pública  de Familia para la  promoción  del desarrollo integral de la población del Departamento del Quindío.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138,590,000.00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138,590,000.00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132,050,000.00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6,540,000.00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132,050,000.00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100,162,000.00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6,540,000.00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8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2020003630101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Revisión, ajuste  e implementación de  la política pública de primera infancia, infancia y adolescencia en el Departamento del Quindío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237,787,900.00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237,787,900.00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230,252,961.00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7,534,939.00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230,252,961.00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154,843,610.00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7,534,939.00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8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Superavit 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327,776,044.00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27,776,044.00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300,000,000.00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27,776,044.00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11,340,000.00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300,000,000.00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195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00251" y="0"/>
            <a:ext cx="11718255" cy="576943"/>
          </a:xfrm>
          <a:prstGeom prst="rect">
            <a:avLst/>
          </a:prstGeom>
          <a:solidFill>
            <a:srgbClr val="00206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ESTADO DE EJECUCIÓN PROYECTOS DE INVERSIÓN SECRETARÍA DE FAMILIA POR FUENTES DE FINANCIACIÓN  III- TRIMESTRE DE 2022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970139"/>
              </p:ext>
            </p:extLst>
          </p:nvPr>
        </p:nvGraphicFramePr>
        <p:xfrm>
          <a:off x="300252" y="707080"/>
          <a:ext cx="11718254" cy="6057105"/>
        </p:xfrm>
        <a:graphic>
          <a:graphicData uri="http://schemas.openxmlformats.org/drawingml/2006/table">
            <a:tbl>
              <a:tblPr/>
              <a:tblGrid>
                <a:gridCol w="1043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3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7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0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85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31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6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228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75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473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2020003630102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Implementación de  la política pública de juventud en el Departamento del Quindío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193,275,000.00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193,275,000.00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189,247,667.00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4,027,333.00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189,247,667.00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128,337,712.60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4,027,333.00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33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2020003630103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Fortalecimiento  de unidades productivas colectivas  juveniles para la generación de ingresos  en el departamento del Quindío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38,500,000.00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38,500,000.00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38,500,000.00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19,800,000.00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19,800,000.00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18,700,000.00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2020003630104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Formulación  e Implementación del  programa departamental para atención al ciudadano migrante y de repatriación.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49,300,000.00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49,300,000.00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48,409,946.00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890,054.00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35,948,279.00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23,080,000.00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13,351,721.00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63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2020003630105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Desarrollo de un  programa  de acompañamiento  familiar y comunitario  en procesos de Inclusión social y productivos para el emprendimiento de  alternativas de generación de ingresos  en el departamento del Quindío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29,000,000.00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29,000,000.00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29,000,000.00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               -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26,000,000.00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18,310,000.00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3,000,000.00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77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2020003630106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Formulación e implementación   de proyectos productivos  dirigidos a  la población en condición  de  discapacidad y sus familias para la generación de  ingresos  y fortalecimiento del entorno familiar.  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Recurso Ordinario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30,000,000.00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29,972,833.00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   27,167.00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23,364,500.00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11,130,000.00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6,635,500.00 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4413" marR="4413" marT="44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3705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6442</TotalTime>
  <Words>5760</Words>
  <Application>Microsoft Office PowerPoint</Application>
  <PresentationFormat>Panorámica</PresentationFormat>
  <Paragraphs>1849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Arial Nova Cond Light</vt:lpstr>
      <vt:lpstr>Calibri</vt:lpstr>
      <vt:lpstr>Calibri Light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Mario</dc:creator>
  <cp:lastModifiedBy>DIRPLANEACION04</cp:lastModifiedBy>
  <cp:revision>873</cp:revision>
  <cp:lastPrinted>2020-10-13T20:33:27Z</cp:lastPrinted>
  <dcterms:created xsi:type="dcterms:W3CDTF">2020-01-02T14:16:52Z</dcterms:created>
  <dcterms:modified xsi:type="dcterms:W3CDTF">2022-11-11T12:49:09Z</dcterms:modified>
</cp:coreProperties>
</file>