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47" r:id="rId3"/>
    <p:sldId id="552" r:id="rId4"/>
    <p:sldId id="551" r:id="rId5"/>
    <p:sldId id="559" r:id="rId6"/>
    <p:sldId id="563" r:id="rId7"/>
    <p:sldId id="560" r:id="rId8"/>
    <p:sldId id="556" r:id="rId9"/>
    <p:sldId id="557" r:id="rId10"/>
    <p:sldId id="570" r:id="rId11"/>
    <p:sldId id="574" r:id="rId12"/>
    <p:sldId id="576" r:id="rId13"/>
    <p:sldId id="575" r:id="rId14"/>
    <p:sldId id="573" r:id="rId15"/>
    <p:sldId id="568" r:id="rId16"/>
    <p:sldId id="571" r:id="rId17"/>
    <p:sldId id="572" r:id="rId18"/>
    <p:sldId id="577" r:id="rId19"/>
    <p:sldId id="580" r:id="rId20"/>
    <p:sldId id="258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PLANEACION04" initials="D" lastIdx="1" clrIdx="0">
    <p:extLst>
      <p:ext uri="{19B8F6BF-5375-455C-9EA6-DF929625EA0E}">
        <p15:presenceInfo xmlns:p15="http://schemas.microsoft.com/office/powerpoint/2012/main" userId="S-1-5-21-2230130186-3128369129-3743720318-2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FF99"/>
    <a:srgbClr val="006600"/>
    <a:srgbClr val="FF9900"/>
    <a:srgbClr val="823E4D"/>
    <a:srgbClr val="008000"/>
    <a:srgbClr val="D2D24E"/>
    <a:srgbClr val="CC990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760" autoAdjust="0"/>
  </p:normalViewPr>
  <p:slideViewPr>
    <p:cSldViewPr snapToGrid="0">
      <p:cViewPr varScale="1">
        <p:scale>
          <a:sx n="83" d="100"/>
          <a:sy n="83" d="100"/>
        </p:scale>
        <p:origin x="8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Cultura!$K$52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Cultura!$J$53:$J$57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Cultura!$K$53:$K$57</c:f>
              <c:numCache>
                <c:formatCode>#,##0</c:formatCode>
                <c:ptCount val="5"/>
                <c:pt idx="0">
                  <c:v>3469324679.8800001</c:v>
                </c:pt>
                <c:pt idx="1">
                  <c:v>3246530814.9899998</c:v>
                </c:pt>
                <c:pt idx="2">
                  <c:v>222793864.88999999</c:v>
                </c:pt>
                <c:pt idx="3">
                  <c:v>2770998627.04</c:v>
                </c:pt>
                <c:pt idx="4">
                  <c:v>1724548323.0700002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D-4814-9A15-3C920E820F35}"/>
            </c:ext>
          </c:extLst>
        </c:ser>
        <c:ser>
          <c:idx val="1"/>
          <c:order val="1"/>
          <c:tx>
            <c:strRef>
              <c:f>Cultura!$L$52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Cultura!$J$53:$J$57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Cultura!$L$53:$L$57</c:f>
              <c:numCache>
                <c:formatCode>0%</c:formatCode>
                <c:ptCount val="5"/>
                <c:pt idx="0">
                  <c:v>1</c:v>
                </c:pt>
                <c:pt idx="1">
                  <c:v>0.93578177730609335</c:v>
                </c:pt>
                <c:pt idx="2">
                  <c:v>6.4218222693906576E-2</c:v>
                </c:pt>
                <c:pt idx="3">
                  <c:v>0.79871412529075991</c:v>
                </c:pt>
                <c:pt idx="4">
                  <c:v>0.6223562531722272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D-4814-9A15-3C920E820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947168"/>
        <c:axId val="198947728"/>
        <c:axId val="0"/>
      </c:bar3DChart>
      <c:catAx>
        <c:axId val="1989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8947728"/>
        <c:crosses val="autoZero"/>
        <c:auto val="1"/>
        <c:lblAlgn val="ctr"/>
        <c:lblOffset val="100"/>
        <c:noMultiLvlLbl val="0"/>
      </c:catAx>
      <c:valAx>
        <c:axId val="1989477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8947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Recurso Ordinario</a:t>
            </a:r>
          </a:p>
        </c:rich>
      </c:tx>
      <c:layout>
        <c:manualLayout>
          <c:xMode val="edge"/>
          <c:yMode val="edge"/>
          <c:x val="0.16802998889670384"/>
          <c:y val="4.452060964779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Cultura!$E$64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Cultura!$D$65:$D$68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Cultura!$E$65:$E$68</c:f>
              <c:numCache>
                <c:formatCode>0%</c:formatCode>
                <c:ptCount val="4"/>
                <c:pt idx="0" formatCode="_(* #,##0_);_(* \(#,##0\);_(* &quot;-&quot;??_);_(@_)">
                  <c:v>1267132000</c:v>
                </c:pt>
                <c:pt idx="1">
                  <c:v>1</c:v>
                </c:pt>
                <c:pt idx="2" formatCode="_(* #,##0_);_(* \(#,##0\);_(* &quot;-&quot;??_);_(@_)">
                  <c:v>258226708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5-4201-9738-3F1A75701481}"/>
            </c:ext>
          </c:extLst>
        </c:ser>
        <c:ser>
          <c:idx val="1"/>
          <c:order val="1"/>
          <c:tx>
            <c:strRef>
              <c:f>Cultura!$F$64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Cultura!$D$65:$D$68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Cultura!$F$65:$F$68</c:f>
              <c:numCache>
                <c:formatCode>0%</c:formatCode>
                <c:ptCount val="4"/>
                <c:pt idx="0" formatCode="_(* #,##0_);_(* \(#,##0\);_(* &quot;-&quot;??_);_(@_)">
                  <c:v>1152836667</c:v>
                </c:pt>
                <c:pt idx="1">
                  <c:v>0.90979997900771192</c:v>
                </c:pt>
                <c:pt idx="2" formatCode="_(* #,##0_);_(* \(#,##0\);_(* &quot;-&quot;??_);_(@_)">
                  <c:v>247895000</c:v>
                </c:pt>
                <c:pt idx="3">
                  <c:v>0.95998977766467131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5-4201-9738-3F1A75701481}"/>
            </c:ext>
          </c:extLst>
        </c:ser>
        <c:ser>
          <c:idx val="2"/>
          <c:order val="2"/>
          <c:tx>
            <c:strRef>
              <c:f>Cultura!$G$64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Cultura!$D$65:$D$68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Cultura!$G$65:$G$68</c:f>
              <c:numCache>
                <c:formatCode>0%</c:formatCode>
                <c:ptCount val="4"/>
                <c:pt idx="0" formatCode="_(* #,##0_);_(* \(#,##0\);_(* &quot;-&quot;??_);_(@_)">
                  <c:v>114295333</c:v>
                </c:pt>
                <c:pt idx="1">
                  <c:v>9.0200020992288091E-2</c:v>
                </c:pt>
                <c:pt idx="2" formatCode="_(* #,##0_);_(* \(#,##0\);_(* &quot;-&quot;??_);_(@_)">
                  <c:v>10331708</c:v>
                </c:pt>
                <c:pt idx="3">
                  <c:v>4.0010222335328693E-2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5-4201-9738-3F1A75701481}"/>
            </c:ext>
          </c:extLst>
        </c:ser>
        <c:ser>
          <c:idx val="3"/>
          <c:order val="3"/>
          <c:tx>
            <c:strRef>
              <c:f>Cultura!$H$64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Cultura!$D$65:$D$68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Cultura!$H$65:$H$68</c:f>
              <c:numCache>
                <c:formatCode>0%</c:formatCode>
                <c:ptCount val="4"/>
                <c:pt idx="0" formatCode="_(* #,##0_);_(* \(#,##0\);_(* &quot;-&quot;??_);_(@_)">
                  <c:v>1135586667</c:v>
                </c:pt>
                <c:pt idx="1">
                  <c:v>0.89618655909565859</c:v>
                </c:pt>
                <c:pt idx="2" formatCode="_(* #,##0_);_(* \(#,##0\);_(* &quot;-&quot;??_);_(@_)">
                  <c:v>247397000</c:v>
                </c:pt>
                <c:pt idx="3">
                  <c:v>0.95806123973822255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95-4201-9738-3F1A75701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952208"/>
        <c:axId val="198952768"/>
      </c:barChart>
      <c:catAx>
        <c:axId val="19895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8952768"/>
        <c:crosses val="autoZero"/>
        <c:auto val="1"/>
        <c:lblAlgn val="ctr"/>
        <c:lblOffset val="100"/>
        <c:noMultiLvlLbl val="0"/>
      </c:catAx>
      <c:valAx>
        <c:axId val="198952768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8952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Estampilla Pro Cultura</a:t>
            </a:r>
          </a:p>
        </c:rich>
      </c:tx>
      <c:layout>
        <c:manualLayout>
          <c:xMode val="edge"/>
          <c:yMode val="edge"/>
          <c:x val="0.16035551338709111"/>
          <c:y val="5.654324251033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Cultura!$E$83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Cultura!$D$84:$D$87</c:f>
              <c:strCache>
                <c:ptCount val="4"/>
                <c:pt idx="0">
                  <c:v>Vigencia (33
34 - 39 - 41)</c:v>
                </c:pt>
                <c:pt idx="1">
                  <c:v>Procentaje</c:v>
                </c:pt>
                <c:pt idx="2">
                  <c:v>R. Balance (212 - 
213 214 - 215)</c:v>
                </c:pt>
                <c:pt idx="3">
                  <c:v>Procentaje</c:v>
                </c:pt>
              </c:strCache>
            </c:strRef>
          </c:cat>
          <c:val>
            <c:numRef>
              <c:f>Cultura!$E$84:$E$87</c:f>
              <c:numCache>
                <c:formatCode>0%</c:formatCode>
                <c:ptCount val="4"/>
                <c:pt idx="0" formatCode="_(* #,##0_);_(* \(#,##0\);_(* &quot;-&quot;??_);_(@_)">
                  <c:v>1395805435</c:v>
                </c:pt>
                <c:pt idx="1">
                  <c:v>1</c:v>
                </c:pt>
                <c:pt idx="2" formatCode="_(* #,##0_);_(* \(#,##0\);_(* &quot;-&quot;??_);_(@_)">
                  <c:v>444266681.57999998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4-4A76-8D74-D4D234DEFF78}"/>
            </c:ext>
          </c:extLst>
        </c:ser>
        <c:ser>
          <c:idx val="1"/>
          <c:order val="1"/>
          <c:tx>
            <c:strRef>
              <c:f>Cultura!$F$83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Cultura!$D$84:$D$87</c:f>
              <c:strCache>
                <c:ptCount val="4"/>
                <c:pt idx="0">
                  <c:v>Vigencia (33
34 - 39 - 41)</c:v>
                </c:pt>
                <c:pt idx="1">
                  <c:v>Procentaje</c:v>
                </c:pt>
                <c:pt idx="2">
                  <c:v>R. Balance (212 - 
213 214 - 215)</c:v>
                </c:pt>
                <c:pt idx="3">
                  <c:v>Procentaje</c:v>
                </c:pt>
              </c:strCache>
            </c:strRef>
          </c:cat>
          <c:val>
            <c:numRef>
              <c:f>Cultura!$F$84:$F$87</c:f>
              <c:numCache>
                <c:formatCode>0%</c:formatCode>
                <c:ptCount val="4"/>
                <c:pt idx="0" formatCode="_(* #,##0_);_(* \(#,##0\);_(* &quot;-&quot;??_);_(@_)">
                  <c:v>1316851811.27</c:v>
                </c:pt>
                <c:pt idx="1">
                  <c:v>0.94343507930960302</c:v>
                </c:pt>
                <c:pt idx="2" formatCode="_(* #,##0_);_(* \(#,##0\);_(* &quot;-&quot;??_);_(@_)">
                  <c:v>433737914.72000003</c:v>
                </c:pt>
                <c:pt idx="3">
                  <c:v>0.97630079567849826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4-4A76-8D74-D4D234DEFF78}"/>
            </c:ext>
          </c:extLst>
        </c:ser>
        <c:ser>
          <c:idx val="2"/>
          <c:order val="2"/>
          <c:tx>
            <c:strRef>
              <c:f>Cultura!$G$83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Cultura!$D$84:$D$87</c:f>
              <c:strCache>
                <c:ptCount val="4"/>
                <c:pt idx="0">
                  <c:v>Vigencia (33
34 - 39 - 41)</c:v>
                </c:pt>
                <c:pt idx="1">
                  <c:v>Procentaje</c:v>
                </c:pt>
                <c:pt idx="2">
                  <c:v>R. Balance (212 - 
213 214 - 215)</c:v>
                </c:pt>
                <c:pt idx="3">
                  <c:v>Procentaje</c:v>
                </c:pt>
              </c:strCache>
            </c:strRef>
          </c:cat>
          <c:val>
            <c:numRef>
              <c:f>Cultura!$G$84:$G$87</c:f>
              <c:numCache>
                <c:formatCode>0%</c:formatCode>
                <c:ptCount val="4"/>
                <c:pt idx="0" formatCode="_(* #,##0_);_(* \(#,##0\);_(* &quot;-&quot;??_);_(@_)">
                  <c:v>78953623.730000004</c:v>
                </c:pt>
                <c:pt idx="1">
                  <c:v>5.6564920690396939E-2</c:v>
                </c:pt>
                <c:pt idx="2" formatCode="_(* #,##0_);_(* \(#,##0\);_(* &quot;-&quot;??_);_(@_)">
                  <c:v>10528766.860000001</c:v>
                </c:pt>
                <c:pt idx="3">
                  <c:v>2.3699204321501802E-2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4-4A76-8D74-D4D234DEFF78}"/>
            </c:ext>
          </c:extLst>
        </c:ser>
        <c:ser>
          <c:idx val="3"/>
          <c:order val="3"/>
          <c:tx>
            <c:strRef>
              <c:f>Cultura!$H$83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Cultura!$D$84:$D$87</c:f>
              <c:strCache>
                <c:ptCount val="4"/>
                <c:pt idx="0">
                  <c:v>Vigencia (33
34 - 39 - 41)</c:v>
                </c:pt>
                <c:pt idx="1">
                  <c:v>Procentaje</c:v>
                </c:pt>
                <c:pt idx="2">
                  <c:v>R. Balance (212 - 
213 214 - 215)</c:v>
                </c:pt>
                <c:pt idx="3">
                  <c:v>Procentaje</c:v>
                </c:pt>
              </c:strCache>
            </c:strRef>
          </c:cat>
          <c:val>
            <c:numRef>
              <c:f>Cultura!$H$84:$H$87</c:f>
              <c:numCache>
                <c:formatCode>0%</c:formatCode>
                <c:ptCount val="4"/>
                <c:pt idx="0" formatCode="_(* #,##0_);_(* \(#,##0\);_(* &quot;-&quot;??_);_(@_)">
                  <c:v>1114632210.5799999</c:v>
                </c:pt>
                <c:pt idx="1">
                  <c:v>0.79855843990176179</c:v>
                </c:pt>
                <c:pt idx="2" formatCode="_(* #,##0_);_(* \(#,##0\);_(* &quot;-&quot;??_);_(@_)">
                  <c:v>178173327.46000001</c:v>
                </c:pt>
                <c:pt idx="3">
                  <c:v>0.40105039348514815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14-4A76-8D74-D4D234DEF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013856"/>
        <c:axId val="153014416"/>
      </c:barChart>
      <c:catAx>
        <c:axId val="1530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014416"/>
        <c:crosses val="autoZero"/>
        <c:auto val="1"/>
        <c:lblAlgn val="ctr"/>
        <c:lblOffset val="100"/>
        <c:noMultiLvlLbl val="0"/>
      </c:catAx>
      <c:valAx>
        <c:axId val="15301441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3013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IVA Telefonìa Mòvil</a:t>
            </a:r>
          </a:p>
        </c:rich>
      </c:tx>
      <c:layout>
        <c:manualLayout>
          <c:xMode val="edge"/>
          <c:yMode val="edge"/>
          <c:x val="0.16158121847658291"/>
          <c:y val="6.4092727499075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Cultura!$E$101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Cultura!$D$102:$D$105</c:f>
              <c:strCache>
                <c:ptCount val="4"/>
                <c:pt idx="0">
                  <c:v>Vigencia (47)</c:v>
                </c:pt>
                <c:pt idx="1">
                  <c:v>Procentaje</c:v>
                </c:pt>
                <c:pt idx="2">
                  <c:v>R. Balance (93)</c:v>
                </c:pt>
                <c:pt idx="3">
                  <c:v>Procentaje</c:v>
                </c:pt>
              </c:strCache>
            </c:strRef>
          </c:cat>
          <c:val>
            <c:numRef>
              <c:f>Cultura!$E$102:$E$105</c:f>
              <c:numCache>
                <c:formatCode>0%</c:formatCode>
                <c:ptCount val="4"/>
                <c:pt idx="0" formatCode="_(* #,##0_);_(* \(#,##0\);_(* &quot;-&quot;??_);_(@_)">
                  <c:v>103859422</c:v>
                </c:pt>
                <c:pt idx="1">
                  <c:v>1</c:v>
                </c:pt>
                <c:pt idx="2" formatCode="_(* #,##0_);_(* \(#,##0\);_(* &quot;-&quot;??_);_(@_)">
                  <c:v>34433.300000000003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4-44F7-B1A3-86A5A58B9C3F}"/>
            </c:ext>
          </c:extLst>
        </c:ser>
        <c:ser>
          <c:idx val="1"/>
          <c:order val="1"/>
          <c:tx>
            <c:strRef>
              <c:f>Cultura!$F$101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Cultura!$D$102:$D$105</c:f>
              <c:strCache>
                <c:ptCount val="4"/>
                <c:pt idx="0">
                  <c:v>Vigencia (47)</c:v>
                </c:pt>
                <c:pt idx="1">
                  <c:v>Procentaje</c:v>
                </c:pt>
                <c:pt idx="2">
                  <c:v>R. Balance (93)</c:v>
                </c:pt>
                <c:pt idx="3">
                  <c:v>Procentaje</c:v>
                </c:pt>
              </c:strCache>
            </c:strRef>
          </c:cat>
          <c:val>
            <c:numRef>
              <c:f>Cultura!$F$102:$F$105</c:f>
              <c:numCache>
                <c:formatCode>0%</c:formatCode>
                <c:ptCount val="4"/>
                <c:pt idx="0" formatCode="_(* #,##0_);_(* \(#,##0\);_(* &quot;-&quot;??_);_(@_)">
                  <c:v>95209422</c:v>
                </c:pt>
                <c:pt idx="1">
                  <c:v>0.91671434489593062</c:v>
                </c:pt>
                <c:pt idx="2" formatCode="_(* #,##0_);_(* \(#,##0\);_(* &quot;-&quot;??_);_(@_)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4-44F7-B1A3-86A5A58B9C3F}"/>
            </c:ext>
          </c:extLst>
        </c:ser>
        <c:ser>
          <c:idx val="2"/>
          <c:order val="2"/>
          <c:tx>
            <c:strRef>
              <c:f>Cultura!$G$101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Cultura!$D$102:$D$105</c:f>
              <c:strCache>
                <c:ptCount val="4"/>
                <c:pt idx="0">
                  <c:v>Vigencia (47)</c:v>
                </c:pt>
                <c:pt idx="1">
                  <c:v>Procentaje</c:v>
                </c:pt>
                <c:pt idx="2">
                  <c:v>R. Balance (93)</c:v>
                </c:pt>
                <c:pt idx="3">
                  <c:v>Procentaje</c:v>
                </c:pt>
              </c:strCache>
            </c:strRef>
          </c:cat>
          <c:val>
            <c:numRef>
              <c:f>Cultura!$G$102:$G$105</c:f>
              <c:numCache>
                <c:formatCode>0%</c:formatCode>
                <c:ptCount val="4"/>
                <c:pt idx="0" formatCode="_(* #,##0_);_(* \(#,##0\);_(* &quot;-&quot;??_);_(@_)">
                  <c:v>8650000</c:v>
                </c:pt>
                <c:pt idx="1">
                  <c:v>8.328565510406942E-2</c:v>
                </c:pt>
                <c:pt idx="2" formatCode="_(* #,##0_);_(* \(#,##0\);_(* &quot;-&quot;??_);_(@_)">
                  <c:v>34433.300000000003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04-44F7-B1A3-86A5A58B9C3F}"/>
            </c:ext>
          </c:extLst>
        </c:ser>
        <c:ser>
          <c:idx val="3"/>
          <c:order val="3"/>
          <c:tx>
            <c:strRef>
              <c:f>Cultura!$H$101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Cultura!$D$102:$D$105</c:f>
              <c:strCache>
                <c:ptCount val="4"/>
                <c:pt idx="0">
                  <c:v>Vigencia (47)</c:v>
                </c:pt>
                <c:pt idx="1">
                  <c:v>Procentaje</c:v>
                </c:pt>
                <c:pt idx="2">
                  <c:v>R. Balance (93)</c:v>
                </c:pt>
                <c:pt idx="3">
                  <c:v>Procentaje</c:v>
                </c:pt>
              </c:strCache>
            </c:strRef>
          </c:cat>
          <c:val>
            <c:numRef>
              <c:f>Cultura!$H$102:$H$105</c:f>
              <c:numCache>
                <c:formatCode>0%</c:formatCode>
                <c:ptCount val="4"/>
                <c:pt idx="0" formatCode="_(* #,##0_);_(* \(#,##0\);_(* &quot;-&quot;??_);_(@_)">
                  <c:v>95209422</c:v>
                </c:pt>
                <c:pt idx="1">
                  <c:v>0.91671434489593062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04-44F7-B1A3-86A5A58B9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356096"/>
        <c:axId val="203356656"/>
      </c:barChart>
      <c:catAx>
        <c:axId val="2033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356656"/>
        <c:crosses val="autoZero"/>
        <c:auto val="1"/>
        <c:lblAlgn val="ctr"/>
        <c:lblOffset val="100"/>
        <c:noMultiLvlLbl val="0"/>
      </c:catAx>
      <c:valAx>
        <c:axId val="20335665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356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Cumplimiento</a:t>
            </a:r>
            <a:r>
              <a:rPr lang="es-CO" baseline="0" dirty="0" smtClean="0"/>
              <a:t> </a:t>
            </a:r>
            <a:r>
              <a:rPr lang="es-CO" baseline="0" dirty="0"/>
              <a:t>Metas Producto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CULTURA'!$R$46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8-4615-9B09-1438C0DF87D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5-48E5-A484-05E1CD49DA7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5-48E5-A484-05E1CD49DA7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65-48E5-A484-05E1CD49DA7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65-48E5-A484-05E1CD49DA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65-48E5-A484-05E1CD49DA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CULTURA'!$Q$47:$Q$52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CULTURA'!$R$47:$R$52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65-48E5-A484-05E1CD49DA75}"/>
            </c:ext>
          </c:extLst>
        </c:ser>
        <c:ser>
          <c:idx val="1"/>
          <c:order val="1"/>
          <c:tx>
            <c:strRef>
              <c:f>'F-PLA-47 CULTURA'!$S$46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CULTURA'!$Q$47:$Q$52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CULTURA'!$S$47:$S$52</c:f>
              <c:numCache>
                <c:formatCode>0%</c:formatCode>
                <c:ptCount val="6"/>
                <c:pt idx="0">
                  <c:v>0.3</c:v>
                </c:pt>
                <c:pt idx="1">
                  <c:v>0.4</c:v>
                </c:pt>
                <c:pt idx="2">
                  <c:v>0</c:v>
                </c:pt>
                <c:pt idx="3">
                  <c:v>0.1</c:v>
                </c:pt>
                <c:pt idx="4">
                  <c:v>0.2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65-48E5-A484-05E1CD49DA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360016"/>
        <c:axId val="203360576"/>
      </c:barChart>
      <c:catAx>
        <c:axId val="20336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360576"/>
        <c:crosses val="autoZero"/>
        <c:auto val="1"/>
        <c:lblAlgn val="ctr"/>
        <c:lblOffset val="100"/>
        <c:noMultiLvlLbl val="0"/>
      </c:catAx>
      <c:valAx>
        <c:axId val="2033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36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12284969304808E-2"/>
          <c:y val="5.9670741077802528E-2"/>
          <c:w val="0.92021877333771296"/>
          <c:h val="0.7327197920469965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D1D1-4AA1-AC28-664910B68B91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D1D1-4AA1-AC28-664910B68B91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D1D1-4AA1-AC28-664910B68B91}"/>
              </c:ext>
            </c:extLst>
          </c:dPt>
          <c:dPt>
            <c:idx val="8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1D1-4AA1-AC28-664910B68B91}"/>
              </c:ext>
            </c:extLst>
          </c:dPt>
          <c:cat>
            <c:strRef>
              <c:f>'GRAFICAS 30-09-2022'!$B$159:$J$159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30-09-2022'!$B$160:$J$160</c:f>
              <c:numCache>
                <c:formatCode>_(* #,##0.00_);_(* \(#,##0.00\);_(* "-"??_);_(@_)</c:formatCode>
                <c:ptCount val="9"/>
                <c:pt idx="0">
                  <c:v>3234527369</c:v>
                </c:pt>
                <c:pt idx="1">
                  <c:v>3112589000</c:v>
                </c:pt>
                <c:pt idx="2">
                  <c:v>96.230102420258731</c:v>
                </c:pt>
                <c:pt idx="3">
                  <c:v>3112589000</c:v>
                </c:pt>
                <c:pt idx="4">
                  <c:v>96.230102420258731</c:v>
                </c:pt>
                <c:pt idx="5">
                  <c:v>88601000</c:v>
                </c:pt>
                <c:pt idx="6">
                  <c:v>0</c:v>
                </c:pt>
                <c:pt idx="7">
                  <c:v>88601000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E-480D-8FC4-86A457783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824176"/>
        <c:axId val="261824736"/>
        <c:axId val="0"/>
      </c:bar3DChart>
      <c:catAx>
        <c:axId val="26182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1824736"/>
        <c:crosses val="autoZero"/>
        <c:auto val="1"/>
        <c:lblAlgn val="ctr"/>
        <c:lblOffset val="100"/>
        <c:noMultiLvlLbl val="0"/>
      </c:catAx>
      <c:valAx>
        <c:axId val="261824736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261824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70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03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01229" y="0"/>
            <a:ext cx="975977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 ESTADO DE CUMPLIMIENTO METAS PRODUCTO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CULTURA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CORTE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23650"/>
            <a:ext cx="3395124" cy="4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B6DC3E1-DB8F-7FE3-C9C7-1D9E8F769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139847"/>
              </p:ext>
            </p:extLst>
          </p:nvPr>
        </p:nvGraphicFramePr>
        <p:xfrm>
          <a:off x="1059873" y="976744"/>
          <a:ext cx="9351818" cy="471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4973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97564"/>
              </p:ext>
            </p:extLst>
          </p:nvPr>
        </p:nvGraphicFramePr>
        <p:xfrm>
          <a:off x="174172" y="801305"/>
          <a:ext cx="11751127" cy="5589969"/>
        </p:xfrm>
        <a:graphic>
          <a:graphicData uri="http://schemas.openxmlformats.org/drawingml/2006/table">
            <a:tbl>
              <a:tblPr/>
              <a:tblGrid>
                <a:gridCol w="997797">
                  <a:extLst>
                    <a:ext uri="{9D8B030D-6E8A-4147-A177-3AD203B41FA5}">
                      <a16:colId xmlns:a16="http://schemas.microsoft.com/office/drawing/2014/main" val="3251640854"/>
                    </a:ext>
                  </a:extLst>
                </a:gridCol>
                <a:gridCol w="598678">
                  <a:extLst>
                    <a:ext uri="{9D8B030D-6E8A-4147-A177-3AD203B41FA5}">
                      <a16:colId xmlns:a16="http://schemas.microsoft.com/office/drawing/2014/main" val="2804933490"/>
                    </a:ext>
                  </a:extLst>
                </a:gridCol>
                <a:gridCol w="1363654">
                  <a:extLst>
                    <a:ext uri="{9D8B030D-6E8A-4147-A177-3AD203B41FA5}">
                      <a16:colId xmlns:a16="http://schemas.microsoft.com/office/drawing/2014/main" val="784863592"/>
                    </a:ext>
                  </a:extLst>
                </a:gridCol>
                <a:gridCol w="467717">
                  <a:extLst>
                    <a:ext uri="{9D8B030D-6E8A-4147-A177-3AD203B41FA5}">
                      <a16:colId xmlns:a16="http://schemas.microsoft.com/office/drawing/2014/main" val="1459816766"/>
                    </a:ext>
                  </a:extLst>
                </a:gridCol>
                <a:gridCol w="467717">
                  <a:extLst>
                    <a:ext uri="{9D8B030D-6E8A-4147-A177-3AD203B41FA5}">
                      <a16:colId xmlns:a16="http://schemas.microsoft.com/office/drawing/2014/main" val="3188304601"/>
                    </a:ext>
                  </a:extLst>
                </a:gridCol>
                <a:gridCol w="467717">
                  <a:extLst>
                    <a:ext uri="{9D8B030D-6E8A-4147-A177-3AD203B41FA5}">
                      <a16:colId xmlns:a16="http://schemas.microsoft.com/office/drawing/2014/main" val="609416300"/>
                    </a:ext>
                  </a:extLst>
                </a:gridCol>
                <a:gridCol w="523842">
                  <a:extLst>
                    <a:ext uri="{9D8B030D-6E8A-4147-A177-3AD203B41FA5}">
                      <a16:colId xmlns:a16="http://schemas.microsoft.com/office/drawing/2014/main" val="2810799363"/>
                    </a:ext>
                  </a:extLst>
                </a:gridCol>
                <a:gridCol w="565418">
                  <a:extLst>
                    <a:ext uri="{9D8B030D-6E8A-4147-A177-3AD203B41FA5}">
                      <a16:colId xmlns:a16="http://schemas.microsoft.com/office/drawing/2014/main" val="2272286946"/>
                    </a:ext>
                  </a:extLst>
                </a:gridCol>
                <a:gridCol w="432379">
                  <a:extLst>
                    <a:ext uri="{9D8B030D-6E8A-4147-A177-3AD203B41FA5}">
                      <a16:colId xmlns:a16="http://schemas.microsoft.com/office/drawing/2014/main" val="4086574242"/>
                    </a:ext>
                  </a:extLst>
                </a:gridCol>
                <a:gridCol w="374173">
                  <a:extLst>
                    <a:ext uri="{9D8B030D-6E8A-4147-A177-3AD203B41FA5}">
                      <a16:colId xmlns:a16="http://schemas.microsoft.com/office/drawing/2014/main" val="3127884945"/>
                    </a:ext>
                  </a:extLst>
                </a:gridCol>
                <a:gridCol w="318048">
                  <a:extLst>
                    <a:ext uri="{9D8B030D-6E8A-4147-A177-3AD203B41FA5}">
                      <a16:colId xmlns:a16="http://schemas.microsoft.com/office/drawing/2014/main" val="3640914005"/>
                    </a:ext>
                  </a:extLst>
                </a:gridCol>
                <a:gridCol w="332599">
                  <a:extLst>
                    <a:ext uri="{9D8B030D-6E8A-4147-A177-3AD203B41FA5}">
                      <a16:colId xmlns:a16="http://schemas.microsoft.com/office/drawing/2014/main" val="3426324669"/>
                    </a:ext>
                  </a:extLst>
                </a:gridCol>
                <a:gridCol w="374173">
                  <a:extLst>
                    <a:ext uri="{9D8B030D-6E8A-4147-A177-3AD203B41FA5}">
                      <a16:colId xmlns:a16="http://schemas.microsoft.com/office/drawing/2014/main" val="3195928238"/>
                    </a:ext>
                  </a:extLst>
                </a:gridCol>
                <a:gridCol w="374173">
                  <a:extLst>
                    <a:ext uri="{9D8B030D-6E8A-4147-A177-3AD203B41FA5}">
                      <a16:colId xmlns:a16="http://schemas.microsoft.com/office/drawing/2014/main" val="2351850504"/>
                    </a:ext>
                  </a:extLst>
                </a:gridCol>
                <a:gridCol w="424064">
                  <a:extLst>
                    <a:ext uri="{9D8B030D-6E8A-4147-A177-3AD203B41FA5}">
                      <a16:colId xmlns:a16="http://schemas.microsoft.com/office/drawing/2014/main" val="180307333"/>
                    </a:ext>
                  </a:extLst>
                </a:gridCol>
                <a:gridCol w="349228">
                  <a:extLst>
                    <a:ext uri="{9D8B030D-6E8A-4147-A177-3AD203B41FA5}">
                      <a16:colId xmlns:a16="http://schemas.microsoft.com/office/drawing/2014/main" val="1178551098"/>
                    </a:ext>
                  </a:extLst>
                </a:gridCol>
                <a:gridCol w="467717">
                  <a:extLst>
                    <a:ext uri="{9D8B030D-6E8A-4147-A177-3AD203B41FA5}">
                      <a16:colId xmlns:a16="http://schemas.microsoft.com/office/drawing/2014/main" val="3322918172"/>
                    </a:ext>
                  </a:extLst>
                </a:gridCol>
                <a:gridCol w="382488">
                  <a:extLst>
                    <a:ext uri="{9D8B030D-6E8A-4147-A177-3AD203B41FA5}">
                      <a16:colId xmlns:a16="http://schemas.microsoft.com/office/drawing/2014/main" val="1638149584"/>
                    </a:ext>
                  </a:extLst>
                </a:gridCol>
                <a:gridCol w="367937">
                  <a:extLst>
                    <a:ext uri="{9D8B030D-6E8A-4147-A177-3AD203B41FA5}">
                      <a16:colId xmlns:a16="http://schemas.microsoft.com/office/drawing/2014/main" val="3891024983"/>
                    </a:ext>
                  </a:extLst>
                </a:gridCol>
                <a:gridCol w="342993">
                  <a:extLst>
                    <a:ext uri="{9D8B030D-6E8A-4147-A177-3AD203B41FA5}">
                      <a16:colId xmlns:a16="http://schemas.microsoft.com/office/drawing/2014/main" val="3637735246"/>
                    </a:ext>
                  </a:extLst>
                </a:gridCol>
                <a:gridCol w="467717">
                  <a:extLst>
                    <a:ext uri="{9D8B030D-6E8A-4147-A177-3AD203B41FA5}">
                      <a16:colId xmlns:a16="http://schemas.microsoft.com/office/drawing/2014/main" val="3942015560"/>
                    </a:ext>
                  </a:extLst>
                </a:gridCol>
                <a:gridCol w="399118">
                  <a:extLst>
                    <a:ext uri="{9D8B030D-6E8A-4147-A177-3AD203B41FA5}">
                      <a16:colId xmlns:a16="http://schemas.microsoft.com/office/drawing/2014/main" val="566372574"/>
                    </a:ext>
                  </a:extLst>
                </a:gridCol>
                <a:gridCol w="517607">
                  <a:extLst>
                    <a:ext uri="{9D8B030D-6E8A-4147-A177-3AD203B41FA5}">
                      <a16:colId xmlns:a16="http://schemas.microsoft.com/office/drawing/2014/main" val="337942904"/>
                    </a:ext>
                  </a:extLst>
                </a:gridCol>
                <a:gridCol w="374173">
                  <a:extLst>
                    <a:ext uri="{9D8B030D-6E8A-4147-A177-3AD203B41FA5}">
                      <a16:colId xmlns:a16="http://schemas.microsoft.com/office/drawing/2014/main" val="418199801"/>
                    </a:ext>
                  </a:extLst>
                </a:gridCol>
              </a:tblGrid>
              <a:tr h="19655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589" marR="5589" marT="5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3995"/>
                  </a:ext>
                </a:extLst>
              </a:tr>
              <a:tr h="119012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formal al sector artístico y cultural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Cupos de educación formal ofertados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48790"/>
                  </a:ext>
                </a:extLst>
              </a:tr>
              <a:tr h="126225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circulación artística y cultural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Producciones artísticas en circulación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550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457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550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1,107.00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1,107.00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03880"/>
                  </a:ext>
                </a:extLst>
              </a:tr>
              <a:tr h="117209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bibliotecarios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Usuarios atendidos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616542</a:t>
                      </a:r>
                      <a:b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(2016-2019)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270958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958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596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40,000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72,390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115,000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362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87,382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115,000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160,368.00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160,368.00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5589" marR="5589" marT="5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37995"/>
              </p:ext>
            </p:extLst>
          </p:nvPr>
        </p:nvGraphicFramePr>
        <p:xfrm>
          <a:off x="174172" y="844407"/>
          <a:ext cx="11872684" cy="4880117"/>
        </p:xfrm>
        <a:graphic>
          <a:graphicData uri="http://schemas.openxmlformats.org/drawingml/2006/table">
            <a:tbl>
              <a:tblPr/>
              <a:tblGrid>
                <a:gridCol w="1038996">
                  <a:extLst>
                    <a:ext uri="{9D8B030D-6E8A-4147-A177-3AD203B41FA5}">
                      <a16:colId xmlns:a16="http://schemas.microsoft.com/office/drawing/2014/main" val="4053606285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4049455861"/>
                    </a:ext>
                  </a:extLst>
                </a:gridCol>
                <a:gridCol w="1056312">
                  <a:extLst>
                    <a:ext uri="{9D8B030D-6E8A-4147-A177-3AD203B41FA5}">
                      <a16:colId xmlns:a16="http://schemas.microsoft.com/office/drawing/2014/main" val="1432252432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1417645521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4223599279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2455065353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1697941790"/>
                    </a:ext>
                  </a:extLst>
                </a:gridCol>
                <a:gridCol w="588764">
                  <a:extLst>
                    <a:ext uri="{9D8B030D-6E8A-4147-A177-3AD203B41FA5}">
                      <a16:colId xmlns:a16="http://schemas.microsoft.com/office/drawing/2014/main" val="405301034"/>
                    </a:ext>
                  </a:extLst>
                </a:gridCol>
                <a:gridCol w="450231">
                  <a:extLst>
                    <a:ext uri="{9D8B030D-6E8A-4147-A177-3AD203B41FA5}">
                      <a16:colId xmlns:a16="http://schemas.microsoft.com/office/drawing/2014/main" val="1363907610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3649670926"/>
                    </a:ext>
                  </a:extLst>
                </a:gridCol>
                <a:gridCol w="331180">
                  <a:extLst>
                    <a:ext uri="{9D8B030D-6E8A-4147-A177-3AD203B41FA5}">
                      <a16:colId xmlns:a16="http://schemas.microsoft.com/office/drawing/2014/main" val="242680829"/>
                    </a:ext>
                  </a:extLst>
                </a:gridCol>
                <a:gridCol w="346332">
                  <a:extLst>
                    <a:ext uri="{9D8B030D-6E8A-4147-A177-3AD203B41FA5}">
                      <a16:colId xmlns:a16="http://schemas.microsoft.com/office/drawing/2014/main" val="2957528558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1054661099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3780736352"/>
                    </a:ext>
                  </a:extLst>
                </a:gridCol>
                <a:gridCol w="441573">
                  <a:extLst>
                    <a:ext uri="{9D8B030D-6E8A-4147-A177-3AD203B41FA5}">
                      <a16:colId xmlns:a16="http://schemas.microsoft.com/office/drawing/2014/main" val="464993754"/>
                    </a:ext>
                  </a:extLst>
                </a:gridCol>
                <a:gridCol w="363648">
                  <a:extLst>
                    <a:ext uri="{9D8B030D-6E8A-4147-A177-3AD203B41FA5}">
                      <a16:colId xmlns:a16="http://schemas.microsoft.com/office/drawing/2014/main" val="1507838940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4053014036"/>
                    </a:ext>
                  </a:extLst>
                </a:gridCol>
                <a:gridCol w="398281">
                  <a:extLst>
                    <a:ext uri="{9D8B030D-6E8A-4147-A177-3AD203B41FA5}">
                      <a16:colId xmlns:a16="http://schemas.microsoft.com/office/drawing/2014/main" val="632626493"/>
                    </a:ext>
                  </a:extLst>
                </a:gridCol>
                <a:gridCol w="383130">
                  <a:extLst>
                    <a:ext uri="{9D8B030D-6E8A-4147-A177-3AD203B41FA5}">
                      <a16:colId xmlns:a16="http://schemas.microsoft.com/office/drawing/2014/main" val="503029691"/>
                    </a:ext>
                  </a:extLst>
                </a:gridCol>
                <a:gridCol w="357154">
                  <a:extLst>
                    <a:ext uri="{9D8B030D-6E8A-4147-A177-3AD203B41FA5}">
                      <a16:colId xmlns:a16="http://schemas.microsoft.com/office/drawing/2014/main" val="424681382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1020097213"/>
                    </a:ext>
                  </a:extLst>
                </a:gridCol>
                <a:gridCol w="415598">
                  <a:extLst>
                    <a:ext uri="{9D8B030D-6E8A-4147-A177-3AD203B41FA5}">
                      <a16:colId xmlns:a16="http://schemas.microsoft.com/office/drawing/2014/main" val="2545987950"/>
                    </a:ext>
                  </a:extLst>
                </a:gridCol>
                <a:gridCol w="538979">
                  <a:extLst>
                    <a:ext uri="{9D8B030D-6E8A-4147-A177-3AD203B41FA5}">
                      <a16:colId xmlns:a16="http://schemas.microsoft.com/office/drawing/2014/main" val="2826438898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731447874"/>
                    </a:ext>
                  </a:extLst>
                </a:gridCol>
              </a:tblGrid>
              <a:tr h="1242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761" marR="5761" marT="57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761" marR="5761" marT="57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761" marR="5761" marT="57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00953"/>
                  </a:ext>
                </a:extLst>
              </a:tr>
              <a:tr h="87796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 en áreas artísticas y culturales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capacitadas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2250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18785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1,600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5,700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1,428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6,819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5,735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309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5,066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5,750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12,057.00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12,057.00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949906"/>
                  </a:ext>
                </a:extLst>
              </a:tr>
              <a:tr h="115161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en gestión artística y cultural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asistidas técnicamente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36271"/>
                  </a:ext>
                </a:extLst>
              </a:tr>
              <a:tr h="87796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información para el sector artístico y cultural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Sistema de información del sector artístico y cultural en operación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0.85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0.46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77231"/>
                  </a:ext>
                </a:extLst>
              </a:tr>
              <a:tr h="72973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divulgación y publicaciones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Publicaciones realizadas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9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CULTURA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63213"/>
              </p:ext>
            </p:extLst>
          </p:nvPr>
        </p:nvGraphicFramePr>
        <p:xfrm>
          <a:off x="174173" y="794395"/>
          <a:ext cx="11872685" cy="4911079"/>
        </p:xfrm>
        <a:graphic>
          <a:graphicData uri="http://schemas.openxmlformats.org/drawingml/2006/table">
            <a:tbl>
              <a:tblPr/>
              <a:tblGrid>
                <a:gridCol w="1038996">
                  <a:extLst>
                    <a:ext uri="{9D8B030D-6E8A-4147-A177-3AD203B41FA5}">
                      <a16:colId xmlns:a16="http://schemas.microsoft.com/office/drawing/2014/main" val="1472080185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357914288"/>
                    </a:ext>
                  </a:extLst>
                </a:gridCol>
                <a:gridCol w="1056312">
                  <a:extLst>
                    <a:ext uri="{9D8B030D-6E8A-4147-A177-3AD203B41FA5}">
                      <a16:colId xmlns:a16="http://schemas.microsoft.com/office/drawing/2014/main" val="2029338861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2577459103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747762787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4206543552"/>
                    </a:ext>
                  </a:extLst>
                </a:gridCol>
                <a:gridCol w="545473">
                  <a:extLst>
                    <a:ext uri="{9D8B030D-6E8A-4147-A177-3AD203B41FA5}">
                      <a16:colId xmlns:a16="http://schemas.microsoft.com/office/drawing/2014/main" val="2691519297"/>
                    </a:ext>
                  </a:extLst>
                </a:gridCol>
                <a:gridCol w="588763">
                  <a:extLst>
                    <a:ext uri="{9D8B030D-6E8A-4147-A177-3AD203B41FA5}">
                      <a16:colId xmlns:a16="http://schemas.microsoft.com/office/drawing/2014/main" val="1880686129"/>
                    </a:ext>
                  </a:extLst>
                </a:gridCol>
                <a:gridCol w="450231">
                  <a:extLst>
                    <a:ext uri="{9D8B030D-6E8A-4147-A177-3AD203B41FA5}">
                      <a16:colId xmlns:a16="http://schemas.microsoft.com/office/drawing/2014/main" val="2394295746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2549890620"/>
                    </a:ext>
                  </a:extLst>
                </a:gridCol>
                <a:gridCol w="331180">
                  <a:extLst>
                    <a:ext uri="{9D8B030D-6E8A-4147-A177-3AD203B41FA5}">
                      <a16:colId xmlns:a16="http://schemas.microsoft.com/office/drawing/2014/main" val="509336631"/>
                    </a:ext>
                  </a:extLst>
                </a:gridCol>
                <a:gridCol w="346332">
                  <a:extLst>
                    <a:ext uri="{9D8B030D-6E8A-4147-A177-3AD203B41FA5}">
                      <a16:colId xmlns:a16="http://schemas.microsoft.com/office/drawing/2014/main" val="2851790824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4215982329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2197825314"/>
                    </a:ext>
                  </a:extLst>
                </a:gridCol>
                <a:gridCol w="441573">
                  <a:extLst>
                    <a:ext uri="{9D8B030D-6E8A-4147-A177-3AD203B41FA5}">
                      <a16:colId xmlns:a16="http://schemas.microsoft.com/office/drawing/2014/main" val="1732548395"/>
                    </a:ext>
                  </a:extLst>
                </a:gridCol>
                <a:gridCol w="363648">
                  <a:extLst>
                    <a:ext uri="{9D8B030D-6E8A-4147-A177-3AD203B41FA5}">
                      <a16:colId xmlns:a16="http://schemas.microsoft.com/office/drawing/2014/main" val="1697360295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4179882880"/>
                    </a:ext>
                  </a:extLst>
                </a:gridCol>
                <a:gridCol w="398281">
                  <a:extLst>
                    <a:ext uri="{9D8B030D-6E8A-4147-A177-3AD203B41FA5}">
                      <a16:colId xmlns:a16="http://schemas.microsoft.com/office/drawing/2014/main" val="4058690034"/>
                    </a:ext>
                  </a:extLst>
                </a:gridCol>
                <a:gridCol w="383131">
                  <a:extLst>
                    <a:ext uri="{9D8B030D-6E8A-4147-A177-3AD203B41FA5}">
                      <a16:colId xmlns:a16="http://schemas.microsoft.com/office/drawing/2014/main" val="3160342273"/>
                    </a:ext>
                  </a:extLst>
                </a:gridCol>
                <a:gridCol w="357154">
                  <a:extLst>
                    <a:ext uri="{9D8B030D-6E8A-4147-A177-3AD203B41FA5}">
                      <a16:colId xmlns:a16="http://schemas.microsoft.com/office/drawing/2014/main" val="2866167963"/>
                    </a:ext>
                  </a:extLst>
                </a:gridCol>
                <a:gridCol w="487029">
                  <a:extLst>
                    <a:ext uri="{9D8B030D-6E8A-4147-A177-3AD203B41FA5}">
                      <a16:colId xmlns:a16="http://schemas.microsoft.com/office/drawing/2014/main" val="450653439"/>
                    </a:ext>
                  </a:extLst>
                </a:gridCol>
                <a:gridCol w="415598">
                  <a:extLst>
                    <a:ext uri="{9D8B030D-6E8A-4147-A177-3AD203B41FA5}">
                      <a16:colId xmlns:a16="http://schemas.microsoft.com/office/drawing/2014/main" val="2787613633"/>
                    </a:ext>
                  </a:extLst>
                </a:gridCol>
                <a:gridCol w="538979">
                  <a:extLst>
                    <a:ext uri="{9D8B030D-6E8A-4147-A177-3AD203B41FA5}">
                      <a16:colId xmlns:a16="http://schemas.microsoft.com/office/drawing/2014/main" val="3934976898"/>
                    </a:ext>
                  </a:extLst>
                </a:gridCol>
                <a:gridCol w="389623">
                  <a:extLst>
                    <a:ext uri="{9D8B030D-6E8A-4147-A177-3AD203B41FA5}">
                      <a16:colId xmlns:a16="http://schemas.microsoft.com/office/drawing/2014/main" val="1914239842"/>
                    </a:ext>
                  </a:extLst>
                </a:gridCol>
              </a:tblGrid>
              <a:tr h="14625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761" marR="5761" marT="57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761" marR="5761" marT="57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761" marR="5761" marT="57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06590"/>
                  </a:ext>
                </a:extLst>
              </a:tr>
              <a:tr h="127473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Formulación e implementación del Plan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 Decenal de cultura formulado e implementado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0.3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0.25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0.30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0.3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0.55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46083"/>
                  </a:ext>
                </a:extLst>
              </a:tr>
              <a:tr h="118080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en el manejo y gestión del patrimonio arqueológico, antropológico e histórico.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Asistencias técnicas realizadas a entidades territoriales 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34.00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34.00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72447"/>
                  </a:ext>
                </a:extLst>
              </a:tr>
              <a:tr h="99295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divulgación y publicación del Patrimonio cultural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Publicaciones realizadas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3.67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2.75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5761" marR="5761" marT="57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7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6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GENERAL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REGALÍAS SGR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CULTURA 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CORTE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 30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41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38304"/>
              </p:ext>
            </p:extLst>
          </p:nvPr>
        </p:nvGraphicFramePr>
        <p:xfrm>
          <a:off x="901228" y="224742"/>
          <a:ext cx="9759771" cy="878344"/>
        </p:xfrm>
        <a:graphic>
          <a:graphicData uri="http://schemas.openxmlformats.org/drawingml/2006/table">
            <a:tbl>
              <a:tblPr/>
              <a:tblGrid>
                <a:gridCol w="975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834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901228" y="234575"/>
            <a:ext cx="9607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solidFill>
                  <a:schemeClr val="bg1"/>
                </a:solidFill>
              </a:rPr>
              <a:t>2019000040046 - IMPLEMENTACIÓN DE UN PROGRAMA DE EDUCACIÓN SUPERIOR PARA LA PROFESIONALIZACIÓN DE LOS ARTISTAS, COMO PROCESO DE FORTALECIMIENTO DEL SECTOR ARTÍSTICO EN EL DEPARTAMENTO DEL QUINDÍO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70434F95-9890-44FB-B81E-6A218DF65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96184"/>
              </p:ext>
            </p:extLst>
          </p:nvPr>
        </p:nvGraphicFramePr>
        <p:xfrm>
          <a:off x="1053886" y="1167738"/>
          <a:ext cx="9752503" cy="45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71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84679" y="261258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</a:t>
            </a:r>
            <a:r>
              <a:rPr lang="es-CO" b="1" dirty="0" smtClean="0"/>
              <a:t>DE CULTURA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982769" y="1162760"/>
            <a:ext cx="9687870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Secretaria de Cultura, cuenta con un compromiso de ($2.770.998.627.04)  del presupuesto definitivo de ($3.469.324.679.88 ),  que se encuentra  bajo su responsabilidad con corte al 30 de septiembre de 2022, equivalente al 80% , ubicándose en semáforo Verde oscuro- sobresaliente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19392" y="1592550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276778" y="3281820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982769" y="2787537"/>
            <a:ext cx="9687870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La Secretaría de Cultura, </a:t>
            </a:r>
            <a:r>
              <a:rPr lang="es-CO" sz="2000" dirty="0"/>
              <a:t>cuenta con </a:t>
            </a:r>
            <a:r>
              <a:rPr lang="es-CO" sz="2000" dirty="0" smtClean="0"/>
              <a:t>un estado </a:t>
            </a:r>
            <a:r>
              <a:rPr lang="es-CO" sz="2000" dirty="0"/>
              <a:t>de ejecución  de las metas producto del Plan de </a:t>
            </a:r>
            <a:r>
              <a:rPr lang="es-CO" sz="2000" dirty="0" smtClean="0"/>
              <a:t>Desarrollo: De </a:t>
            </a:r>
            <a:r>
              <a:rPr lang="es-CO" sz="2000" dirty="0"/>
              <a:t>las </a:t>
            </a:r>
            <a:r>
              <a:rPr lang="es-CO" sz="2000" dirty="0" smtClean="0"/>
              <a:t>diez (10) metas  </a:t>
            </a:r>
            <a:r>
              <a:rPr lang="es-CO" sz="2000" dirty="0"/>
              <a:t>que se encuentran bajo su </a:t>
            </a:r>
            <a:r>
              <a:rPr lang="es-CO" sz="2000" dirty="0" smtClean="0"/>
              <a:t>responsabilidad, tres (3) se ubican en semáforo verde oscuro- (30%), cuatro (4) </a:t>
            </a:r>
            <a:r>
              <a:rPr lang="es-CO" sz="2000" dirty="0"/>
              <a:t>en </a:t>
            </a:r>
            <a:r>
              <a:rPr lang="es-CO" sz="2000" dirty="0" smtClean="0"/>
              <a:t>semáforo satisfactorio </a:t>
            </a:r>
            <a:r>
              <a:rPr lang="es-CO" sz="2000" dirty="0"/>
              <a:t>verde claro </a:t>
            </a:r>
            <a:r>
              <a:rPr lang="es-CO" sz="2000" dirty="0" smtClean="0"/>
              <a:t>(40%),  una (1) meta en semáforo naranja- bajo (10 %) y dos (2) en semáforo rojo-Crítico  (20%). </a:t>
            </a:r>
            <a:endParaRPr lang="es-CO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24803"/>
              </p:ext>
            </p:extLst>
          </p:nvPr>
        </p:nvGraphicFramePr>
        <p:xfrm>
          <a:off x="2622884" y="4644411"/>
          <a:ext cx="5884445" cy="1570168"/>
        </p:xfrm>
        <a:graphic>
          <a:graphicData uri="http://schemas.openxmlformats.org/drawingml/2006/table">
            <a:tbl>
              <a:tblPr/>
              <a:tblGrid>
                <a:gridCol w="318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48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3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8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53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84679" y="261258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</a:t>
            </a:r>
            <a:r>
              <a:rPr lang="es-CO" b="1" dirty="0" smtClean="0"/>
              <a:t>DE CULTURA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982769" y="1162760"/>
            <a:ext cx="9687870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Secretaria de Cultura, tiene una diferencia de 14% entre Certificados de Disponibilidad y Registros Presupuestales- Compromisos, por lo que se sugiere revisar si corresponde a trámites precontractuales yo se deben liberar. 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0547" y="1592549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2 Rectángulo"/>
          <p:cNvSpPr/>
          <p:nvPr/>
        </p:nvSpPr>
        <p:spPr>
          <a:xfrm>
            <a:off x="1027075" y="3603145"/>
            <a:ext cx="9643564" cy="1530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secretaria de Cultura cuenta con compromisos </a:t>
            </a:r>
            <a:r>
              <a:rPr lang="es-CO" sz="2000" dirty="0">
                <a:solidFill>
                  <a:schemeClr val="tx1"/>
                </a:solidFill>
              </a:rPr>
              <a:t>por </a:t>
            </a:r>
            <a:r>
              <a:rPr lang="es-CO" sz="2000" dirty="0" smtClean="0">
                <a:solidFill>
                  <a:schemeClr val="tx1"/>
                </a:solidFill>
              </a:rPr>
              <a:t>$3,112,589,000.00 de un total de $3,234,527,369.00 asignados al proyecto de SGR, que equivale a un 96.23%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1" name="6 Elipse"/>
          <p:cNvSpPr/>
          <p:nvPr/>
        </p:nvSpPr>
        <p:spPr>
          <a:xfrm>
            <a:off x="417222" y="3992241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794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84679" y="261258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</a:t>
            </a:r>
            <a:r>
              <a:rPr lang="es-CO" b="1" dirty="0" smtClean="0"/>
              <a:t>DE CULTURA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12" name="4 Rectángulo"/>
          <p:cNvSpPr/>
          <p:nvPr/>
        </p:nvSpPr>
        <p:spPr>
          <a:xfrm>
            <a:off x="984679" y="1434067"/>
            <a:ext cx="9759771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 </a:t>
            </a:r>
            <a:r>
              <a:rPr lang="es-CO" sz="2000" dirty="0" smtClean="0"/>
              <a:t>Cultura Desarrollo </a:t>
            </a:r>
            <a:r>
              <a:rPr lang="es-CO" sz="2000" dirty="0"/>
              <a:t>Rural y Medio Ambiente, </a:t>
            </a:r>
            <a:r>
              <a:rPr lang="es-CO" sz="2000" dirty="0" smtClean="0"/>
              <a:t>tiene  recursos  del balance sin comprometer, los cuales deben ser una prioridad</a:t>
            </a:r>
            <a:endParaRPr lang="es-CO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72935"/>
              </p:ext>
            </p:extLst>
          </p:nvPr>
        </p:nvGraphicFramePr>
        <p:xfrm>
          <a:off x="984677" y="2516476"/>
          <a:ext cx="9759771" cy="964141"/>
        </p:xfrm>
        <a:graphic>
          <a:graphicData uri="http://schemas.openxmlformats.org/drawingml/2006/table">
            <a:tbl>
              <a:tblPr/>
              <a:tblGrid>
                <a:gridCol w="2214203">
                  <a:extLst>
                    <a:ext uri="{9D8B030D-6E8A-4147-A177-3AD203B41FA5}">
                      <a16:colId xmlns:a16="http://schemas.microsoft.com/office/drawing/2014/main" val="248053452"/>
                    </a:ext>
                  </a:extLst>
                </a:gridCol>
                <a:gridCol w="1919762">
                  <a:extLst>
                    <a:ext uri="{9D8B030D-6E8A-4147-A177-3AD203B41FA5}">
                      <a16:colId xmlns:a16="http://schemas.microsoft.com/office/drawing/2014/main" val="680510296"/>
                    </a:ext>
                  </a:extLst>
                </a:gridCol>
                <a:gridCol w="1805911">
                  <a:extLst>
                    <a:ext uri="{9D8B030D-6E8A-4147-A177-3AD203B41FA5}">
                      <a16:colId xmlns:a16="http://schemas.microsoft.com/office/drawing/2014/main" val="3249847925"/>
                    </a:ext>
                  </a:extLst>
                </a:gridCol>
                <a:gridCol w="1872652">
                  <a:extLst>
                    <a:ext uri="{9D8B030D-6E8A-4147-A177-3AD203B41FA5}">
                      <a16:colId xmlns:a16="http://schemas.microsoft.com/office/drawing/2014/main" val="2226978496"/>
                    </a:ext>
                  </a:extLst>
                </a:gridCol>
                <a:gridCol w="1947243">
                  <a:extLst>
                    <a:ext uri="{9D8B030D-6E8A-4147-A177-3AD203B41FA5}">
                      <a16:colId xmlns:a16="http://schemas.microsoft.com/office/drawing/2014/main" val="2234227978"/>
                    </a:ext>
                  </a:extLst>
                </a:gridCol>
              </a:tblGrid>
              <a:tr h="4087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Fuente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Definitivo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Certificados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0758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R. Balance (88</a:t>
                      </a:r>
                      <a:r>
                        <a:rPr lang="es-CO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) Ordinario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 258,226,708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247,895,000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  10,331,708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 247,397,000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038598"/>
                  </a:ext>
                </a:extLst>
              </a:tr>
              <a:tr h="2315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84578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70131"/>
              </p:ext>
            </p:extLst>
          </p:nvPr>
        </p:nvGraphicFramePr>
        <p:xfrm>
          <a:off x="984677" y="3598885"/>
          <a:ext cx="9759771" cy="999043"/>
        </p:xfrm>
        <a:graphic>
          <a:graphicData uri="http://schemas.openxmlformats.org/drawingml/2006/table">
            <a:tbl>
              <a:tblPr/>
              <a:tblGrid>
                <a:gridCol w="2214203">
                  <a:extLst>
                    <a:ext uri="{9D8B030D-6E8A-4147-A177-3AD203B41FA5}">
                      <a16:colId xmlns:a16="http://schemas.microsoft.com/office/drawing/2014/main" val="2739983459"/>
                    </a:ext>
                  </a:extLst>
                </a:gridCol>
                <a:gridCol w="1919762">
                  <a:extLst>
                    <a:ext uri="{9D8B030D-6E8A-4147-A177-3AD203B41FA5}">
                      <a16:colId xmlns:a16="http://schemas.microsoft.com/office/drawing/2014/main" val="2840419733"/>
                    </a:ext>
                  </a:extLst>
                </a:gridCol>
                <a:gridCol w="1805911">
                  <a:extLst>
                    <a:ext uri="{9D8B030D-6E8A-4147-A177-3AD203B41FA5}">
                      <a16:colId xmlns:a16="http://schemas.microsoft.com/office/drawing/2014/main" val="1543162779"/>
                    </a:ext>
                  </a:extLst>
                </a:gridCol>
                <a:gridCol w="1872652">
                  <a:extLst>
                    <a:ext uri="{9D8B030D-6E8A-4147-A177-3AD203B41FA5}">
                      <a16:colId xmlns:a16="http://schemas.microsoft.com/office/drawing/2014/main" val="1032349010"/>
                    </a:ext>
                  </a:extLst>
                </a:gridCol>
                <a:gridCol w="1947243">
                  <a:extLst>
                    <a:ext uri="{9D8B030D-6E8A-4147-A177-3AD203B41FA5}">
                      <a16:colId xmlns:a16="http://schemas.microsoft.com/office/drawing/2014/main" val="2160671355"/>
                    </a:ext>
                  </a:extLst>
                </a:gridCol>
              </a:tblGrid>
              <a:tr h="57906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R. Balance </a:t>
                      </a:r>
                      <a:r>
                        <a:rPr lang="fr-FR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Estampilla Pro Cultura</a:t>
                      </a:r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0" i="0" u="none" strike="noStrike" dirty="0">
                          <a:effectLst/>
                          <a:latin typeface="Arial" panose="020B0604020202020204" pitchFamily="34" charset="0"/>
                        </a:rPr>
                        <a:t>(212 - 213 214 - 215)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 444,266,682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433,737,915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10,528,767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178,173,327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830011"/>
                  </a:ext>
                </a:extLst>
              </a:tr>
              <a:tr h="34943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7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25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CULTURA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937178" y="1172631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schemeClr val="tx1"/>
                </a:solidFill>
              </a:rPr>
              <a:t>La </a:t>
            </a:r>
            <a:r>
              <a:rPr lang="es-CO" sz="1700" dirty="0" smtClean="0">
                <a:solidFill>
                  <a:schemeClr val="tx1"/>
                </a:solidFill>
              </a:rPr>
              <a:t>Secretaría </a:t>
            </a:r>
            <a:r>
              <a:rPr lang="es-CO" sz="1700" dirty="0">
                <a:solidFill>
                  <a:schemeClr val="tx1"/>
                </a:solidFill>
              </a:rPr>
              <a:t>de </a:t>
            </a:r>
            <a:r>
              <a:rPr lang="es-CO" sz="1700" dirty="0" smtClean="0">
                <a:solidFill>
                  <a:schemeClr val="tx1"/>
                </a:solidFill>
              </a:rPr>
              <a:t>Cultura tiene metas  criticas ( semáforo rojo) en la vigencia 2022, que debe ser la prioridad, sin descuidar las que han obtenido buenos resultados</a:t>
            </a:r>
            <a:endParaRPr lang="es-CO" sz="17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7696" y="130062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89241"/>
              </p:ext>
            </p:extLst>
          </p:nvPr>
        </p:nvGraphicFramePr>
        <p:xfrm>
          <a:off x="397699" y="2144615"/>
          <a:ext cx="11504013" cy="3760886"/>
        </p:xfrm>
        <a:graphic>
          <a:graphicData uri="http://schemas.openxmlformats.org/drawingml/2006/table">
            <a:tbl>
              <a:tblPr/>
              <a:tblGrid>
                <a:gridCol w="903118">
                  <a:extLst>
                    <a:ext uri="{9D8B030D-6E8A-4147-A177-3AD203B41FA5}">
                      <a16:colId xmlns:a16="http://schemas.microsoft.com/office/drawing/2014/main" val="3228440355"/>
                    </a:ext>
                  </a:extLst>
                </a:gridCol>
                <a:gridCol w="619281">
                  <a:extLst>
                    <a:ext uri="{9D8B030D-6E8A-4147-A177-3AD203B41FA5}">
                      <a16:colId xmlns:a16="http://schemas.microsoft.com/office/drawing/2014/main" val="1656599340"/>
                    </a:ext>
                  </a:extLst>
                </a:gridCol>
                <a:gridCol w="922471">
                  <a:extLst>
                    <a:ext uri="{9D8B030D-6E8A-4147-A177-3AD203B41FA5}">
                      <a16:colId xmlns:a16="http://schemas.microsoft.com/office/drawing/2014/main" val="2534674827"/>
                    </a:ext>
                  </a:extLst>
                </a:gridCol>
                <a:gridCol w="483814">
                  <a:extLst>
                    <a:ext uri="{9D8B030D-6E8A-4147-A177-3AD203B41FA5}">
                      <a16:colId xmlns:a16="http://schemas.microsoft.com/office/drawing/2014/main" val="2144658241"/>
                    </a:ext>
                  </a:extLst>
                </a:gridCol>
                <a:gridCol w="483814">
                  <a:extLst>
                    <a:ext uri="{9D8B030D-6E8A-4147-A177-3AD203B41FA5}">
                      <a16:colId xmlns:a16="http://schemas.microsoft.com/office/drawing/2014/main" val="4165370578"/>
                    </a:ext>
                  </a:extLst>
                </a:gridCol>
                <a:gridCol w="483814">
                  <a:extLst>
                    <a:ext uri="{9D8B030D-6E8A-4147-A177-3AD203B41FA5}">
                      <a16:colId xmlns:a16="http://schemas.microsoft.com/office/drawing/2014/main" val="3555519523"/>
                    </a:ext>
                  </a:extLst>
                </a:gridCol>
                <a:gridCol w="541871">
                  <a:extLst>
                    <a:ext uri="{9D8B030D-6E8A-4147-A177-3AD203B41FA5}">
                      <a16:colId xmlns:a16="http://schemas.microsoft.com/office/drawing/2014/main" val="1576388704"/>
                    </a:ext>
                  </a:extLst>
                </a:gridCol>
                <a:gridCol w="464461">
                  <a:extLst>
                    <a:ext uri="{9D8B030D-6E8A-4147-A177-3AD203B41FA5}">
                      <a16:colId xmlns:a16="http://schemas.microsoft.com/office/drawing/2014/main" val="3046200337"/>
                    </a:ext>
                  </a:extLst>
                </a:gridCol>
                <a:gridCol w="447259">
                  <a:extLst>
                    <a:ext uri="{9D8B030D-6E8A-4147-A177-3AD203B41FA5}">
                      <a16:colId xmlns:a16="http://schemas.microsoft.com/office/drawing/2014/main" val="417474552"/>
                    </a:ext>
                  </a:extLst>
                </a:gridCol>
                <a:gridCol w="387051">
                  <a:extLst>
                    <a:ext uri="{9D8B030D-6E8A-4147-A177-3AD203B41FA5}">
                      <a16:colId xmlns:a16="http://schemas.microsoft.com/office/drawing/2014/main" val="406263875"/>
                    </a:ext>
                  </a:extLst>
                </a:gridCol>
                <a:gridCol w="328993">
                  <a:extLst>
                    <a:ext uri="{9D8B030D-6E8A-4147-A177-3AD203B41FA5}">
                      <a16:colId xmlns:a16="http://schemas.microsoft.com/office/drawing/2014/main" val="3835967891"/>
                    </a:ext>
                  </a:extLst>
                </a:gridCol>
                <a:gridCol w="344045">
                  <a:extLst>
                    <a:ext uri="{9D8B030D-6E8A-4147-A177-3AD203B41FA5}">
                      <a16:colId xmlns:a16="http://schemas.microsoft.com/office/drawing/2014/main" val="1065028138"/>
                    </a:ext>
                  </a:extLst>
                </a:gridCol>
                <a:gridCol w="387051">
                  <a:extLst>
                    <a:ext uri="{9D8B030D-6E8A-4147-A177-3AD203B41FA5}">
                      <a16:colId xmlns:a16="http://schemas.microsoft.com/office/drawing/2014/main" val="1572880853"/>
                    </a:ext>
                  </a:extLst>
                </a:gridCol>
                <a:gridCol w="387051">
                  <a:extLst>
                    <a:ext uri="{9D8B030D-6E8A-4147-A177-3AD203B41FA5}">
                      <a16:colId xmlns:a16="http://schemas.microsoft.com/office/drawing/2014/main" val="2288133447"/>
                    </a:ext>
                  </a:extLst>
                </a:gridCol>
                <a:gridCol w="438657">
                  <a:extLst>
                    <a:ext uri="{9D8B030D-6E8A-4147-A177-3AD203B41FA5}">
                      <a16:colId xmlns:a16="http://schemas.microsoft.com/office/drawing/2014/main" val="996057745"/>
                    </a:ext>
                  </a:extLst>
                </a:gridCol>
                <a:gridCol w="361247">
                  <a:extLst>
                    <a:ext uri="{9D8B030D-6E8A-4147-A177-3AD203B41FA5}">
                      <a16:colId xmlns:a16="http://schemas.microsoft.com/office/drawing/2014/main" val="3845345592"/>
                    </a:ext>
                  </a:extLst>
                </a:gridCol>
                <a:gridCol w="483814">
                  <a:extLst>
                    <a:ext uri="{9D8B030D-6E8A-4147-A177-3AD203B41FA5}">
                      <a16:colId xmlns:a16="http://schemas.microsoft.com/office/drawing/2014/main" val="2287302531"/>
                    </a:ext>
                  </a:extLst>
                </a:gridCol>
                <a:gridCol w="395652">
                  <a:extLst>
                    <a:ext uri="{9D8B030D-6E8A-4147-A177-3AD203B41FA5}">
                      <a16:colId xmlns:a16="http://schemas.microsoft.com/office/drawing/2014/main" val="2845922114"/>
                    </a:ext>
                  </a:extLst>
                </a:gridCol>
                <a:gridCol w="380601">
                  <a:extLst>
                    <a:ext uri="{9D8B030D-6E8A-4147-A177-3AD203B41FA5}">
                      <a16:colId xmlns:a16="http://schemas.microsoft.com/office/drawing/2014/main" val="2738352160"/>
                    </a:ext>
                  </a:extLst>
                </a:gridCol>
                <a:gridCol w="354797">
                  <a:extLst>
                    <a:ext uri="{9D8B030D-6E8A-4147-A177-3AD203B41FA5}">
                      <a16:colId xmlns:a16="http://schemas.microsoft.com/office/drawing/2014/main" val="2828635392"/>
                    </a:ext>
                  </a:extLst>
                </a:gridCol>
                <a:gridCol w="483814">
                  <a:extLst>
                    <a:ext uri="{9D8B030D-6E8A-4147-A177-3AD203B41FA5}">
                      <a16:colId xmlns:a16="http://schemas.microsoft.com/office/drawing/2014/main" val="2091177897"/>
                    </a:ext>
                  </a:extLst>
                </a:gridCol>
                <a:gridCol w="412855">
                  <a:extLst>
                    <a:ext uri="{9D8B030D-6E8A-4147-A177-3AD203B41FA5}">
                      <a16:colId xmlns:a16="http://schemas.microsoft.com/office/drawing/2014/main" val="2129725154"/>
                    </a:ext>
                  </a:extLst>
                </a:gridCol>
                <a:gridCol w="535420">
                  <a:extLst>
                    <a:ext uri="{9D8B030D-6E8A-4147-A177-3AD203B41FA5}">
                      <a16:colId xmlns:a16="http://schemas.microsoft.com/office/drawing/2014/main" val="2790022155"/>
                    </a:ext>
                  </a:extLst>
                </a:gridCol>
                <a:gridCol w="473062">
                  <a:extLst>
                    <a:ext uri="{9D8B030D-6E8A-4147-A177-3AD203B41FA5}">
                      <a16:colId xmlns:a16="http://schemas.microsoft.com/office/drawing/2014/main" val="663303150"/>
                    </a:ext>
                  </a:extLst>
                </a:gridCol>
              </a:tblGrid>
              <a:tr h="11781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908" marR="5908" marT="59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241346"/>
                  </a:ext>
                </a:extLst>
              </a:tr>
              <a:tr h="102071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formal al sector artístico y cultural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Cupos de educación formal ofertados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135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0.00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562060"/>
                  </a:ext>
                </a:extLst>
              </a:tr>
              <a:tr h="156200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en gestión artística y cultural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Cultura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asistidas técnicamente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50.00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50.00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908" marR="5908" marT="59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9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OPERATIVO ANUAL DE INVERSIONES POAI SECRETARÍA DE CULTURA CON CORTE AL 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21DF052-4AA4-4FE4-A925-BC55228B9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077075" y="5568917"/>
            <a:ext cx="6153285" cy="90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414208" y="610195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DCE2B297-B15F-41C2-991F-026CDDD72C2F}"/>
              </a:ext>
            </a:extLst>
          </p:cNvPr>
          <p:cNvSpPr/>
          <p:nvPr/>
        </p:nvSpPr>
        <p:spPr>
          <a:xfrm>
            <a:off x="709683" y="244698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SECRETARÍA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CULTURA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 CORTE AL 30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F2262CA-B634-14D3-13B9-2EAF42C51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181427"/>
              </p:ext>
            </p:extLst>
          </p:nvPr>
        </p:nvGraphicFramePr>
        <p:xfrm>
          <a:off x="901229" y="1122218"/>
          <a:ext cx="9448116" cy="41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1 Flecha derecha"/>
          <p:cNvSpPr/>
          <p:nvPr/>
        </p:nvSpPr>
        <p:spPr>
          <a:xfrm>
            <a:off x="4926052" y="5656166"/>
            <a:ext cx="1468192" cy="4121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OCTUBRE</a:t>
            </a:r>
            <a:endParaRPr lang="es-CO" sz="1400" dirty="0"/>
          </a:p>
        </p:txBody>
      </p:sp>
      <p:sp>
        <p:nvSpPr>
          <p:cNvPr id="11" name="2 Rectángulo"/>
          <p:cNvSpPr/>
          <p:nvPr/>
        </p:nvSpPr>
        <p:spPr>
          <a:xfrm>
            <a:off x="6510154" y="5714121"/>
            <a:ext cx="1493949" cy="2962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80%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id="{C59572DE-83E3-4F3F-9654-B9A49F313FD2}"/>
              </a:ext>
            </a:extLst>
          </p:cNvPr>
          <p:cNvSpPr/>
          <p:nvPr/>
        </p:nvSpPr>
        <p:spPr>
          <a:xfrm>
            <a:off x="638629" y="176169"/>
            <a:ext cx="10022370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POR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SECRETARÍA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CULTURA  AL 30 DE 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114970" y="6403417"/>
            <a:ext cx="2694361" cy="3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A3D1659-9E76-6DA4-C039-34DFC5AF6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597628"/>
              </p:ext>
            </p:extLst>
          </p:nvPr>
        </p:nvGraphicFramePr>
        <p:xfrm>
          <a:off x="901229" y="997527"/>
          <a:ext cx="9302643" cy="455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id="{C59572DE-83E3-4F3F-9654-B9A49F313FD2}"/>
              </a:ext>
            </a:extLst>
          </p:cNvPr>
          <p:cNvSpPr/>
          <p:nvPr/>
        </p:nvSpPr>
        <p:spPr>
          <a:xfrm>
            <a:off x="638629" y="176169"/>
            <a:ext cx="10022370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ESTAMPILLA PROCULTURA 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114970" y="6403417"/>
            <a:ext cx="2694361" cy="3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1D7C3A4-9778-CD5B-5B75-47032D8BF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171841"/>
              </p:ext>
            </p:extLst>
          </p:nvPr>
        </p:nvGraphicFramePr>
        <p:xfrm>
          <a:off x="901229" y="1039092"/>
          <a:ext cx="9468898" cy="467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478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id="{C59572DE-83E3-4F3F-9654-B9A49F313FD2}"/>
              </a:ext>
            </a:extLst>
          </p:cNvPr>
          <p:cNvSpPr/>
          <p:nvPr/>
        </p:nvSpPr>
        <p:spPr>
          <a:xfrm>
            <a:off x="638629" y="176169"/>
            <a:ext cx="10022370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 IVA TELEFONIA MÓVIL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114970" y="6403417"/>
            <a:ext cx="2694361" cy="3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965B8AF-4837-8349-8319-12C16A7CF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054452"/>
              </p:ext>
            </p:extLst>
          </p:nvPr>
        </p:nvGraphicFramePr>
        <p:xfrm>
          <a:off x="901229" y="1018309"/>
          <a:ext cx="9552026" cy="453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093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1"/>
            <a:ext cx="11718255" cy="52251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 DE CULTURA POR FUENTES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FINANCIACIÓN AL 30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05207"/>
              </p:ext>
            </p:extLst>
          </p:nvPr>
        </p:nvGraphicFramePr>
        <p:xfrm>
          <a:off x="372979" y="522514"/>
          <a:ext cx="11466095" cy="5859321"/>
        </p:xfrm>
        <a:graphic>
          <a:graphicData uri="http://schemas.openxmlformats.org/drawingml/2006/table">
            <a:tbl>
              <a:tblPr/>
              <a:tblGrid>
                <a:gridCol w="92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7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2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38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74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</a:t>
                      </a:r>
                      <a:r>
                        <a:rPr lang="es-CO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Financiación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Defiinitivo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2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04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2020003630021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la "Ruta de la felicidad y la identidad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quindiana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", para el fortalecimiento y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visibilización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los procesos artísticos y culturales en el Departamento del Quindío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2,186,946,464.79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480,000,000.00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452,937,500.00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27,062,500.00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448,187,500.00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260,227,500.00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31,812,500.00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332,132,000.00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306,706,667.00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25,425,333.00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294,206,667.00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213,117,823.00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37,925,333.00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150,000,000.00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148,675,000.00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1,325,000.00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148,177,000.00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48,675,000.00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1,823,000.00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4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 Concertación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872,378,398.00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853,145,898.00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19,232,500.00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822,151,990.58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499,636,952.61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50,226,407.42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50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 Concertación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67,688,898.99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67,688,898.99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64,418,547.46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64,418,547.46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3,270,351.53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54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Estímulos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174,475,679.00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174,455,220.00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20,459.00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174,455,220.00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115,605,220.00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20,459.00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50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Estímulos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16,044,780.80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16,044,780.00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0.80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16,044,780.00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16,044,780.00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0.80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8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36,000,000.00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34,500,000.00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1,500,000.00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34,500,000.00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22,500,000.00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1,500,000.00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8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8,226,708.00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8,226,708.00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8,226,708.00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8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27,450,000.00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2,550,000.00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27,450,000.00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23,850,000.00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2,550,000.00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8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1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 DE CULTURA POR FUENTES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FINANCIACIÓN AL  30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99724"/>
              </p:ext>
            </p:extLst>
          </p:nvPr>
        </p:nvGraphicFramePr>
        <p:xfrm>
          <a:off x="541420" y="962526"/>
          <a:ext cx="11081086" cy="5149516"/>
        </p:xfrm>
        <a:graphic>
          <a:graphicData uri="http://schemas.openxmlformats.org/drawingml/2006/table">
            <a:tbl>
              <a:tblPr/>
              <a:tblGrid>
                <a:gridCol w="77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0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7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42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903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186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2020003630020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programa "Tú y Yo Somos Cultura", para el fortalecimiento a la lectura,  escritura  y bibliotecas en el Departamento del Quindío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560,714,445.06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158,392,500.00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21,607,500.00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158,392,500.00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96,927,500.00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21,607,500.00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80,000,000.00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79,220,000.00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780,000.00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79,220,000.00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79,065,000.00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780,000.00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Bibliotecas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101,260,000.00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8,740,000.00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76,260,000.00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56,435,000.00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33,740,000.00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Bibliotecas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68,238,766.06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57,710,000.00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10,528,766.06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57,710,000.00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27,495,000.00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10,528,766.06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18,000,000.00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14,225,000.00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3,775,000.00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14,225,000.00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12,425,000.00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3,775,000.00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8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Bibliotecas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64,475,679.00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41,765,000.00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22,710,679.00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41,765,000.00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13,470,000.00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22,710,679.00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5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Bibliotecas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40,000,000.00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 DE CULTURA POR FUENTES DE FINANCIACIÓN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30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42699"/>
              </p:ext>
            </p:extLst>
          </p:nvPr>
        </p:nvGraphicFramePr>
        <p:xfrm>
          <a:off x="324853" y="926433"/>
          <a:ext cx="11514221" cy="5209672"/>
        </p:xfrm>
        <a:graphic>
          <a:graphicData uri="http://schemas.openxmlformats.org/drawingml/2006/table">
            <a:tbl>
              <a:tblPr/>
              <a:tblGrid>
                <a:gridCol w="92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76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47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3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96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2020003630072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artistas y gestores culturales  del departamento del Quindío con el  beneficio de la Seguridad Social.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446,769,914.73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20,000,000.00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18,382,500.00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1,617,500.00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18,382,500.00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14,782,500.00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1,617,500.00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9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Seguridad Social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174,475,679.00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146,225,693.27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28,249,985.73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174,475,679.00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Estampilla Pro-Cultura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Seguridad Social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252,294,235.73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252,294,235.73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252,294,235.73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2020003630073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al Paisaje, Café y Tradición mediante procesos de manejo, gestión, asistencia técnica, divulgación y publicación del patrimonio, arqueológico, antropológico e histórico en el Departamento del Quindío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274,893,855.30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76,500,000.00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75,790,000.00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710,000.00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75,790,000.00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68,890,000.00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710,000.00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 Telefonía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Móvil Cultura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103,859,422.00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95,209,422.00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8,650,000.00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95,209,422.00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8,650,000.00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2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Iva Telefonía Móvil Cultura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34,433.30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34,433.30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-  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34,433.30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94,500,000.00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84,452,500.00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10,047,500.00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84,452,500.00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50,982,500.00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10,047,500.00 </a:t>
                      </a:r>
                    </a:p>
                  </a:txBody>
                  <a:tcPr marL="4391" marR="4391" marT="43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5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3,469,324,679.88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3,469,324,679.88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3,246,530,814.99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222,793,864.89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2,770,998,627.04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1,724,548,323.07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698,326,052.84 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4391" marR="4391" marT="4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172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6827</TotalTime>
  <Words>2154</Words>
  <Application>Microsoft Office PowerPoint</Application>
  <PresentationFormat>Panorámica</PresentationFormat>
  <Paragraphs>740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Nova Cond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AUXPLANEACION03</cp:lastModifiedBy>
  <cp:revision>872</cp:revision>
  <cp:lastPrinted>2020-10-13T20:33:27Z</cp:lastPrinted>
  <dcterms:created xsi:type="dcterms:W3CDTF">2020-01-02T14:16:52Z</dcterms:created>
  <dcterms:modified xsi:type="dcterms:W3CDTF">2022-11-09T21:38:24Z</dcterms:modified>
</cp:coreProperties>
</file>