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547" r:id="rId3"/>
    <p:sldId id="593" r:id="rId4"/>
    <p:sldId id="551" r:id="rId5"/>
    <p:sldId id="616" r:id="rId6"/>
    <p:sldId id="609" r:id="rId7"/>
    <p:sldId id="610" r:id="rId8"/>
    <p:sldId id="612" r:id="rId9"/>
    <p:sldId id="556" r:id="rId10"/>
    <p:sldId id="618" r:id="rId11"/>
    <p:sldId id="619" r:id="rId12"/>
    <p:sldId id="620" r:id="rId13"/>
    <p:sldId id="623" r:id="rId14"/>
    <p:sldId id="630" r:id="rId15"/>
    <p:sldId id="641" r:id="rId16"/>
    <p:sldId id="631" r:id="rId17"/>
    <p:sldId id="642" r:id="rId18"/>
    <p:sldId id="632" r:id="rId19"/>
    <p:sldId id="643" r:id="rId20"/>
    <p:sldId id="633" r:id="rId21"/>
    <p:sldId id="644" r:id="rId22"/>
    <p:sldId id="634" r:id="rId23"/>
    <p:sldId id="615" r:id="rId24"/>
    <p:sldId id="595" r:id="rId25"/>
    <p:sldId id="596" r:id="rId26"/>
    <p:sldId id="597" r:id="rId27"/>
    <p:sldId id="599" r:id="rId28"/>
    <p:sldId id="603" r:id="rId29"/>
    <p:sldId id="601" r:id="rId30"/>
    <p:sldId id="607" r:id="rId31"/>
    <p:sldId id="608" r:id="rId32"/>
    <p:sldId id="624" r:id="rId33"/>
    <p:sldId id="627" r:id="rId34"/>
    <p:sldId id="628" r:id="rId35"/>
    <p:sldId id="637" r:id="rId36"/>
    <p:sldId id="638" r:id="rId37"/>
    <p:sldId id="639" r:id="rId38"/>
    <p:sldId id="640" r:id="rId39"/>
    <p:sldId id="258"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E4D"/>
    <a:srgbClr val="FF9900"/>
    <a:srgbClr val="00CC66"/>
    <a:srgbClr val="006600"/>
    <a:srgbClr val="00FF99"/>
    <a:srgbClr val="008000"/>
    <a:srgbClr val="D2D24E"/>
    <a:srgbClr val="CC9900"/>
    <a:srgbClr val="66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760" autoAdjust="0"/>
  </p:normalViewPr>
  <p:slideViewPr>
    <p:cSldViewPr snapToGrid="0">
      <p:cViewPr varScale="1">
        <p:scale>
          <a:sx n="100" d="100"/>
          <a:sy n="100" d="100"/>
        </p:scale>
        <p:origin x="912" y="90"/>
      </p:cViewPr>
      <p:guideLst>
        <p:guide orient="horz" pos="2160"/>
        <p:guide pos="3840"/>
      </p:guideLst>
    </p:cSldViewPr>
  </p:slideViewPr>
  <p:notesTextViewPr>
    <p:cViewPr>
      <p:scale>
        <a:sx n="1" d="1"/>
        <a:sy n="1" d="1"/>
      </p:scale>
      <p:origin x="0" y="0"/>
    </p:cViewPr>
  </p:notesTextViewPr>
  <p:sorterViewPr>
    <p:cViewPr>
      <p:scale>
        <a:sx n="100" d="100"/>
        <a:sy n="100" d="100"/>
      </p:scale>
      <p:origin x="0" y="123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'F-PLA-47 INFRAESTRUCTURA'!$U$63:$U$68</c:f>
              <c:strCache>
                <c:ptCount val="6"/>
                <c:pt idx="0">
                  <c:v>Definitivo</c:v>
                </c:pt>
                <c:pt idx="1">
                  <c:v>Certificados</c:v>
                </c:pt>
                <c:pt idx="2">
                  <c:v>Saldo disponible</c:v>
                </c:pt>
                <c:pt idx="3">
                  <c:v>Compromisos</c:v>
                </c:pt>
                <c:pt idx="4">
                  <c:v>Obligaciones</c:v>
                </c:pt>
                <c:pt idx="5">
                  <c:v>Disponible por comprometer</c:v>
                </c:pt>
              </c:strCache>
            </c:strRef>
          </c:cat>
          <c:val>
            <c:numRef>
              <c:f>'F-PLA-47 INFRAESTRUCTURA'!$V$63:$V$68</c:f>
              <c:numCache>
                <c:formatCode>#,##0</c:formatCode>
                <c:ptCount val="6"/>
                <c:pt idx="0">
                  <c:v>35755534437.400002</c:v>
                </c:pt>
                <c:pt idx="1">
                  <c:v>21801322951.189999</c:v>
                </c:pt>
                <c:pt idx="2">
                  <c:v>13954211486.209999</c:v>
                </c:pt>
                <c:pt idx="3">
                  <c:v>17188762698.550003</c:v>
                </c:pt>
                <c:pt idx="4">
                  <c:v>8027601401.5999994</c:v>
                </c:pt>
                <c:pt idx="5">
                  <c:v>18566771738.849998</c:v>
                </c:pt>
              </c:numCache>
            </c:numRef>
          </c:val>
          <c:extLst>
            <c:ext xmlns:c16="http://schemas.microsoft.com/office/drawing/2014/chart" uri="{C3380CC4-5D6E-409C-BE32-E72D297353CC}">
              <c16:uniqueId val="{00000000-4BE4-438C-A7A3-3BB73F7D1ED4}"/>
            </c:ext>
          </c:extLst>
        </c:ser>
        <c:ser>
          <c:idx val="1"/>
          <c:order val="1"/>
          <c:spPr>
            <a:noFill/>
            <a:ln>
              <a:noFill/>
            </a:ln>
            <a:effectLst/>
            <a:sp3d/>
          </c:spPr>
          <c:invertIfNegative val="0"/>
          <c:cat>
            <c:strRef>
              <c:f>'F-PLA-47 INFRAESTRUCTURA'!$U$63:$U$68</c:f>
              <c:strCache>
                <c:ptCount val="6"/>
                <c:pt idx="0">
                  <c:v>Definitivo</c:v>
                </c:pt>
                <c:pt idx="1">
                  <c:v>Certificados</c:v>
                </c:pt>
                <c:pt idx="2">
                  <c:v>Saldo disponible</c:v>
                </c:pt>
                <c:pt idx="3">
                  <c:v>Compromisos</c:v>
                </c:pt>
                <c:pt idx="4">
                  <c:v>Obligaciones</c:v>
                </c:pt>
                <c:pt idx="5">
                  <c:v>Disponible por comprometer</c:v>
                </c:pt>
              </c:strCache>
            </c:strRef>
          </c:cat>
          <c:val>
            <c:numRef>
              <c:f>'F-PLA-47 INFRAESTRUCTURA'!$W$63:$W$68</c:f>
              <c:numCache>
                <c:formatCode>0%</c:formatCode>
                <c:ptCount val="6"/>
                <c:pt idx="0">
                  <c:v>1</c:v>
                </c:pt>
                <c:pt idx="1">
                  <c:v>0.60973282302238474</c:v>
                </c:pt>
                <c:pt idx="2">
                  <c:v>0.39026717697761515</c:v>
                </c:pt>
                <c:pt idx="3">
                  <c:v>0.48073012944733656</c:v>
                </c:pt>
                <c:pt idx="4">
                  <c:v>0.46702613459648179</c:v>
                </c:pt>
                <c:pt idx="5">
                  <c:v>0.51926987055266338</c:v>
                </c:pt>
              </c:numCache>
            </c:numRef>
          </c:val>
          <c:extLst>
            <c:ext xmlns:c16="http://schemas.microsoft.com/office/drawing/2014/chart" uri="{C3380CC4-5D6E-409C-BE32-E72D297353CC}">
              <c16:uniqueId val="{00000001-4BE4-438C-A7A3-3BB73F7D1ED4}"/>
            </c:ext>
          </c:extLst>
        </c:ser>
        <c:dLbls>
          <c:showLegendKey val="0"/>
          <c:showVal val="0"/>
          <c:showCatName val="0"/>
          <c:showSerName val="0"/>
          <c:showPercent val="0"/>
          <c:showBubbleSize val="0"/>
        </c:dLbls>
        <c:gapWidth val="150"/>
        <c:shape val="box"/>
        <c:axId val="198024944"/>
        <c:axId val="198025504"/>
        <c:axId val="0"/>
      </c:bar3DChart>
      <c:catAx>
        <c:axId val="19802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8025504"/>
        <c:crosses val="autoZero"/>
        <c:auto val="1"/>
        <c:lblAlgn val="ctr"/>
        <c:lblOffset val="100"/>
        <c:noMultiLvlLbl val="0"/>
      </c:catAx>
      <c:valAx>
        <c:axId val="198025504"/>
        <c:scaling>
          <c:orientation val="minMax"/>
        </c:scaling>
        <c:delete val="1"/>
        <c:axPos val="l"/>
        <c:numFmt formatCode="#,##0" sourceLinked="1"/>
        <c:majorTickMark val="none"/>
        <c:minorTickMark val="none"/>
        <c:tickLblPos val="nextTo"/>
        <c:crossAx val="198024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w="9525" cap="flat" cmpd="sng" algn="ctr">
      <a:solidFill>
        <a:schemeClr val="accent6">
          <a:lumMod val="60000"/>
          <a:lumOff val="40000"/>
        </a:schemeClr>
      </a:solidFill>
      <a:round/>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'F-PLA-47 INFRAESTRUCTURA'!$R$67</c:f>
              <c:strCache>
                <c:ptCount val="1"/>
                <c:pt idx="0">
                  <c:v>No.</c:v>
                </c:pt>
              </c:strCache>
            </c:strRef>
          </c:tx>
          <c:spPr>
            <a:solidFill>
              <a:srgbClr val="FFFF0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8F9A-4327-AAAC-384A1F7397B9}"/>
              </c:ext>
            </c:extLst>
          </c:dPt>
          <c:dPt>
            <c:idx val="3"/>
            <c:invertIfNegative val="0"/>
            <c:bubble3D val="0"/>
            <c:spPr>
              <a:solidFill>
                <a:srgbClr val="FFC000"/>
              </a:solidFill>
              <a:ln>
                <a:noFill/>
              </a:ln>
              <a:effectLst/>
            </c:spPr>
            <c:extLst>
              <c:ext xmlns:c16="http://schemas.microsoft.com/office/drawing/2014/chart" uri="{C3380CC4-5D6E-409C-BE32-E72D297353CC}">
                <c16:uniqueId val="{00000005-8F9A-4327-AAAC-384A1F7397B9}"/>
              </c:ext>
            </c:extLst>
          </c:dPt>
          <c:dPt>
            <c:idx val="4"/>
            <c:invertIfNegative val="0"/>
            <c:bubble3D val="0"/>
            <c:spPr>
              <a:solidFill>
                <a:srgbClr val="C00000"/>
              </a:solidFill>
              <a:ln>
                <a:noFill/>
              </a:ln>
              <a:effectLst/>
            </c:spPr>
            <c:extLst>
              <c:ext xmlns:c16="http://schemas.microsoft.com/office/drawing/2014/chart" uri="{C3380CC4-5D6E-409C-BE32-E72D297353CC}">
                <c16:uniqueId val="{00000007-8F9A-4327-AAAC-384A1F7397B9}"/>
              </c:ext>
            </c:extLst>
          </c:dPt>
          <c:dPt>
            <c:idx val="5"/>
            <c:invertIfNegative val="0"/>
            <c:bubble3D val="0"/>
            <c:spPr>
              <a:solidFill>
                <a:srgbClr val="002060"/>
              </a:solidFill>
              <a:ln>
                <a:noFill/>
              </a:ln>
              <a:effectLst/>
            </c:spPr>
            <c:extLst>
              <c:ext xmlns:c16="http://schemas.microsoft.com/office/drawing/2014/chart" uri="{C3380CC4-5D6E-409C-BE32-E72D297353CC}">
                <c16:uniqueId val="{0000000A-8F9A-4327-AAAC-384A1F7397B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'F-PLA-47 INFRAESTRUCTURA'!$Q$68:$Q$73</c:f>
              <c:strCache>
                <c:ptCount val="6"/>
                <c:pt idx="0">
                  <c:v>Sobresaliente  ( Entre 80%-100%) </c:v>
                </c:pt>
                <c:pt idx="1">
                  <c:v>Satisfactorio (Entre 70% -79,99%)</c:v>
                </c:pt>
                <c:pt idx="2">
                  <c:v>Medio (Entre 60%-69,99%)</c:v>
                </c:pt>
                <c:pt idx="3">
                  <c:v>Bajo (Entre 40% - 59,99%)</c:v>
                </c:pt>
                <c:pt idx="4">
                  <c:v>Critico (Entre 0% - 39,99%)</c:v>
                </c:pt>
                <c:pt idx="5">
                  <c:v>TOTAL </c:v>
                </c:pt>
              </c:strCache>
            </c:strRef>
          </c:cat>
          <c:val>
            <c:numRef>
              <c:f>'F-PLA-47 INFRAESTRUCTURA'!$R$68:$R$73</c:f>
              <c:numCache>
                <c:formatCode>General</c:formatCode>
                <c:ptCount val="6"/>
                <c:pt idx="0">
                  <c:v>3</c:v>
                </c:pt>
                <c:pt idx="2">
                  <c:v>1</c:v>
                </c:pt>
                <c:pt idx="3">
                  <c:v>2</c:v>
                </c:pt>
                <c:pt idx="4">
                  <c:v>16</c:v>
                </c:pt>
                <c:pt idx="5">
                  <c:v>22</c:v>
                </c:pt>
              </c:numCache>
            </c:numRef>
          </c:val>
          <c:extLst>
            <c:ext xmlns:c16="http://schemas.microsoft.com/office/drawing/2014/chart" uri="{C3380CC4-5D6E-409C-BE32-E72D297353CC}">
              <c16:uniqueId val="{00000000-8F9A-4327-AAAC-384A1F7397B9}"/>
            </c:ext>
          </c:extLst>
        </c:ser>
        <c:ser>
          <c:idx val="1"/>
          <c:order val="1"/>
          <c:tx>
            <c:strRef>
              <c:f>'F-PLA-47 INFRAESTRUCTURA'!$S$67</c:f>
              <c:strCache>
                <c:ptCount val="1"/>
                <c:pt idx="0">
                  <c:v>%</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'F-PLA-47 INFRAESTRUCTURA'!$Q$68:$Q$73</c:f>
              <c:strCache>
                <c:ptCount val="6"/>
                <c:pt idx="0">
                  <c:v>Sobresaliente  ( Entre 80%-100%) </c:v>
                </c:pt>
                <c:pt idx="1">
                  <c:v>Satisfactorio (Entre 70% -79,99%)</c:v>
                </c:pt>
                <c:pt idx="2">
                  <c:v>Medio (Entre 60%-69,99%)</c:v>
                </c:pt>
                <c:pt idx="3">
                  <c:v>Bajo (Entre 40% - 59,99%)</c:v>
                </c:pt>
                <c:pt idx="4">
                  <c:v>Critico (Entre 0% - 39,99%)</c:v>
                </c:pt>
                <c:pt idx="5">
                  <c:v>TOTAL </c:v>
                </c:pt>
              </c:strCache>
            </c:strRef>
          </c:cat>
          <c:val>
            <c:numRef>
              <c:f>'F-PLA-47 INFRAESTRUCTURA'!$S$68:$S$73</c:f>
              <c:numCache>
                <c:formatCode>0%</c:formatCode>
                <c:ptCount val="6"/>
                <c:pt idx="0">
                  <c:v>0.13636363636363635</c:v>
                </c:pt>
                <c:pt idx="1">
                  <c:v>0</c:v>
                </c:pt>
                <c:pt idx="2">
                  <c:v>4.5454545454545456E-2</c:v>
                </c:pt>
                <c:pt idx="3">
                  <c:v>9.0909090909090912E-2</c:v>
                </c:pt>
                <c:pt idx="4">
                  <c:v>0.72727272727272729</c:v>
                </c:pt>
                <c:pt idx="5">
                  <c:v>1</c:v>
                </c:pt>
              </c:numCache>
            </c:numRef>
          </c:val>
          <c:extLst>
            <c:ext xmlns:c16="http://schemas.microsoft.com/office/drawing/2014/chart" uri="{C3380CC4-5D6E-409C-BE32-E72D297353CC}">
              <c16:uniqueId val="{00000001-8F9A-4327-AAAC-384A1F7397B9}"/>
            </c:ext>
          </c:extLst>
        </c:ser>
        <c:dLbls>
          <c:dLblPos val="outEnd"/>
          <c:showLegendKey val="0"/>
          <c:showVal val="1"/>
          <c:showCatName val="0"/>
          <c:showSerName val="0"/>
          <c:showPercent val="0"/>
          <c:showBubbleSize val="0"/>
        </c:dLbls>
        <c:gapWidth val="219"/>
        <c:overlap val="-27"/>
        <c:axId val="203030912"/>
        <c:axId val="203031472"/>
      </c:barChart>
      <c:catAx>
        <c:axId val="20303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203031472"/>
        <c:crosses val="autoZero"/>
        <c:auto val="1"/>
        <c:lblAlgn val="ctr"/>
        <c:lblOffset val="100"/>
        <c:noMultiLvlLbl val="0"/>
      </c:catAx>
      <c:valAx>
        <c:axId val="203031472"/>
        <c:scaling>
          <c:orientation val="minMax"/>
        </c:scaling>
        <c:delete val="1"/>
        <c:axPos val="l"/>
        <c:numFmt formatCode="General" sourceLinked="1"/>
        <c:majorTickMark val="none"/>
        <c:minorTickMark val="none"/>
        <c:tickLblPos val="nextTo"/>
        <c:crossAx val="203030912"/>
        <c:crosses val="autoZero"/>
        <c:crossBetween val="between"/>
      </c:valAx>
      <c:spPr>
        <a:noFill/>
        <a:ln>
          <a:noFill/>
        </a:ln>
        <a:effectLst/>
      </c:spPr>
    </c:plotArea>
    <c:plotVisOnly val="1"/>
    <c:dispBlanksAs val="gap"/>
    <c:showDLblsOverMax val="0"/>
  </c:chart>
  <c:spPr>
    <a:noFill/>
    <a:ln>
      <a:solidFill>
        <a:schemeClr val="accent6">
          <a:lumMod val="20000"/>
          <a:lumOff val="80000"/>
        </a:schemeClr>
      </a:solidFill>
    </a:ln>
    <a:effectLst/>
  </c:spPr>
  <c:txPr>
    <a:bodyPr/>
    <a:lstStyle/>
    <a:p>
      <a:pPr>
        <a:defRPr sz="1400"/>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Hoja2!$A$2</c:f>
              <c:strCache>
                <c:ptCount val="1"/>
                <c:pt idx="0">
                  <c:v>Aguas e Infraestructura</c:v>
                </c:pt>
              </c:strCache>
            </c:strRef>
          </c:tx>
          <c:spPr>
            <a:solidFill>
              <a:schemeClr val="accent1"/>
            </a:solidFill>
            <a:ln>
              <a:noFill/>
            </a:ln>
            <a:effectLst/>
            <a:sp3d/>
          </c:spPr>
          <c:invertIfNegative val="0"/>
          <c:dPt>
            <c:idx val="1"/>
            <c:invertIfNegative val="0"/>
            <c:bubble3D val="0"/>
            <c:spPr>
              <a:noFill/>
              <a:ln>
                <a:noFill/>
              </a:ln>
              <a:effectLst/>
              <a:sp3d/>
            </c:spPr>
            <c:extLst>
              <c:ext xmlns:c16="http://schemas.microsoft.com/office/drawing/2014/chart" uri="{C3380CC4-5D6E-409C-BE32-E72D297353CC}">
                <c16:uniqueId val="{00000001-DE33-4916-A3B2-DB0268366CD5}"/>
              </c:ext>
            </c:extLst>
          </c:dPt>
          <c:dPt>
            <c:idx val="3"/>
            <c:invertIfNegative val="0"/>
            <c:bubble3D val="0"/>
            <c:spPr>
              <a:noFill/>
              <a:ln>
                <a:noFill/>
              </a:ln>
              <a:effectLst/>
              <a:sp3d/>
            </c:spPr>
            <c:extLst>
              <c:ext xmlns:c16="http://schemas.microsoft.com/office/drawing/2014/chart" uri="{C3380CC4-5D6E-409C-BE32-E72D297353CC}">
                <c16:uniqueId val="{00000003-DE33-4916-A3B2-DB0268366CD5}"/>
              </c:ext>
            </c:extLst>
          </c:dPt>
          <c:dPt>
            <c:idx val="5"/>
            <c:invertIfNegative val="0"/>
            <c:bubble3D val="0"/>
            <c:spPr>
              <a:noFill/>
              <a:ln>
                <a:noFill/>
              </a:ln>
              <a:effectLst/>
              <a:sp3d/>
            </c:spPr>
            <c:extLst>
              <c:ext xmlns:c16="http://schemas.microsoft.com/office/drawing/2014/chart" uri="{C3380CC4-5D6E-409C-BE32-E72D297353CC}">
                <c16:uniqueId val="{00000005-DE33-4916-A3B2-DB0268366CD5}"/>
              </c:ext>
            </c:extLst>
          </c:dPt>
          <c:dPt>
            <c:idx val="7"/>
            <c:invertIfNegative val="0"/>
            <c:bubble3D val="0"/>
            <c:spPr>
              <a:noFill/>
              <a:ln>
                <a:noFill/>
              </a:ln>
              <a:effectLst/>
              <a:sp3d/>
            </c:spPr>
            <c:extLst>
              <c:ext xmlns:c16="http://schemas.microsoft.com/office/drawing/2014/chart" uri="{C3380CC4-5D6E-409C-BE32-E72D297353CC}">
                <c16:uniqueId val="{00000007-DE33-4916-A3B2-DB0268366CD5}"/>
              </c:ext>
            </c:extLst>
          </c:dPt>
          <c:dPt>
            <c:idx val="9"/>
            <c:invertIfNegative val="0"/>
            <c:bubble3D val="0"/>
            <c:spPr>
              <a:noFill/>
              <a:ln>
                <a:noFill/>
              </a:ln>
              <a:effectLst/>
              <a:sp3d/>
            </c:spPr>
            <c:extLst>
              <c:ext xmlns:c16="http://schemas.microsoft.com/office/drawing/2014/chart" uri="{C3380CC4-5D6E-409C-BE32-E72D297353CC}">
                <c16:uniqueId val="{00000009-DE33-4916-A3B2-DB0268366CD5}"/>
              </c:ext>
            </c:extLst>
          </c:dPt>
          <c:cat>
            <c:strRef>
              <c:f>Hoja2!$B$1:$K$1</c:f>
              <c:strCache>
                <c:ptCount val="10"/>
                <c:pt idx="0">
                  <c:v>APROPIACION DEFINITIVA</c:v>
                </c:pt>
                <c:pt idx="1">
                  <c:v>%</c:v>
                </c:pt>
                <c:pt idx="2">
                  <c:v>CERTIFICADOS</c:v>
                </c:pt>
                <c:pt idx="3">
                  <c:v>%</c:v>
                </c:pt>
                <c:pt idx="4">
                  <c:v>COMPROMISOS</c:v>
                </c:pt>
                <c:pt idx="5">
                  <c:v>%</c:v>
                </c:pt>
                <c:pt idx="6">
                  <c:v>OBLIGACIONES </c:v>
                </c:pt>
                <c:pt idx="7">
                  <c:v>%</c:v>
                </c:pt>
                <c:pt idx="8">
                  <c:v>PAGOS</c:v>
                </c:pt>
                <c:pt idx="9">
                  <c:v>%</c:v>
                </c:pt>
              </c:strCache>
            </c:strRef>
          </c:cat>
          <c:val>
            <c:numRef>
              <c:f>Hoja2!$B$2:$K$2</c:f>
              <c:numCache>
                <c:formatCode>0%</c:formatCode>
                <c:ptCount val="10"/>
                <c:pt idx="0" formatCode="_(* #,##0.00_);_(* \(#,##0.00\);_(* &quot;-&quot;??_);_(@_)">
                  <c:v>53600603882.440002</c:v>
                </c:pt>
                <c:pt idx="1">
                  <c:v>1</c:v>
                </c:pt>
                <c:pt idx="2" formatCode="_(* #,##0.00_);_(* \(#,##0.00\);_(* &quot;-&quot;??_);_(@_)">
                  <c:v>53327863273.050003</c:v>
                </c:pt>
                <c:pt idx="3">
                  <c:v>0.9949116131230874</c:v>
                </c:pt>
                <c:pt idx="4" formatCode="_(* #,##0.00_);_(* \(#,##0.00\);_(* &quot;-&quot;??_);_(@_)">
                  <c:v>32437254018.120003</c:v>
                </c:pt>
                <c:pt idx="5">
                  <c:v>0.60516583151307957</c:v>
                </c:pt>
                <c:pt idx="6" formatCode="_(* #,##0.00_);_(* \(#,##0.00\);_(* &quot;-&quot;??_);_(@_)">
                  <c:v>19892718282.639999</c:v>
                </c:pt>
                <c:pt idx="7">
                  <c:v>0.371128622473543</c:v>
                </c:pt>
                <c:pt idx="8" formatCode="_(* #,##0.00_);_(* \(#,##0.00\);_(* &quot;-&quot;??_);_(@_)">
                  <c:v>19892718282.639999</c:v>
                </c:pt>
                <c:pt idx="9">
                  <c:v>0.371128622473543</c:v>
                </c:pt>
              </c:numCache>
            </c:numRef>
          </c:val>
          <c:extLst>
            <c:ext xmlns:c16="http://schemas.microsoft.com/office/drawing/2014/chart" uri="{C3380CC4-5D6E-409C-BE32-E72D297353CC}">
              <c16:uniqueId val="{0000000A-DE33-4916-A3B2-DB0268366CD5}"/>
            </c:ext>
          </c:extLst>
        </c:ser>
        <c:dLbls>
          <c:showLegendKey val="0"/>
          <c:showVal val="0"/>
          <c:showCatName val="0"/>
          <c:showSerName val="0"/>
          <c:showPercent val="0"/>
          <c:showBubbleSize val="0"/>
        </c:dLbls>
        <c:gapWidth val="150"/>
        <c:shape val="box"/>
        <c:axId val="262286384"/>
        <c:axId val="262286944"/>
        <c:axId val="0"/>
      </c:bar3DChart>
      <c:catAx>
        <c:axId val="262286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262286944"/>
        <c:crosses val="autoZero"/>
        <c:auto val="1"/>
        <c:lblAlgn val="ctr"/>
        <c:lblOffset val="100"/>
        <c:noMultiLvlLbl val="0"/>
      </c:catAx>
      <c:valAx>
        <c:axId val="262286944"/>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262286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solidFill>
        <a:schemeClr val="accent6">
          <a:lumMod val="20000"/>
          <a:lumOff val="80000"/>
        </a:schemeClr>
      </a:solidFill>
    </a:ln>
    <a:effectLst/>
  </c:spPr>
  <c:txPr>
    <a:bodyPr/>
    <a:lstStyle/>
    <a:p>
      <a:pPr>
        <a:defRPr sz="1050"/>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'GRAFICAS 30-09-2022'!$B$190:$J$190</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30-09-2022'!$B$191:$J$191</c:f>
              <c:numCache>
                <c:formatCode>_(* #,##0.00_);_(* \(#,##0.00\);_(* "-"??_);_(@_)</c:formatCode>
                <c:ptCount val="9"/>
                <c:pt idx="0">
                  <c:v>525097792.39999998</c:v>
                </c:pt>
                <c:pt idx="1">
                  <c:v>475298521.39999998</c:v>
                </c:pt>
                <c:pt idx="2">
                  <c:v>90.516191132248224</c:v>
                </c:pt>
                <c:pt idx="3">
                  <c:v>475298521.39999998</c:v>
                </c:pt>
                <c:pt idx="4">
                  <c:v>90.516191132248224</c:v>
                </c:pt>
                <c:pt idx="5">
                  <c:v>349390231.39999998</c:v>
                </c:pt>
                <c:pt idx="6">
                  <c:v>73.509639872403781</c:v>
                </c:pt>
                <c:pt idx="7">
                  <c:v>349390231.39999998</c:v>
                </c:pt>
                <c:pt idx="8">
                  <c:v>73.509639872403781</c:v>
                </c:pt>
              </c:numCache>
            </c:numRef>
          </c:val>
          <c:extLst>
            <c:ext xmlns:c16="http://schemas.microsoft.com/office/drawing/2014/chart" uri="{C3380CC4-5D6E-409C-BE32-E72D297353CC}">
              <c16:uniqueId val="{00000000-B415-45E6-805A-15510ACD2EBB}"/>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a:ln>
      <a:solidFill>
        <a:srgbClr val="70AD47">
          <a:lumMod val="60000"/>
          <a:lumOff val="40000"/>
        </a:srgbClr>
      </a:solidFill>
    </a:ln>
  </c:spPr>
  <c:txPr>
    <a:bodyPr/>
    <a:lstStyle/>
    <a:p>
      <a:pPr>
        <a:defRPr sz="1000"/>
      </a:pPr>
      <a:endParaRPr lang="es-C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6600"/>
            </a:solidFill>
            <a:ln>
              <a:solidFill>
                <a:srgbClr val="FFC000">
                  <a:lumMod val="75000"/>
                </a:srgbClr>
              </a:solidFill>
            </a:ln>
          </c:spPr>
          <c:invertIfNegative val="0"/>
          <c:cat>
            <c:strRef>
              <c:f>'GRAFICAS 30-09-2022'!$B$225:$J$225</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30-09-2022'!$B$226:$J$226</c:f>
              <c:numCache>
                <c:formatCode>_(* #,##0.00_);_(* \(#,##0.00\);_(* "-"??_);_(@_)</c:formatCode>
                <c:ptCount val="9"/>
                <c:pt idx="0">
                  <c:v>23775732755.369999</c:v>
                </c:pt>
                <c:pt idx="1">
                  <c:v>23775732755</c:v>
                </c:pt>
                <c:pt idx="2">
                  <c:v>99.999999998443798</c:v>
                </c:pt>
                <c:pt idx="3">
                  <c:v>23044378458.400002</c:v>
                </c:pt>
                <c:pt idx="4">
                  <c:v>96.923946342706031</c:v>
                </c:pt>
                <c:pt idx="5">
                  <c:v>12935276559.4</c:v>
                </c:pt>
                <c:pt idx="6">
                  <c:v>56.13202622388328</c:v>
                </c:pt>
                <c:pt idx="7">
                  <c:v>12935276559.4</c:v>
                </c:pt>
                <c:pt idx="8">
                  <c:v>56.13202622388328</c:v>
                </c:pt>
              </c:numCache>
            </c:numRef>
          </c:val>
          <c:extLst>
            <c:ext xmlns:c16="http://schemas.microsoft.com/office/drawing/2014/chart" uri="{C3380CC4-5D6E-409C-BE32-E72D297353CC}">
              <c16:uniqueId val="{00000000-A7C9-4B2C-A0E6-4F57BE06FBBC}"/>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c:spPr>
  <c:txPr>
    <a:bodyPr/>
    <a:lstStyle/>
    <a:p>
      <a:pPr>
        <a:defRPr sz="1000"/>
      </a:pPr>
      <a:endParaRPr lang="es-C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92D050"/>
            </a:solidFill>
          </c:spPr>
          <c:invertIfNegative val="0"/>
          <c:cat>
            <c:strRef>
              <c:f>'GRAFICAS 30-09-2022'!$B$256:$J$256</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30-09-2022'!$B$257:$J$257</c:f>
              <c:numCache>
                <c:formatCode>_(* #,##0.00_);_(* \(#,##0.00\);_(* "-"??_);_(@_)</c:formatCode>
                <c:ptCount val="9"/>
                <c:pt idx="0">
                  <c:v>1013694149.3099999</c:v>
                </c:pt>
                <c:pt idx="1">
                  <c:v>1013694149.3099999</c:v>
                </c:pt>
                <c:pt idx="2">
                  <c:v>100</c:v>
                </c:pt>
                <c:pt idx="3">
                  <c:v>1013694149.3099999</c:v>
                </c:pt>
                <c:pt idx="4">
                  <c:v>100</c:v>
                </c:pt>
                <c:pt idx="5">
                  <c:v>1013694149.3099999</c:v>
                </c:pt>
                <c:pt idx="6" formatCode="_-* #,##0_-;\-* #,##0_-;_-* &quot;-&quot;??_-;_-@_-">
                  <c:v>100</c:v>
                </c:pt>
                <c:pt idx="7">
                  <c:v>1013694149.3099999</c:v>
                </c:pt>
                <c:pt idx="8">
                  <c:v>100</c:v>
                </c:pt>
              </c:numCache>
            </c:numRef>
          </c:val>
          <c:extLst>
            <c:ext xmlns:c16="http://schemas.microsoft.com/office/drawing/2014/chart" uri="{C3380CC4-5D6E-409C-BE32-E72D297353CC}">
              <c16:uniqueId val="{00000000-CCED-4FA3-97D9-94B72F6C43DA}"/>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a:ln>
      <a:solidFill>
        <a:srgbClr val="00CC66"/>
      </a:solidFill>
    </a:ln>
  </c:spPr>
  <c:txPr>
    <a:bodyPr/>
    <a:lstStyle/>
    <a:p>
      <a:pPr>
        <a:defRPr sz="1000"/>
      </a:pPr>
      <a:endParaRPr lang="es-C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823E4D"/>
            </a:solidFill>
          </c:spPr>
          <c:invertIfNegative val="0"/>
          <c:cat>
            <c:strRef>
              <c:f>'GRAFICAS 30-09-2022'!$B$289:$J$289</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30-09-2022'!$B$290:$J$290</c:f>
              <c:numCache>
                <c:formatCode>_(* #,##0.00_);_(* \(#,##0.00\);_(* "-"??_);_(@_)</c:formatCode>
                <c:ptCount val="9"/>
                <c:pt idx="0">
                  <c:v>20020794460.779999</c:v>
                </c:pt>
                <c:pt idx="1">
                  <c:v>20020746561.700001</c:v>
                </c:pt>
                <c:pt idx="2">
                  <c:v>99.999760753350259</c:v>
                </c:pt>
                <c:pt idx="3">
                  <c:v>392656792.43000001</c:v>
                </c:pt>
                <c:pt idx="4">
                  <c:v>1.9612448107351597</c:v>
                </c:pt>
                <c:pt idx="5">
                  <c:v>392656792.43000001</c:v>
                </c:pt>
                <c:pt idx="6" formatCode="_-* #,##0_-;\-* #,##0_-;_-* &quot;-&quot;??_-;_-@_-">
                  <c:v>100</c:v>
                </c:pt>
                <c:pt idx="7">
                  <c:v>392656792.43000001</c:v>
                </c:pt>
                <c:pt idx="8">
                  <c:v>100</c:v>
                </c:pt>
              </c:numCache>
            </c:numRef>
          </c:val>
          <c:extLst>
            <c:ext xmlns:c16="http://schemas.microsoft.com/office/drawing/2014/chart" uri="{C3380CC4-5D6E-409C-BE32-E72D297353CC}">
              <c16:uniqueId val="{00000000-95AD-47B2-B6A0-CCB4F1414779}"/>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a:ln>
      <a:solidFill>
        <a:srgbClr val="FFC000">
          <a:lumMod val="60000"/>
          <a:lumOff val="40000"/>
        </a:srgbClr>
      </a:solidFill>
    </a:ln>
  </c:spPr>
  <c:txPr>
    <a:bodyPr/>
    <a:lstStyle/>
    <a:p>
      <a:pPr>
        <a:defRPr sz="1050"/>
      </a:pPr>
      <a:endParaRPr lang="es-C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'GRAFICAS 30-09-2022'!$B$320:$I$320</c:f>
              <c:strCache>
                <c:ptCount val="8"/>
                <c:pt idx="0">
                  <c:v>DEFINITIVO</c:v>
                </c:pt>
                <c:pt idx="1">
                  <c:v> CERTIFICADOS  </c:v>
                </c:pt>
                <c:pt idx="2">
                  <c:v>%</c:v>
                </c:pt>
                <c:pt idx="3">
                  <c:v>COMPROMISOS</c:v>
                </c:pt>
                <c:pt idx="4">
                  <c:v>%</c:v>
                </c:pt>
                <c:pt idx="5">
                  <c:v>OBLIGACIONES </c:v>
                </c:pt>
                <c:pt idx="6">
                  <c:v>%</c:v>
                </c:pt>
                <c:pt idx="7">
                  <c:v>PAGOS </c:v>
                </c:pt>
              </c:strCache>
            </c:strRef>
          </c:cat>
          <c:val>
            <c:numRef>
              <c:f>'GRAFICAS 30-09-2022'!$B$321:$I$321</c:f>
              <c:numCache>
                <c:formatCode>General</c:formatCode>
                <c:ptCount val="8"/>
                <c:pt idx="0" formatCode="_(* #,##0.00_);_(* \(#,##0.00\);_(* &quot;-&quot;??_);_(@_)">
                  <c:v>116359760.79000001</c:v>
                </c:pt>
                <c:pt idx="2" formatCode="_-* #,##0_-;\-* #,##0_-;_-* &quot;-&quot;??_-;_-@_-">
                  <c:v>0</c:v>
                </c:pt>
                <c:pt idx="4" formatCode="_-* #,##0_-;\-* #,##0_-;_-* &quot;-&quot;??_-;_-@_-">
                  <c:v>0</c:v>
                </c:pt>
                <c:pt idx="6" formatCode="_-* #,##0_-;\-* #,##0_-;_-* &quot;-&quot;??_-;_-@_-">
                  <c:v>0</c:v>
                </c:pt>
              </c:numCache>
            </c:numRef>
          </c:val>
          <c:extLst>
            <c:ext xmlns:c16="http://schemas.microsoft.com/office/drawing/2014/chart" uri="{C3380CC4-5D6E-409C-BE32-E72D297353CC}">
              <c16:uniqueId val="{00000000-672B-425B-8747-4D638F6DF7A4}"/>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a:ln>
      <a:solidFill>
        <a:srgbClr val="FFC000">
          <a:lumMod val="60000"/>
          <a:lumOff val="40000"/>
        </a:srgbClr>
      </a:solidFill>
    </a:ln>
  </c:spPr>
  <c:txPr>
    <a:bodyPr/>
    <a:lstStyle/>
    <a:p>
      <a:pPr>
        <a:defRPr sz="1050"/>
      </a:pPr>
      <a:endParaRPr lang="es-C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'GRAFICAS 30-09-2022'!$B$355:$J$355</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30-09-2022'!$B$356:$J$356</c:f>
              <c:numCache>
                <c:formatCode>_(* #,##0.00_);_(* \(#,##0.00\);_(* "-"??_);_(@_)</c:formatCode>
                <c:ptCount val="9"/>
                <c:pt idx="0">
                  <c:v>502410770.13</c:v>
                </c:pt>
                <c:pt idx="1">
                  <c:v>502397762.25999999</c:v>
                </c:pt>
                <c:pt idx="2">
                  <c:v>99.997410909404536</c:v>
                </c:pt>
                <c:pt idx="3">
                  <c:v>502397762.25999999</c:v>
                </c:pt>
                <c:pt idx="4">
                  <c:v>99.997410909404536</c:v>
                </c:pt>
                <c:pt idx="5">
                  <c:v>423928133.81</c:v>
                </c:pt>
                <c:pt idx="6">
                  <c:v>84.380975723894537</c:v>
                </c:pt>
                <c:pt idx="7">
                  <c:v>423928133.81</c:v>
                </c:pt>
                <c:pt idx="8">
                  <c:v>84.380975723894537</c:v>
                </c:pt>
              </c:numCache>
            </c:numRef>
          </c:val>
          <c:extLst>
            <c:ext xmlns:c16="http://schemas.microsoft.com/office/drawing/2014/chart" uri="{C3380CC4-5D6E-409C-BE32-E72D297353CC}">
              <c16:uniqueId val="{00000000-25D6-4782-AD0F-B1CFC3423449}"/>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a:ln>
      <a:solidFill>
        <a:srgbClr val="FFC000">
          <a:lumMod val="60000"/>
          <a:lumOff val="40000"/>
        </a:srgbClr>
      </a:solidFill>
    </a:ln>
  </c:spPr>
  <c:txPr>
    <a:bodyPr/>
    <a:lstStyle/>
    <a:p>
      <a:pPr>
        <a:defRPr sz="1100"/>
      </a:pPr>
      <a:endParaRPr lang="es-C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'GRAFICAS 30-09-2022'!$B$387:$J$387</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30-09-2022'!$B$388:$J$388</c:f>
              <c:numCache>
                <c:formatCode>_(* #,##0.00_);_(* \(#,##0.00\);_(* "-"??_);_(@_)</c:formatCode>
                <c:ptCount val="9"/>
                <c:pt idx="0">
                  <c:v>6218336232.6599998</c:v>
                </c:pt>
                <c:pt idx="1">
                  <c:v>6187232252.3800001</c:v>
                </c:pt>
                <c:pt idx="2">
                  <c:v>99.499802212099198</c:v>
                </c:pt>
                <c:pt idx="3">
                  <c:v>5684014412.3800001</c:v>
                </c:pt>
                <c:pt idx="4">
                  <c:v>91.407318609218493</c:v>
                </c:pt>
                <c:pt idx="5">
                  <c:v>3961434757.48</c:v>
                </c:pt>
                <c:pt idx="6">
                  <c:v>69.694312330592339</c:v>
                </c:pt>
                <c:pt idx="7">
                  <c:v>3961434757.48</c:v>
                </c:pt>
                <c:pt idx="8">
                  <c:v>69.694312330592339</c:v>
                </c:pt>
              </c:numCache>
            </c:numRef>
          </c:val>
          <c:extLst>
            <c:ext xmlns:c16="http://schemas.microsoft.com/office/drawing/2014/chart" uri="{C3380CC4-5D6E-409C-BE32-E72D297353CC}">
              <c16:uniqueId val="{00000000-F200-4461-BA1F-DC6E0E587A7B}"/>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a:ln>
      <a:solidFill>
        <a:srgbClr val="FFC000">
          <a:lumMod val="60000"/>
          <a:lumOff val="40000"/>
        </a:srgbClr>
      </a:solidFill>
    </a:ln>
  </c:spPr>
  <c:txPr>
    <a:bodyPr/>
    <a:lstStyle/>
    <a:p>
      <a:pPr>
        <a:defRPr sz="1050"/>
      </a:pPr>
      <a:endParaRPr lang="es-C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'GRAFICAS 30-09-2022'!$B$643:$J$643</c:f>
              <c:strCache>
                <c:ptCount val="9"/>
                <c:pt idx="0">
                  <c:v>DEFINITIVO</c:v>
                </c:pt>
                <c:pt idx="1">
                  <c:v> CERTIFICADOS  </c:v>
                </c:pt>
                <c:pt idx="2">
                  <c:v>%</c:v>
                </c:pt>
                <c:pt idx="3">
                  <c:v>COMPROMISOS</c:v>
                </c:pt>
                <c:pt idx="4">
                  <c:v>%</c:v>
                </c:pt>
                <c:pt idx="5">
                  <c:v>OBLIGACIONES </c:v>
                </c:pt>
                <c:pt idx="6">
                  <c:v>%</c:v>
                </c:pt>
                <c:pt idx="7">
                  <c:v>PAGOS </c:v>
                </c:pt>
                <c:pt idx="8">
                  <c:v>%</c:v>
                </c:pt>
              </c:strCache>
            </c:strRef>
          </c:cat>
          <c:val>
            <c:numRef>
              <c:f>'GRAFICAS 30-09-2022'!$B$644:$J$644</c:f>
              <c:numCache>
                <c:formatCode>_(* #,##0.00_);_(* \(#,##0.00\);_(* "-"??_);_(@_)</c:formatCode>
                <c:ptCount val="9"/>
                <c:pt idx="0">
                  <c:v>1428177961</c:v>
                </c:pt>
                <c:pt idx="1">
                  <c:v>1352761271</c:v>
                </c:pt>
                <c:pt idx="2">
                  <c:v>94.719377272339798</c:v>
                </c:pt>
                <c:pt idx="3" formatCode="_-* #,##0_-;\-* #,##0_-;_-* &quot;-&quot;??_-;_-@_-">
                  <c:v>1324813921.9400001</c:v>
                </c:pt>
                <c:pt idx="4">
                  <c:v>92.762523867289957</c:v>
                </c:pt>
                <c:pt idx="5">
                  <c:v>816337658.80999994</c:v>
                </c:pt>
                <c:pt idx="6">
                  <c:v>61.619042892800401</c:v>
                </c:pt>
                <c:pt idx="7">
                  <c:v>816337658.80999994</c:v>
                </c:pt>
                <c:pt idx="8">
                  <c:v>61.619042892800401</c:v>
                </c:pt>
              </c:numCache>
            </c:numRef>
          </c:val>
          <c:extLst>
            <c:ext xmlns:c16="http://schemas.microsoft.com/office/drawing/2014/chart" uri="{C3380CC4-5D6E-409C-BE32-E72D297353CC}">
              <c16:uniqueId val="{00000000-FA8C-4F6A-8535-34B71FAA2329}"/>
            </c:ext>
          </c:extLst>
        </c:ser>
        <c:dLbls>
          <c:showLegendKey val="0"/>
          <c:showVal val="0"/>
          <c:showCatName val="0"/>
          <c:showSerName val="0"/>
          <c:showPercent val="0"/>
          <c:showBubbleSize val="0"/>
        </c:dLbls>
        <c:gapWidth val="150"/>
        <c:shape val="box"/>
        <c:axId val="74222000"/>
        <c:axId val="74220432"/>
        <c:axId val="0"/>
      </c:bar3DChart>
      <c:catAx>
        <c:axId val="74222000"/>
        <c:scaling>
          <c:orientation val="minMax"/>
        </c:scaling>
        <c:delete val="0"/>
        <c:axPos val="b"/>
        <c:numFmt formatCode="General" sourceLinked="0"/>
        <c:majorTickMark val="none"/>
        <c:minorTickMark val="none"/>
        <c:tickLblPos val="nextTo"/>
        <c:crossAx val="74220432"/>
        <c:crosses val="autoZero"/>
        <c:auto val="1"/>
        <c:lblAlgn val="ctr"/>
        <c:lblOffset val="100"/>
        <c:noMultiLvlLbl val="0"/>
      </c:catAx>
      <c:valAx>
        <c:axId val="74220432"/>
        <c:scaling>
          <c:orientation val="minMax"/>
        </c:scaling>
        <c:delete val="1"/>
        <c:axPos val="l"/>
        <c:majorGridlines/>
        <c:numFmt formatCode="_(* #,##0.00_);_(* \(#,##0.00\);_(* &quot;-&quot;??_);_(@_)" sourceLinked="1"/>
        <c:majorTickMark val="none"/>
        <c:minorTickMark val="none"/>
        <c:tickLblPos val="nextTo"/>
        <c:crossAx val="74222000"/>
        <c:crosses val="autoZero"/>
        <c:crossBetween val="between"/>
      </c:valAx>
      <c:dTable>
        <c:showHorzBorder val="1"/>
        <c:showVertBorder val="1"/>
        <c:showOutline val="1"/>
        <c:showKeys val="1"/>
      </c:dTable>
      <c:spPr>
        <a:noFill/>
        <a:ln w="25400">
          <a:noFill/>
        </a:ln>
      </c:spPr>
    </c:plotArea>
    <c:plotVisOnly val="1"/>
    <c:dispBlanksAs val="gap"/>
    <c:showDLblsOverMax val="0"/>
  </c:chart>
  <c:spPr>
    <a:noFill/>
  </c:spPr>
  <c:txPr>
    <a:bodyPr/>
    <a:lstStyle/>
    <a:p>
      <a:pPr>
        <a:defRPr sz="1050"/>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dirty="0"/>
              <a:t>Recurso Ordinario</a:t>
            </a:r>
          </a:p>
        </c:rich>
      </c:tx>
      <c:layout>
        <c:manualLayout>
          <c:xMode val="edge"/>
          <c:yMode val="edge"/>
          <c:x val="0.16393030675389539"/>
          <c:y val="2.42413174819415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'Aguas Infraestructura'!$D$168</c:f>
              <c:strCache>
                <c:ptCount val="1"/>
                <c:pt idx="0">
                  <c:v>Definitivo </c:v>
                </c:pt>
              </c:strCache>
            </c:strRef>
          </c:tx>
          <c:spPr>
            <a:solidFill>
              <a:srgbClr val="002060"/>
            </a:solidFill>
            <a:ln>
              <a:noFill/>
            </a:ln>
            <a:effectLst/>
          </c:spPr>
          <c:invertIfNegative val="0"/>
          <c:cat>
            <c:strRef>
              <c:f>'Aguas Infraestructura'!$C$169:$C$172</c:f>
              <c:strCache>
                <c:ptCount val="4"/>
                <c:pt idx="0">
                  <c:v>Vigencia (20)</c:v>
                </c:pt>
                <c:pt idx="1">
                  <c:v>Procentaje</c:v>
                </c:pt>
                <c:pt idx="2">
                  <c:v>R. Balance (88)</c:v>
                </c:pt>
                <c:pt idx="3">
                  <c:v>Procentaje</c:v>
                </c:pt>
              </c:strCache>
            </c:strRef>
          </c:cat>
          <c:val>
            <c:numRef>
              <c:f>'Aguas Infraestructura'!$D$169:$D$172</c:f>
              <c:numCache>
                <c:formatCode>0%</c:formatCode>
                <c:ptCount val="4"/>
                <c:pt idx="0" formatCode="_(* #,##0_);_(* \(#,##0\);_(* &quot;-&quot;??_);_(@_)">
                  <c:v>755658240</c:v>
                </c:pt>
                <c:pt idx="1">
                  <c:v>1</c:v>
                </c:pt>
                <c:pt idx="2" formatCode="_(* #,##0_);_(* \(#,##0\);_(* &quot;-&quot;??_);_(@_)">
                  <c:v>2819229729.7200003</c:v>
                </c:pt>
                <c:pt idx="3">
                  <c:v>1</c:v>
                </c:pt>
              </c:numCache>
            </c:numRef>
          </c:val>
          <c:extLst>
            <c:ext xmlns:c16="http://schemas.microsoft.com/office/drawing/2014/chart" uri="{C3380CC4-5D6E-409C-BE32-E72D297353CC}">
              <c16:uniqueId val="{00000000-CB8F-49C7-B8D0-6E7D20BFD756}"/>
            </c:ext>
          </c:extLst>
        </c:ser>
        <c:ser>
          <c:idx val="1"/>
          <c:order val="1"/>
          <c:tx>
            <c:strRef>
              <c:f>'Aguas Infraestructura'!$E$168</c:f>
              <c:strCache>
                <c:ptCount val="1"/>
                <c:pt idx="0">
                  <c:v>Certificados</c:v>
                </c:pt>
              </c:strCache>
            </c:strRef>
          </c:tx>
          <c:spPr>
            <a:solidFill>
              <a:schemeClr val="accent2"/>
            </a:solidFill>
            <a:ln>
              <a:noFill/>
            </a:ln>
            <a:effectLst/>
          </c:spPr>
          <c:invertIfNegative val="0"/>
          <c:cat>
            <c:strRef>
              <c:f>'Aguas Infraestructura'!$C$169:$C$172</c:f>
              <c:strCache>
                <c:ptCount val="4"/>
                <c:pt idx="0">
                  <c:v>Vigencia (20)</c:v>
                </c:pt>
                <c:pt idx="1">
                  <c:v>Procentaje</c:v>
                </c:pt>
                <c:pt idx="2">
                  <c:v>R. Balance (88)</c:v>
                </c:pt>
                <c:pt idx="3">
                  <c:v>Procentaje</c:v>
                </c:pt>
              </c:strCache>
            </c:strRef>
          </c:cat>
          <c:val>
            <c:numRef>
              <c:f>'Aguas Infraestructura'!$E$169:$E$172</c:f>
              <c:numCache>
                <c:formatCode>0%</c:formatCode>
                <c:ptCount val="4"/>
                <c:pt idx="0" formatCode="_(* #,##0_);_(* \(#,##0\);_(* &quot;-&quot;??_);_(@_)">
                  <c:v>600598239</c:v>
                </c:pt>
                <c:pt idx="1">
                  <c:v>0.79480141578288088</c:v>
                </c:pt>
                <c:pt idx="2" formatCode="_(* #,##0_);_(* \(#,##0\);_(* &quot;-&quot;??_);_(@_)">
                  <c:v>1596508817.4400001</c:v>
                </c:pt>
                <c:pt idx="3">
                  <c:v>0.56629255878291329</c:v>
                </c:pt>
              </c:numCache>
            </c:numRef>
          </c:val>
          <c:extLst>
            <c:ext xmlns:c16="http://schemas.microsoft.com/office/drawing/2014/chart" uri="{C3380CC4-5D6E-409C-BE32-E72D297353CC}">
              <c16:uniqueId val="{00000001-CB8F-49C7-B8D0-6E7D20BFD756}"/>
            </c:ext>
          </c:extLst>
        </c:ser>
        <c:ser>
          <c:idx val="2"/>
          <c:order val="2"/>
          <c:tx>
            <c:strRef>
              <c:f>'Aguas Infraestructura'!$F$168</c:f>
              <c:strCache>
                <c:ptCount val="1"/>
                <c:pt idx="0">
                  <c:v>Disponible</c:v>
                </c:pt>
              </c:strCache>
            </c:strRef>
          </c:tx>
          <c:spPr>
            <a:solidFill>
              <a:srgbClr val="92D050"/>
            </a:solidFill>
            <a:ln>
              <a:noFill/>
            </a:ln>
            <a:effectLst/>
          </c:spPr>
          <c:invertIfNegative val="0"/>
          <c:cat>
            <c:strRef>
              <c:f>'Aguas Infraestructura'!$C$169:$C$172</c:f>
              <c:strCache>
                <c:ptCount val="4"/>
                <c:pt idx="0">
                  <c:v>Vigencia (20)</c:v>
                </c:pt>
                <c:pt idx="1">
                  <c:v>Procentaje</c:v>
                </c:pt>
                <c:pt idx="2">
                  <c:v>R. Balance (88)</c:v>
                </c:pt>
                <c:pt idx="3">
                  <c:v>Procentaje</c:v>
                </c:pt>
              </c:strCache>
            </c:strRef>
          </c:cat>
          <c:val>
            <c:numRef>
              <c:f>'Aguas Infraestructura'!$F$169:$F$172</c:f>
              <c:numCache>
                <c:formatCode>0%</c:formatCode>
                <c:ptCount val="4"/>
                <c:pt idx="0" formatCode="_(* #,##0_);_(* \(#,##0\);_(* &quot;-&quot;??_);_(@_)">
                  <c:v>155060001</c:v>
                </c:pt>
                <c:pt idx="1">
                  <c:v>0.20519858421711912</c:v>
                </c:pt>
                <c:pt idx="2" formatCode="_(* #,##0_);_(* \(#,##0\);_(* &quot;-&quot;??_);_(@_)">
                  <c:v>1222720912.28</c:v>
                </c:pt>
                <c:pt idx="3">
                  <c:v>0.4337074412170866</c:v>
                </c:pt>
              </c:numCache>
            </c:numRef>
          </c:val>
          <c:extLst>
            <c:ext xmlns:c16="http://schemas.microsoft.com/office/drawing/2014/chart" uri="{C3380CC4-5D6E-409C-BE32-E72D297353CC}">
              <c16:uniqueId val="{00000002-CB8F-49C7-B8D0-6E7D20BFD756}"/>
            </c:ext>
          </c:extLst>
        </c:ser>
        <c:ser>
          <c:idx val="3"/>
          <c:order val="3"/>
          <c:tx>
            <c:strRef>
              <c:f>'Aguas Infraestructura'!$G$168</c:f>
              <c:strCache>
                <c:ptCount val="1"/>
                <c:pt idx="0">
                  <c:v>Compromisos</c:v>
                </c:pt>
              </c:strCache>
            </c:strRef>
          </c:tx>
          <c:spPr>
            <a:solidFill>
              <a:schemeClr val="accent4"/>
            </a:solidFill>
            <a:ln>
              <a:noFill/>
            </a:ln>
            <a:effectLst/>
          </c:spPr>
          <c:invertIfNegative val="0"/>
          <c:cat>
            <c:strRef>
              <c:f>'Aguas Infraestructura'!$C$169:$C$172</c:f>
              <c:strCache>
                <c:ptCount val="4"/>
                <c:pt idx="0">
                  <c:v>Vigencia (20)</c:v>
                </c:pt>
                <c:pt idx="1">
                  <c:v>Procentaje</c:v>
                </c:pt>
                <c:pt idx="2">
                  <c:v>R. Balance (88)</c:v>
                </c:pt>
                <c:pt idx="3">
                  <c:v>Procentaje</c:v>
                </c:pt>
              </c:strCache>
            </c:strRef>
          </c:cat>
          <c:val>
            <c:numRef>
              <c:f>'Aguas Infraestructura'!$G$169:$G$172</c:f>
              <c:numCache>
                <c:formatCode>0%</c:formatCode>
                <c:ptCount val="4"/>
                <c:pt idx="0" formatCode="_(* #,##0_);_(* \(#,##0\);_(* &quot;-&quot;??_);_(@_)">
                  <c:v>373640646</c:v>
                </c:pt>
                <c:pt idx="1">
                  <c:v>0.49445718477178252</c:v>
                </c:pt>
                <c:pt idx="2" formatCode="_(* #,##0_);_(* \(#,##0\);_(* &quot;-&quot;??_);_(@_)">
                  <c:v>1583508817.4400001</c:v>
                </c:pt>
                <c:pt idx="3">
                  <c:v>0.56168137017953157</c:v>
                </c:pt>
              </c:numCache>
            </c:numRef>
          </c:val>
          <c:extLst>
            <c:ext xmlns:c16="http://schemas.microsoft.com/office/drawing/2014/chart" uri="{C3380CC4-5D6E-409C-BE32-E72D297353CC}">
              <c16:uniqueId val="{00000003-CB8F-49C7-B8D0-6E7D20BFD756}"/>
            </c:ext>
          </c:extLst>
        </c:ser>
        <c:dLbls>
          <c:showLegendKey val="0"/>
          <c:showVal val="0"/>
          <c:showCatName val="0"/>
          <c:showSerName val="0"/>
          <c:showPercent val="0"/>
          <c:showBubbleSize val="0"/>
        </c:dLbls>
        <c:gapWidth val="219"/>
        <c:overlap val="-27"/>
        <c:axId val="167639680"/>
        <c:axId val="167640240"/>
      </c:barChart>
      <c:catAx>
        <c:axId val="16763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7640240"/>
        <c:crosses val="autoZero"/>
        <c:auto val="1"/>
        <c:lblAlgn val="ctr"/>
        <c:lblOffset val="100"/>
        <c:noMultiLvlLbl val="0"/>
      </c:catAx>
      <c:valAx>
        <c:axId val="167640240"/>
        <c:scaling>
          <c:orientation val="minMax"/>
        </c:scaling>
        <c:delete val="1"/>
        <c:axPos val="l"/>
        <c:numFmt formatCode="_(* #,##0_);_(* \(#,##0\);_(* &quot;-&quot;??_);_(@_)" sourceLinked="1"/>
        <c:majorTickMark val="none"/>
        <c:minorTickMark val="none"/>
        <c:tickLblPos val="nextTo"/>
        <c:crossAx val="167639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6">
          <a:lumMod val="20000"/>
          <a:lumOff val="80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a:t>Estampilla</a:t>
            </a:r>
            <a:r>
              <a:rPr lang="es-CO" sz="1400" baseline="0"/>
              <a:t> Pro Desarrollo</a:t>
            </a:r>
            <a:endParaRPr lang="es-CO" sz="1400"/>
          </a:p>
        </c:rich>
      </c:tx>
      <c:layout>
        <c:manualLayout>
          <c:xMode val="edge"/>
          <c:yMode val="edge"/>
          <c:x val="2.2138159619389204E-2"/>
          <c:y val="1.55680604110538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'Aguas Infraestructura'!$D$186</c:f>
              <c:strCache>
                <c:ptCount val="1"/>
                <c:pt idx="0">
                  <c:v>Definitivo </c:v>
                </c:pt>
              </c:strCache>
            </c:strRef>
          </c:tx>
          <c:spPr>
            <a:solidFill>
              <a:srgbClr val="002060"/>
            </a:solidFill>
            <a:ln>
              <a:noFill/>
            </a:ln>
            <a:effectLst/>
            <a:sp3d/>
          </c:spPr>
          <c:invertIfNegative val="0"/>
          <c:cat>
            <c:strRef>
              <c:f>'Aguas Infraestructura'!$C$187:$C$190</c:f>
              <c:strCache>
                <c:ptCount val="4"/>
                <c:pt idx="0">
                  <c:v>Vigencia (04)</c:v>
                </c:pt>
                <c:pt idx="1">
                  <c:v>Procentaje</c:v>
                </c:pt>
                <c:pt idx="2">
                  <c:v>R. Balance (82)</c:v>
                </c:pt>
                <c:pt idx="3">
                  <c:v>Procentaje</c:v>
                </c:pt>
              </c:strCache>
            </c:strRef>
          </c:cat>
          <c:val>
            <c:numRef>
              <c:f>'Aguas Infraestructura'!$D$187:$D$190</c:f>
              <c:numCache>
                <c:formatCode>0%</c:formatCode>
                <c:ptCount val="4"/>
                <c:pt idx="0" formatCode="_(* #,##0_);_(* \(#,##0\);_(* &quot;-&quot;??_);_(@_)">
                  <c:v>3530014919</c:v>
                </c:pt>
                <c:pt idx="1">
                  <c:v>1</c:v>
                </c:pt>
                <c:pt idx="2" formatCode="_(* #,##0_);_(* \(#,##0\);_(* &quot;-&quot;??_);_(@_)">
                  <c:v>6009696027.8799992</c:v>
                </c:pt>
                <c:pt idx="3">
                  <c:v>1</c:v>
                </c:pt>
              </c:numCache>
            </c:numRef>
          </c:val>
          <c:extLst>
            <c:ext xmlns:c16="http://schemas.microsoft.com/office/drawing/2014/chart" uri="{C3380CC4-5D6E-409C-BE32-E72D297353CC}">
              <c16:uniqueId val="{00000000-7BEB-43B2-811B-90EA84580330}"/>
            </c:ext>
          </c:extLst>
        </c:ser>
        <c:ser>
          <c:idx val="1"/>
          <c:order val="1"/>
          <c:tx>
            <c:strRef>
              <c:f>'Aguas Infraestructura'!$E$186</c:f>
              <c:strCache>
                <c:ptCount val="1"/>
                <c:pt idx="0">
                  <c:v>Certificados</c:v>
                </c:pt>
              </c:strCache>
            </c:strRef>
          </c:tx>
          <c:spPr>
            <a:noFill/>
            <a:ln>
              <a:noFill/>
            </a:ln>
            <a:effectLst/>
            <a:sp3d/>
          </c:spPr>
          <c:invertIfNegative val="0"/>
          <c:cat>
            <c:strRef>
              <c:f>'Aguas Infraestructura'!$C$187:$C$190</c:f>
              <c:strCache>
                <c:ptCount val="4"/>
                <c:pt idx="0">
                  <c:v>Vigencia (04)</c:v>
                </c:pt>
                <c:pt idx="1">
                  <c:v>Procentaje</c:v>
                </c:pt>
                <c:pt idx="2">
                  <c:v>R. Balance (82)</c:v>
                </c:pt>
                <c:pt idx="3">
                  <c:v>Procentaje</c:v>
                </c:pt>
              </c:strCache>
            </c:strRef>
          </c:cat>
          <c:val>
            <c:numRef>
              <c:f>'Aguas Infraestructura'!$E$187:$E$190</c:f>
              <c:numCache>
                <c:formatCode>0%</c:formatCode>
                <c:ptCount val="4"/>
                <c:pt idx="0" formatCode="_(* #,##0_);_(* \(#,##0\);_(* &quot;-&quot;??_);_(@_)">
                  <c:v>2448284142.1900001</c:v>
                </c:pt>
                <c:pt idx="1">
                  <c:v>0.69356198156906435</c:v>
                </c:pt>
                <c:pt idx="2" formatCode="_(* #,##0_);_(* \(#,##0\);_(* &quot;-&quot;??_);_(@_)">
                  <c:v>4528768779.5599995</c:v>
                </c:pt>
                <c:pt idx="3">
                  <c:v>0.75357701263928711</c:v>
                </c:pt>
              </c:numCache>
            </c:numRef>
          </c:val>
          <c:extLst>
            <c:ext xmlns:c16="http://schemas.microsoft.com/office/drawing/2014/chart" uri="{C3380CC4-5D6E-409C-BE32-E72D297353CC}">
              <c16:uniqueId val="{00000001-7BEB-43B2-811B-90EA84580330}"/>
            </c:ext>
          </c:extLst>
        </c:ser>
        <c:ser>
          <c:idx val="2"/>
          <c:order val="2"/>
          <c:tx>
            <c:strRef>
              <c:f>'Aguas Infraestructura'!$F$186</c:f>
              <c:strCache>
                <c:ptCount val="1"/>
                <c:pt idx="0">
                  <c:v>Disponible</c:v>
                </c:pt>
              </c:strCache>
            </c:strRef>
          </c:tx>
          <c:spPr>
            <a:solidFill>
              <a:srgbClr val="92D050"/>
            </a:solidFill>
            <a:ln>
              <a:noFill/>
            </a:ln>
            <a:effectLst/>
            <a:sp3d/>
          </c:spPr>
          <c:invertIfNegative val="0"/>
          <c:cat>
            <c:strRef>
              <c:f>'Aguas Infraestructura'!$C$187:$C$190</c:f>
              <c:strCache>
                <c:ptCount val="4"/>
                <c:pt idx="0">
                  <c:v>Vigencia (04)</c:v>
                </c:pt>
                <c:pt idx="1">
                  <c:v>Procentaje</c:v>
                </c:pt>
                <c:pt idx="2">
                  <c:v>R. Balance (82)</c:v>
                </c:pt>
                <c:pt idx="3">
                  <c:v>Procentaje</c:v>
                </c:pt>
              </c:strCache>
            </c:strRef>
          </c:cat>
          <c:val>
            <c:numRef>
              <c:f>'Aguas Infraestructura'!$F$187:$F$190</c:f>
              <c:numCache>
                <c:formatCode>0%</c:formatCode>
                <c:ptCount val="4"/>
                <c:pt idx="0" formatCode="_(* #,##0_);_(* \(#,##0\);_(* &quot;-&quot;??_);_(@_)">
                  <c:v>1081730776.8099999</c:v>
                </c:pt>
                <c:pt idx="1">
                  <c:v>0.30643801843093571</c:v>
                </c:pt>
                <c:pt idx="2" formatCode="_(* #,##0_);_(* \(#,##0\);_(* &quot;-&quot;??_);_(@_)">
                  <c:v>1480927248.3200002</c:v>
                </c:pt>
                <c:pt idx="3">
                  <c:v>0.246422987360713</c:v>
                </c:pt>
              </c:numCache>
            </c:numRef>
          </c:val>
          <c:extLst>
            <c:ext xmlns:c16="http://schemas.microsoft.com/office/drawing/2014/chart" uri="{C3380CC4-5D6E-409C-BE32-E72D297353CC}">
              <c16:uniqueId val="{00000002-7BEB-43B2-811B-90EA84580330}"/>
            </c:ext>
          </c:extLst>
        </c:ser>
        <c:ser>
          <c:idx val="3"/>
          <c:order val="3"/>
          <c:tx>
            <c:strRef>
              <c:f>'Aguas Infraestructura'!$G$186</c:f>
              <c:strCache>
                <c:ptCount val="1"/>
                <c:pt idx="0">
                  <c:v>Compromisos</c:v>
                </c:pt>
              </c:strCache>
            </c:strRef>
          </c:tx>
          <c:spPr>
            <a:noFill/>
            <a:ln>
              <a:noFill/>
            </a:ln>
            <a:effectLst/>
            <a:sp3d/>
          </c:spPr>
          <c:invertIfNegative val="0"/>
          <c:cat>
            <c:strRef>
              <c:f>'Aguas Infraestructura'!$C$187:$C$190</c:f>
              <c:strCache>
                <c:ptCount val="4"/>
                <c:pt idx="0">
                  <c:v>Vigencia (04)</c:v>
                </c:pt>
                <c:pt idx="1">
                  <c:v>Procentaje</c:v>
                </c:pt>
                <c:pt idx="2">
                  <c:v>R. Balance (82)</c:v>
                </c:pt>
                <c:pt idx="3">
                  <c:v>Procentaje</c:v>
                </c:pt>
              </c:strCache>
            </c:strRef>
          </c:cat>
          <c:val>
            <c:numRef>
              <c:f>'Aguas Infraestructura'!$G$187:$G$190</c:f>
              <c:numCache>
                <c:formatCode>0%</c:formatCode>
                <c:ptCount val="4"/>
                <c:pt idx="0" formatCode="_(* #,##0_);_(* \(#,##0\);_(* &quot;-&quot;??_);_(@_)">
                  <c:v>1481353166.1100001</c:v>
                </c:pt>
                <c:pt idx="1">
                  <c:v>0.41964501570141949</c:v>
                </c:pt>
                <c:pt idx="2" formatCode="_(* #,##0_);_(* \(#,##0\);_(* &quot;-&quot;??_);_(@_)">
                  <c:v>1524052335</c:v>
                </c:pt>
                <c:pt idx="3">
                  <c:v>0.25359890549033809</c:v>
                </c:pt>
              </c:numCache>
            </c:numRef>
          </c:val>
          <c:extLst>
            <c:ext xmlns:c16="http://schemas.microsoft.com/office/drawing/2014/chart" uri="{C3380CC4-5D6E-409C-BE32-E72D297353CC}">
              <c16:uniqueId val="{00000003-7BEB-43B2-811B-90EA84580330}"/>
            </c:ext>
          </c:extLst>
        </c:ser>
        <c:dLbls>
          <c:showLegendKey val="0"/>
          <c:showVal val="0"/>
          <c:showCatName val="0"/>
          <c:showSerName val="0"/>
          <c:showPercent val="0"/>
          <c:showBubbleSize val="0"/>
        </c:dLbls>
        <c:gapWidth val="150"/>
        <c:shape val="box"/>
        <c:axId val="167478480"/>
        <c:axId val="167479040"/>
        <c:axId val="0"/>
      </c:bar3DChart>
      <c:catAx>
        <c:axId val="167478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7479040"/>
        <c:crosses val="autoZero"/>
        <c:auto val="1"/>
        <c:lblAlgn val="ctr"/>
        <c:lblOffset val="100"/>
        <c:noMultiLvlLbl val="0"/>
      </c:catAx>
      <c:valAx>
        <c:axId val="167479040"/>
        <c:scaling>
          <c:orientation val="minMax"/>
        </c:scaling>
        <c:delete val="1"/>
        <c:axPos val="l"/>
        <c:numFmt formatCode="_(* #,##0_);_(* \(#,##0\);_(* &quot;-&quot;??_);_(@_)" sourceLinked="1"/>
        <c:majorTickMark val="none"/>
        <c:minorTickMark val="none"/>
        <c:tickLblPos val="nextTo"/>
        <c:crossAx val="167478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6">
          <a:lumMod val="20000"/>
          <a:lumOff val="80000"/>
        </a:schemeClr>
      </a:solid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'Estampilla prodesarrollo'!$D$3</c:f>
              <c:strCache>
                <c:ptCount val="1"/>
                <c:pt idx="0">
                  <c:v>A.DEFINITIVO</c:v>
                </c:pt>
              </c:strCache>
            </c:strRef>
          </c:tx>
          <c:spPr>
            <a:solidFill>
              <a:schemeClr val="accent2"/>
            </a:solidFill>
            <a:ln>
              <a:noFill/>
            </a:ln>
            <a:effectLst/>
          </c:spPr>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prodesarrollo'!$D$4:$D$8</c:f>
              <c:numCache>
                <c:formatCode>_-* #,##0.00_-;\-* #,##0.00_-;_-* "-"_-;_-@_-</c:formatCode>
                <c:ptCount val="5"/>
                <c:pt idx="0">
                  <c:v>3530014.9190000002</c:v>
                </c:pt>
                <c:pt idx="1">
                  <c:v>6166196.6426099995</c:v>
                </c:pt>
                <c:pt idx="2">
                  <c:v>2117009.9709999999</c:v>
                </c:pt>
                <c:pt idx="3">
                  <c:v>11813221.532609999</c:v>
                </c:pt>
                <c:pt idx="4" formatCode="#,##0">
                  <c:v>100</c:v>
                </c:pt>
              </c:numCache>
            </c:numRef>
          </c:val>
          <c:extLst>
            <c:ext xmlns:c16="http://schemas.microsoft.com/office/drawing/2014/chart" uri="{C3380CC4-5D6E-409C-BE32-E72D297353CC}">
              <c16:uniqueId val="{00000000-F585-4FEE-ACD2-2BE4DCAA1BC5}"/>
            </c:ext>
          </c:extLst>
        </c:ser>
        <c:ser>
          <c:idx val="1"/>
          <c:order val="1"/>
          <c:tx>
            <c:strRef>
              <c:f>'Estampilla prodesarrollo'!$E$3</c:f>
              <c:strCache>
                <c:ptCount val="1"/>
                <c:pt idx="0">
                  <c:v>I. EFECTIVO</c:v>
                </c:pt>
              </c:strCache>
            </c:strRef>
          </c:tx>
          <c:spPr>
            <a:solidFill>
              <a:schemeClr val="accent3"/>
            </a:solidFill>
            <a:ln>
              <a:noFill/>
            </a:ln>
            <a:effectLst/>
          </c:spPr>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prodesarrollo'!$E$4:$E$8</c:f>
              <c:numCache>
                <c:formatCode>_-* #,##0.00_-;\-* #,##0.00_-;_-* "-"_-;_-@_-</c:formatCode>
                <c:ptCount val="5"/>
                <c:pt idx="0">
                  <c:v>3965810.2001700001</c:v>
                </c:pt>
                <c:pt idx="1">
                  <c:v>6166196.6426099995</c:v>
                </c:pt>
                <c:pt idx="2">
                  <c:v>2379445.8500600001</c:v>
                </c:pt>
                <c:pt idx="3">
                  <c:v>12511452.692839999</c:v>
                </c:pt>
                <c:pt idx="4" formatCode="0%">
                  <c:v>1.0591059058955727</c:v>
                </c:pt>
              </c:numCache>
            </c:numRef>
          </c:val>
          <c:extLst>
            <c:ext xmlns:c16="http://schemas.microsoft.com/office/drawing/2014/chart" uri="{C3380CC4-5D6E-409C-BE32-E72D297353CC}">
              <c16:uniqueId val="{00000001-F585-4FEE-ACD2-2BE4DCAA1BC5}"/>
            </c:ext>
          </c:extLst>
        </c:ser>
        <c:ser>
          <c:idx val="2"/>
          <c:order val="2"/>
          <c:tx>
            <c:strRef>
              <c:f>'Estampilla prodesarrollo'!$F$3</c:f>
              <c:strCache>
                <c:ptCount val="1"/>
                <c:pt idx="0">
                  <c:v>P. DEFINITIVO GASTOS</c:v>
                </c:pt>
              </c:strCache>
            </c:strRef>
          </c:tx>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prodesarrollo'!$F$4:$F$8</c:f>
              <c:numCache>
                <c:formatCode>_-* #,##0.00_-;\-* #,##0.00_-;_-* "-"_-;_-@_-</c:formatCode>
                <c:ptCount val="5"/>
                <c:pt idx="0">
                  <c:v>3530014.9190000002</c:v>
                </c:pt>
                <c:pt idx="1">
                  <c:v>6166196.6426099995</c:v>
                </c:pt>
                <c:pt idx="2">
                  <c:v>2117009.9709999999</c:v>
                </c:pt>
                <c:pt idx="3">
                  <c:v>11813221.532609999</c:v>
                </c:pt>
                <c:pt idx="4" formatCode="0.00%">
                  <c:v>1</c:v>
                </c:pt>
              </c:numCache>
            </c:numRef>
          </c:val>
          <c:extLst>
            <c:ext xmlns:c16="http://schemas.microsoft.com/office/drawing/2014/chart" uri="{C3380CC4-5D6E-409C-BE32-E72D297353CC}">
              <c16:uniqueId val="{00000002-F585-4FEE-ACD2-2BE4DCAA1BC5}"/>
            </c:ext>
          </c:extLst>
        </c:ser>
        <c:ser>
          <c:idx val="3"/>
          <c:order val="3"/>
          <c:tx>
            <c:strRef>
              <c:f>'Estampilla prodesarrollo'!$G$3</c:f>
              <c:strCache>
                <c:ptCount val="1"/>
                <c:pt idx="0">
                  <c:v>COMPROMISOS</c:v>
                </c:pt>
              </c:strCache>
            </c:strRef>
          </c:tx>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prodesarrollo'!$G$4:$G$8</c:f>
              <c:numCache>
                <c:formatCode>_-* #,##0.00_-;\-* #,##0.00_-;_-* "-"_-;_-@_-</c:formatCode>
                <c:ptCount val="5"/>
                <c:pt idx="0">
                  <c:v>1481353.1661099999</c:v>
                </c:pt>
                <c:pt idx="1">
                  <c:v>1680552.94973</c:v>
                </c:pt>
                <c:pt idx="2">
                  <c:v>2043640.59</c:v>
                </c:pt>
                <c:pt idx="3">
                  <c:v>5205546.70584</c:v>
                </c:pt>
                <c:pt idx="4" formatCode="0.00%">
                  <c:v>0.4406542865102685</c:v>
                </c:pt>
              </c:numCache>
            </c:numRef>
          </c:val>
          <c:extLst>
            <c:ext xmlns:c16="http://schemas.microsoft.com/office/drawing/2014/chart" uri="{C3380CC4-5D6E-409C-BE32-E72D297353CC}">
              <c16:uniqueId val="{00000003-F585-4FEE-ACD2-2BE4DCAA1BC5}"/>
            </c:ext>
          </c:extLst>
        </c:ser>
        <c:ser>
          <c:idx val="4"/>
          <c:order val="4"/>
          <c:tx>
            <c:strRef>
              <c:f>'Estampilla prodesarrollo'!$H$3</c:f>
              <c:strCache>
                <c:ptCount val="1"/>
                <c:pt idx="0">
                  <c:v>OBLIGACIONES</c:v>
                </c:pt>
              </c:strCache>
            </c:strRef>
          </c:tx>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prodesarrollo'!$H$4:$H$8</c:f>
              <c:numCache>
                <c:formatCode>_-* #,##0.00_-;\-* #,##0.00_-;_-* "-"_-;_-@_-</c:formatCode>
                <c:ptCount val="5"/>
                <c:pt idx="0">
                  <c:v>782614.32299999997</c:v>
                </c:pt>
                <c:pt idx="1">
                  <c:v>1196286.64949</c:v>
                </c:pt>
                <c:pt idx="2">
                  <c:v>2043640.59</c:v>
                </c:pt>
                <c:pt idx="3">
                  <c:v>4022541.5624900004</c:v>
                </c:pt>
                <c:pt idx="4" formatCode="0.00%">
                  <c:v>0.77274142175637206</c:v>
                </c:pt>
              </c:numCache>
            </c:numRef>
          </c:val>
          <c:extLst>
            <c:ext xmlns:c16="http://schemas.microsoft.com/office/drawing/2014/chart" uri="{C3380CC4-5D6E-409C-BE32-E72D297353CC}">
              <c16:uniqueId val="{00000004-F585-4FEE-ACD2-2BE4DCAA1BC5}"/>
            </c:ext>
          </c:extLst>
        </c:ser>
        <c:ser>
          <c:idx val="5"/>
          <c:order val="5"/>
          <c:tx>
            <c:strRef>
              <c:f>'Estampilla prodesarrollo'!$I$3</c:f>
              <c:strCache>
                <c:ptCount val="1"/>
                <c:pt idx="0">
                  <c:v>PAGOS</c:v>
                </c:pt>
              </c:strCache>
            </c:strRef>
          </c:tx>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prodesarrollo'!$I$4:$I$8</c:f>
              <c:numCache>
                <c:formatCode>_-* #,##0.00_-;\-* #,##0.00_-;_-* "-"_-;_-@_-</c:formatCode>
                <c:ptCount val="5"/>
                <c:pt idx="0">
                  <c:v>782614.32299999997</c:v>
                </c:pt>
                <c:pt idx="1">
                  <c:v>1196286.64949</c:v>
                </c:pt>
                <c:pt idx="2">
                  <c:v>2043640.59</c:v>
                </c:pt>
                <c:pt idx="3">
                  <c:v>4022541.5624900004</c:v>
                </c:pt>
                <c:pt idx="4" formatCode="0.00%">
                  <c:v>0.77274142175637206</c:v>
                </c:pt>
              </c:numCache>
            </c:numRef>
          </c:val>
          <c:extLst>
            <c:ext xmlns:c16="http://schemas.microsoft.com/office/drawing/2014/chart" uri="{C3380CC4-5D6E-409C-BE32-E72D297353CC}">
              <c16:uniqueId val="{00000005-F585-4FEE-ACD2-2BE4DCAA1BC5}"/>
            </c:ext>
          </c:extLst>
        </c:ser>
        <c:ser>
          <c:idx val="6"/>
          <c:order val="6"/>
          <c:tx>
            <c:strRef>
              <c:f>'Estampilla prodesarrollo'!$J$3</c:f>
              <c:strCache>
                <c:ptCount val="1"/>
                <c:pt idx="0">
                  <c:v>D. INGRESOS  EFECTIVOS VS COMPROMISOS</c:v>
                </c:pt>
              </c:strCache>
            </c:strRef>
          </c:tx>
          <c:invertIfNegative val="0"/>
          <c:cat>
            <c:strRef>
              <c:f>'Estampilla prodesarrollo'!$B$4:$B$8</c:f>
              <c:strCache>
                <c:ptCount val="5"/>
                <c:pt idx="0">
                  <c:v>ESTAMPILLA PRODESARROLLO</c:v>
                </c:pt>
                <c:pt idx="1">
                  <c:v>S.ESTAMPILLA PRO-DESARROLLO</c:v>
                </c:pt>
                <c:pt idx="2">
                  <c:v>ESTAMPILLA PRO-DESARROLLO (15%)PROYECTA</c:v>
                </c:pt>
                <c:pt idx="3">
                  <c:v>TOTAL </c:v>
                </c:pt>
                <c:pt idx="4">
                  <c:v>% DE INGRESO EFECTIVO</c:v>
                </c:pt>
              </c:strCache>
            </c:strRef>
          </c:cat>
          <c:val>
            <c:numRef>
              <c:f>'Estampilla prodesarrollo'!$J$4:$J$8</c:f>
              <c:numCache>
                <c:formatCode>_-* #,##0.00_-;\-* #,##0.00_-;_-* "-"_-;_-@_-</c:formatCode>
                <c:ptCount val="5"/>
                <c:pt idx="0">
                  <c:v>2484457.03406</c:v>
                </c:pt>
                <c:pt idx="1">
                  <c:v>4485643.69288</c:v>
                </c:pt>
                <c:pt idx="2">
                  <c:v>335805.26006</c:v>
                </c:pt>
                <c:pt idx="3">
                  <c:v>7305905.9870000007</c:v>
                </c:pt>
                <c:pt idx="4" formatCode="0.00%">
                  <c:v>0.61845161938530435</c:v>
                </c:pt>
              </c:numCache>
            </c:numRef>
          </c:val>
          <c:extLst>
            <c:ext xmlns:c16="http://schemas.microsoft.com/office/drawing/2014/chart" uri="{C3380CC4-5D6E-409C-BE32-E72D297353CC}">
              <c16:uniqueId val="{00000006-F585-4FEE-ACD2-2BE4DCAA1BC5}"/>
            </c:ext>
          </c:extLst>
        </c:ser>
        <c:dLbls>
          <c:showLegendKey val="0"/>
          <c:showVal val="0"/>
          <c:showCatName val="0"/>
          <c:showSerName val="0"/>
          <c:showPercent val="0"/>
          <c:showBubbleSize val="0"/>
        </c:dLbls>
        <c:gapWidth val="219"/>
        <c:overlap val="-27"/>
        <c:axId val="170259200"/>
        <c:axId val="170260736"/>
      </c:barChart>
      <c:catAx>
        <c:axId val="17025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170260736"/>
        <c:crossesAt val="0"/>
        <c:auto val="1"/>
        <c:lblAlgn val="ctr"/>
        <c:lblOffset val="100"/>
        <c:noMultiLvlLbl val="0"/>
      </c:catAx>
      <c:valAx>
        <c:axId val="170260736"/>
        <c:scaling>
          <c:orientation val="minMax"/>
        </c:scaling>
        <c:delete val="1"/>
        <c:axPos val="l"/>
        <c:majorGridlines>
          <c:spPr>
            <a:ln w="9525" cap="flat" cmpd="sng" algn="ctr">
              <a:solidFill>
                <a:schemeClr val="tx1">
                  <a:lumMod val="15000"/>
                  <a:lumOff val="85000"/>
                </a:schemeClr>
              </a:solidFill>
              <a:round/>
            </a:ln>
            <a:effectLst/>
          </c:spPr>
        </c:majorGridlines>
        <c:numFmt formatCode="_-* #,##0.00_-;\-* #,##0.00_-;_-* &quot;-&quot;_-;_-@_-" sourceLinked="1"/>
        <c:majorTickMark val="none"/>
        <c:minorTickMark val="none"/>
        <c:tickLblPos val="nextTo"/>
        <c:crossAx val="170259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vert="horz"/>
          <a:lstStyle/>
          <a:p>
            <a:pPr rtl="0">
              <a:defRPr sz="700"/>
            </a:pPr>
            <a:endParaRPr lang="es-CO"/>
          </a:p>
        </c:tx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800"/>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400" dirty="0">
                <a:latin typeface="Arial" panose="020B0604020202020204" pitchFamily="34" charset="0"/>
                <a:cs typeface="Arial" panose="020B0604020202020204" pitchFamily="34" charset="0"/>
              </a:rPr>
              <a:t>SGP</a:t>
            </a:r>
            <a:r>
              <a:rPr lang="es-CO" sz="1400" baseline="0" dirty="0">
                <a:latin typeface="Arial" panose="020B0604020202020204" pitchFamily="34" charset="0"/>
                <a:cs typeface="Arial" panose="020B0604020202020204" pitchFamily="34" charset="0"/>
              </a:rPr>
              <a:t> Agua Potable Saneamiento Básico</a:t>
            </a:r>
            <a:endParaRPr lang="es-CO" sz="1400" dirty="0">
              <a:latin typeface="Arial" panose="020B0604020202020204" pitchFamily="34" charset="0"/>
              <a:cs typeface="Arial" panose="020B0604020202020204" pitchFamily="34" charset="0"/>
            </a:endParaRPr>
          </a:p>
        </c:rich>
      </c:tx>
      <c:layout>
        <c:manualLayout>
          <c:xMode val="edge"/>
          <c:yMode val="edge"/>
          <c:x val="2.9526562172464365E-2"/>
          <c:y val="2.19533164360674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'Aguas Infraestructura'!$D$200</c:f>
              <c:strCache>
                <c:ptCount val="1"/>
                <c:pt idx="0">
                  <c:v>Definitivo </c:v>
                </c:pt>
              </c:strCache>
            </c:strRef>
          </c:tx>
          <c:spPr>
            <a:solidFill>
              <a:srgbClr val="002060"/>
            </a:solidFill>
            <a:ln>
              <a:noFill/>
            </a:ln>
            <a:effectLst/>
            <a:sp3d/>
          </c:spPr>
          <c:invertIfNegative val="0"/>
          <c:cat>
            <c:strRef>
              <c:f>'Aguas Infraestructura'!$C$201:$C$204</c:f>
              <c:strCache>
                <c:ptCount val="4"/>
                <c:pt idx="0">
                  <c:v>Vigencia (27)</c:v>
                </c:pt>
                <c:pt idx="1">
                  <c:v>Procentaje</c:v>
                </c:pt>
                <c:pt idx="2">
                  <c:v>R. Balance (90)</c:v>
                </c:pt>
                <c:pt idx="3">
                  <c:v>Procentaje</c:v>
                </c:pt>
              </c:strCache>
            </c:strRef>
          </c:cat>
          <c:val>
            <c:numRef>
              <c:f>'Aguas Infraestructura'!$D$201:$D$204</c:f>
              <c:numCache>
                <c:formatCode>0%</c:formatCode>
                <c:ptCount val="4"/>
                <c:pt idx="0" formatCode="_(* #,##0_);_(* \(#,##0\);_(* &quot;-&quot;??_);_(@_)">
                  <c:v>2866923608</c:v>
                </c:pt>
                <c:pt idx="1">
                  <c:v>1</c:v>
                </c:pt>
                <c:pt idx="2" formatCode="_(* #,##0_);_(* \(#,##0\);_(* &quot;-&quot;??_);_(@_)">
                  <c:v>664789.80000000005</c:v>
                </c:pt>
                <c:pt idx="3">
                  <c:v>1</c:v>
                </c:pt>
              </c:numCache>
            </c:numRef>
          </c:val>
          <c:extLst>
            <c:ext xmlns:c16="http://schemas.microsoft.com/office/drawing/2014/chart" uri="{C3380CC4-5D6E-409C-BE32-E72D297353CC}">
              <c16:uniqueId val="{00000000-8255-40E1-96A0-768E96320008}"/>
            </c:ext>
          </c:extLst>
        </c:ser>
        <c:ser>
          <c:idx val="1"/>
          <c:order val="1"/>
          <c:tx>
            <c:strRef>
              <c:f>'Aguas Infraestructura'!$E$200</c:f>
              <c:strCache>
                <c:ptCount val="1"/>
                <c:pt idx="0">
                  <c:v>Certificados</c:v>
                </c:pt>
              </c:strCache>
            </c:strRef>
          </c:tx>
          <c:spPr>
            <a:noFill/>
            <a:ln>
              <a:noFill/>
            </a:ln>
            <a:effectLst/>
            <a:sp3d/>
          </c:spPr>
          <c:invertIfNegative val="0"/>
          <c:cat>
            <c:strRef>
              <c:f>'Aguas Infraestructura'!$C$201:$C$204</c:f>
              <c:strCache>
                <c:ptCount val="4"/>
                <c:pt idx="0">
                  <c:v>Vigencia (27)</c:v>
                </c:pt>
                <c:pt idx="1">
                  <c:v>Procentaje</c:v>
                </c:pt>
                <c:pt idx="2">
                  <c:v>R. Balance (90)</c:v>
                </c:pt>
                <c:pt idx="3">
                  <c:v>Procentaje</c:v>
                </c:pt>
              </c:strCache>
            </c:strRef>
          </c:cat>
          <c:val>
            <c:numRef>
              <c:f>'Aguas Infraestructura'!$E$201:$E$204</c:f>
              <c:numCache>
                <c:formatCode>0%</c:formatCode>
                <c:ptCount val="4"/>
                <c:pt idx="0" formatCode="_(* #,##0_);_(* \(#,##0\);_(* &quot;-&quot;??_);_(@_)">
                  <c:v>2866923608</c:v>
                </c:pt>
                <c:pt idx="1">
                  <c:v>1</c:v>
                </c:pt>
                <c:pt idx="2" formatCode="_(* #,##0_);_(* \(#,##0\);_(* &quot;-&quot;??_);_(@_)">
                  <c:v>0</c:v>
                </c:pt>
                <c:pt idx="3">
                  <c:v>0</c:v>
                </c:pt>
              </c:numCache>
            </c:numRef>
          </c:val>
          <c:extLst>
            <c:ext xmlns:c16="http://schemas.microsoft.com/office/drawing/2014/chart" uri="{C3380CC4-5D6E-409C-BE32-E72D297353CC}">
              <c16:uniqueId val="{00000001-8255-40E1-96A0-768E96320008}"/>
            </c:ext>
          </c:extLst>
        </c:ser>
        <c:ser>
          <c:idx val="2"/>
          <c:order val="2"/>
          <c:tx>
            <c:strRef>
              <c:f>'Aguas Infraestructura'!$F$200</c:f>
              <c:strCache>
                <c:ptCount val="1"/>
                <c:pt idx="0">
                  <c:v>Disponible</c:v>
                </c:pt>
              </c:strCache>
            </c:strRef>
          </c:tx>
          <c:spPr>
            <a:solidFill>
              <a:srgbClr val="92D050"/>
            </a:solidFill>
            <a:ln>
              <a:noFill/>
            </a:ln>
            <a:effectLst/>
            <a:sp3d/>
          </c:spPr>
          <c:invertIfNegative val="0"/>
          <c:cat>
            <c:strRef>
              <c:f>'Aguas Infraestructura'!$C$201:$C$204</c:f>
              <c:strCache>
                <c:ptCount val="4"/>
                <c:pt idx="0">
                  <c:v>Vigencia (27)</c:v>
                </c:pt>
                <c:pt idx="1">
                  <c:v>Procentaje</c:v>
                </c:pt>
                <c:pt idx="2">
                  <c:v>R. Balance (90)</c:v>
                </c:pt>
                <c:pt idx="3">
                  <c:v>Procentaje</c:v>
                </c:pt>
              </c:strCache>
            </c:strRef>
          </c:cat>
          <c:val>
            <c:numRef>
              <c:f>'Aguas Infraestructura'!$F$201:$F$204</c:f>
              <c:numCache>
                <c:formatCode>0%</c:formatCode>
                <c:ptCount val="4"/>
                <c:pt idx="0" formatCode="_(* #,##0_);_(* \(#,##0\);_(* &quot;-&quot;??_);_(@_)">
                  <c:v>0</c:v>
                </c:pt>
                <c:pt idx="1">
                  <c:v>0</c:v>
                </c:pt>
                <c:pt idx="2" formatCode="_(* #,##0_);_(* \(#,##0\);_(* &quot;-&quot;??_);_(@_)">
                  <c:v>664789.80000000005</c:v>
                </c:pt>
                <c:pt idx="3">
                  <c:v>0</c:v>
                </c:pt>
              </c:numCache>
            </c:numRef>
          </c:val>
          <c:extLst>
            <c:ext xmlns:c16="http://schemas.microsoft.com/office/drawing/2014/chart" uri="{C3380CC4-5D6E-409C-BE32-E72D297353CC}">
              <c16:uniqueId val="{00000002-8255-40E1-96A0-768E96320008}"/>
            </c:ext>
          </c:extLst>
        </c:ser>
        <c:ser>
          <c:idx val="3"/>
          <c:order val="3"/>
          <c:tx>
            <c:strRef>
              <c:f>'Aguas Infraestructura'!$G$200</c:f>
              <c:strCache>
                <c:ptCount val="1"/>
                <c:pt idx="0">
                  <c:v>Compromisos</c:v>
                </c:pt>
              </c:strCache>
            </c:strRef>
          </c:tx>
          <c:spPr>
            <a:noFill/>
            <a:ln>
              <a:noFill/>
            </a:ln>
            <a:effectLst/>
            <a:sp3d/>
          </c:spPr>
          <c:invertIfNegative val="0"/>
          <c:cat>
            <c:strRef>
              <c:f>'Aguas Infraestructura'!$C$201:$C$204</c:f>
              <c:strCache>
                <c:ptCount val="4"/>
                <c:pt idx="0">
                  <c:v>Vigencia (27)</c:v>
                </c:pt>
                <c:pt idx="1">
                  <c:v>Procentaje</c:v>
                </c:pt>
                <c:pt idx="2">
                  <c:v>R. Balance (90)</c:v>
                </c:pt>
                <c:pt idx="3">
                  <c:v>Procentaje</c:v>
                </c:pt>
              </c:strCache>
            </c:strRef>
          </c:cat>
          <c:val>
            <c:numRef>
              <c:f>'Aguas Infraestructura'!$G$201:$G$204</c:f>
              <c:numCache>
                <c:formatCode>0%</c:formatCode>
                <c:ptCount val="4"/>
                <c:pt idx="0" formatCode="_(* #,##0_);_(* \(#,##0\);_(* &quot;-&quot;??_);_(@_)">
                  <c:v>2866923608</c:v>
                </c:pt>
                <c:pt idx="1">
                  <c:v>1</c:v>
                </c:pt>
                <c:pt idx="2" formatCode="_(* #,##0_);_(* \(#,##0\);_(* &quot;-&quot;??_);_(@_)">
                  <c:v>0</c:v>
                </c:pt>
                <c:pt idx="3">
                  <c:v>0</c:v>
                </c:pt>
              </c:numCache>
            </c:numRef>
          </c:val>
          <c:extLst>
            <c:ext xmlns:c16="http://schemas.microsoft.com/office/drawing/2014/chart" uri="{C3380CC4-5D6E-409C-BE32-E72D297353CC}">
              <c16:uniqueId val="{00000003-8255-40E1-96A0-768E96320008}"/>
            </c:ext>
          </c:extLst>
        </c:ser>
        <c:dLbls>
          <c:showLegendKey val="0"/>
          <c:showVal val="0"/>
          <c:showCatName val="0"/>
          <c:showSerName val="0"/>
          <c:showPercent val="0"/>
          <c:showBubbleSize val="0"/>
        </c:dLbls>
        <c:gapWidth val="150"/>
        <c:shape val="box"/>
        <c:axId val="167483520"/>
        <c:axId val="167484080"/>
        <c:axId val="0"/>
      </c:bar3DChart>
      <c:catAx>
        <c:axId val="167483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7484080"/>
        <c:crosses val="autoZero"/>
        <c:auto val="1"/>
        <c:lblAlgn val="ctr"/>
        <c:lblOffset val="100"/>
        <c:noMultiLvlLbl val="0"/>
      </c:catAx>
      <c:valAx>
        <c:axId val="167484080"/>
        <c:scaling>
          <c:orientation val="minMax"/>
        </c:scaling>
        <c:delete val="1"/>
        <c:axPos val="l"/>
        <c:numFmt formatCode="_(* #,##0_);_(* \(#,##0\);_(* &quot;-&quot;??_);_(@_)" sourceLinked="1"/>
        <c:majorTickMark val="none"/>
        <c:minorTickMark val="none"/>
        <c:tickLblPos val="nextTo"/>
        <c:crossAx val="167483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70AD47">
          <a:lumMod val="20000"/>
          <a:lumOff val="80000"/>
        </a:srgbClr>
      </a:solidFill>
      <a:round/>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'SGP APSB'!$D$3</c:f>
              <c:strCache>
                <c:ptCount val="1"/>
                <c:pt idx="0">
                  <c:v>A.DEFINITIVO</c:v>
                </c:pt>
              </c:strCache>
            </c:strRef>
          </c:tx>
          <c:spPr>
            <a:solidFill>
              <a:schemeClr val="accent2"/>
            </a:solidFill>
            <a:ln>
              <a:noFill/>
            </a:ln>
            <a:effectLst/>
          </c:spPr>
          <c:invertIfNegative val="0"/>
          <c:cat>
            <c:strRef>
              <c:f>'SGP APSB'!$B$4:$B$6</c:f>
              <c:strCache>
                <c:ptCount val="3"/>
                <c:pt idx="0">
                  <c:v>SISTEMA GENERAL DE PARTICIPACIONES AGUA POTABLE Y SANEAMIENTO BÁSICO</c:v>
                </c:pt>
                <c:pt idx="1">
                  <c:v>SUPERAVIT SGP AGUA POTABLE</c:v>
                </c:pt>
                <c:pt idx="2">
                  <c:v>TOTAL </c:v>
                </c:pt>
              </c:strCache>
            </c:strRef>
          </c:cat>
          <c:val>
            <c:numRef>
              <c:f>'SGP APSB'!$D$4:$D$6</c:f>
              <c:numCache>
                <c:formatCode>#,##0.00</c:formatCode>
                <c:ptCount val="3"/>
                <c:pt idx="0">
                  <c:v>2866923.608</c:v>
                </c:pt>
                <c:pt idx="1">
                  <c:v>664.78980000000001</c:v>
                </c:pt>
                <c:pt idx="2">
                  <c:v>2867588.3977999999</c:v>
                </c:pt>
              </c:numCache>
            </c:numRef>
          </c:val>
          <c:extLst>
            <c:ext xmlns:c16="http://schemas.microsoft.com/office/drawing/2014/chart" uri="{C3380CC4-5D6E-409C-BE32-E72D297353CC}">
              <c16:uniqueId val="{00000000-E767-4B40-BB43-8B53659C41C0}"/>
            </c:ext>
          </c:extLst>
        </c:ser>
        <c:ser>
          <c:idx val="1"/>
          <c:order val="1"/>
          <c:tx>
            <c:strRef>
              <c:f>'SGP APSB'!$E$3</c:f>
              <c:strCache>
                <c:ptCount val="1"/>
                <c:pt idx="0">
                  <c:v>I. EFECTIVO</c:v>
                </c:pt>
              </c:strCache>
            </c:strRef>
          </c:tx>
          <c:spPr>
            <a:solidFill>
              <a:schemeClr val="accent3"/>
            </a:solidFill>
            <a:ln>
              <a:noFill/>
            </a:ln>
            <a:effectLst/>
          </c:spPr>
          <c:invertIfNegative val="0"/>
          <c:cat>
            <c:strRef>
              <c:f>'SGP APSB'!$B$4:$B$6</c:f>
              <c:strCache>
                <c:ptCount val="3"/>
                <c:pt idx="0">
                  <c:v>SISTEMA GENERAL DE PARTICIPACIONES AGUA POTABLE Y SANEAMIENTO BÁSICO</c:v>
                </c:pt>
                <c:pt idx="1">
                  <c:v>SUPERAVIT SGP AGUA POTABLE</c:v>
                </c:pt>
                <c:pt idx="2">
                  <c:v>TOTAL </c:v>
                </c:pt>
              </c:strCache>
            </c:strRef>
          </c:cat>
          <c:val>
            <c:numRef>
              <c:f>'SGP APSB'!$E$4:$E$6</c:f>
              <c:numCache>
                <c:formatCode>#,##0.00</c:formatCode>
                <c:ptCount val="3"/>
                <c:pt idx="0">
                  <c:v>2159615.6858399999</c:v>
                </c:pt>
                <c:pt idx="1">
                  <c:v>664.78980000000001</c:v>
                </c:pt>
                <c:pt idx="2">
                  <c:v>2160280.4756399998</c:v>
                </c:pt>
              </c:numCache>
            </c:numRef>
          </c:val>
          <c:extLst>
            <c:ext xmlns:c16="http://schemas.microsoft.com/office/drawing/2014/chart" uri="{C3380CC4-5D6E-409C-BE32-E72D297353CC}">
              <c16:uniqueId val="{00000001-E767-4B40-BB43-8B53659C41C0}"/>
            </c:ext>
          </c:extLst>
        </c:ser>
        <c:ser>
          <c:idx val="2"/>
          <c:order val="2"/>
          <c:tx>
            <c:strRef>
              <c:f>'SGP APSB'!$F$3</c:f>
              <c:strCache>
                <c:ptCount val="1"/>
                <c:pt idx="0">
                  <c:v>P. DEFINITIVO GASTOS</c:v>
                </c:pt>
              </c:strCache>
            </c:strRef>
          </c:tx>
          <c:invertIfNegative val="0"/>
          <c:cat>
            <c:strRef>
              <c:f>'SGP APSB'!$B$4:$B$6</c:f>
              <c:strCache>
                <c:ptCount val="3"/>
                <c:pt idx="0">
                  <c:v>SISTEMA GENERAL DE PARTICIPACIONES AGUA POTABLE Y SANEAMIENTO BÁSICO</c:v>
                </c:pt>
                <c:pt idx="1">
                  <c:v>SUPERAVIT SGP AGUA POTABLE</c:v>
                </c:pt>
                <c:pt idx="2">
                  <c:v>TOTAL </c:v>
                </c:pt>
              </c:strCache>
            </c:strRef>
          </c:cat>
          <c:val>
            <c:numRef>
              <c:f>'SGP APSB'!$F$4:$F$6</c:f>
              <c:numCache>
                <c:formatCode>#,##0.00</c:formatCode>
                <c:ptCount val="3"/>
                <c:pt idx="0">
                  <c:v>2866923.608</c:v>
                </c:pt>
                <c:pt idx="1">
                  <c:v>664.78980000000001</c:v>
                </c:pt>
                <c:pt idx="2">
                  <c:v>2867588.3977999999</c:v>
                </c:pt>
              </c:numCache>
            </c:numRef>
          </c:val>
          <c:extLst>
            <c:ext xmlns:c16="http://schemas.microsoft.com/office/drawing/2014/chart" uri="{C3380CC4-5D6E-409C-BE32-E72D297353CC}">
              <c16:uniqueId val="{00000002-E767-4B40-BB43-8B53659C41C0}"/>
            </c:ext>
          </c:extLst>
        </c:ser>
        <c:ser>
          <c:idx val="3"/>
          <c:order val="3"/>
          <c:tx>
            <c:strRef>
              <c:f>'SGP APSB'!$G$3</c:f>
              <c:strCache>
                <c:ptCount val="1"/>
                <c:pt idx="0">
                  <c:v>COMPROMISOS</c:v>
                </c:pt>
              </c:strCache>
            </c:strRef>
          </c:tx>
          <c:invertIfNegative val="0"/>
          <c:cat>
            <c:strRef>
              <c:f>'SGP APSB'!$B$4:$B$6</c:f>
              <c:strCache>
                <c:ptCount val="3"/>
                <c:pt idx="0">
                  <c:v>SISTEMA GENERAL DE PARTICIPACIONES AGUA POTABLE Y SANEAMIENTO BÁSICO</c:v>
                </c:pt>
                <c:pt idx="1">
                  <c:v>SUPERAVIT SGP AGUA POTABLE</c:v>
                </c:pt>
                <c:pt idx="2">
                  <c:v>TOTAL </c:v>
                </c:pt>
              </c:strCache>
            </c:strRef>
          </c:cat>
          <c:val>
            <c:numRef>
              <c:f>'SGP APSB'!$G$4:$G$6</c:f>
              <c:numCache>
                <c:formatCode>#,##0.00</c:formatCode>
                <c:ptCount val="3"/>
                <c:pt idx="0">
                  <c:v>2866923.608</c:v>
                </c:pt>
                <c:pt idx="1">
                  <c:v>0</c:v>
                </c:pt>
                <c:pt idx="2">
                  <c:v>2866923.608</c:v>
                </c:pt>
              </c:numCache>
            </c:numRef>
          </c:val>
          <c:extLst>
            <c:ext xmlns:c16="http://schemas.microsoft.com/office/drawing/2014/chart" uri="{C3380CC4-5D6E-409C-BE32-E72D297353CC}">
              <c16:uniqueId val="{00000003-E767-4B40-BB43-8B53659C41C0}"/>
            </c:ext>
          </c:extLst>
        </c:ser>
        <c:ser>
          <c:idx val="4"/>
          <c:order val="4"/>
          <c:tx>
            <c:strRef>
              <c:f>'SGP APSB'!$H$3</c:f>
              <c:strCache>
                <c:ptCount val="1"/>
                <c:pt idx="0">
                  <c:v>OBLIGACIONES</c:v>
                </c:pt>
              </c:strCache>
            </c:strRef>
          </c:tx>
          <c:invertIfNegative val="0"/>
          <c:cat>
            <c:strRef>
              <c:f>'SGP APSB'!$B$4:$B$6</c:f>
              <c:strCache>
                <c:ptCount val="3"/>
                <c:pt idx="0">
                  <c:v>SISTEMA GENERAL DE PARTICIPACIONES AGUA POTABLE Y SANEAMIENTO BÁSICO</c:v>
                </c:pt>
                <c:pt idx="1">
                  <c:v>SUPERAVIT SGP AGUA POTABLE</c:v>
                </c:pt>
                <c:pt idx="2">
                  <c:v>TOTAL </c:v>
                </c:pt>
              </c:strCache>
            </c:strRef>
          </c:cat>
          <c:val>
            <c:numRef>
              <c:f>'SGP APSB'!$H$4:$H$6</c:f>
              <c:numCache>
                <c:formatCode>#,##0.00</c:formatCode>
                <c:ptCount val="3"/>
                <c:pt idx="0">
                  <c:v>1907335.905</c:v>
                </c:pt>
                <c:pt idx="1">
                  <c:v>0</c:v>
                </c:pt>
                <c:pt idx="2">
                  <c:v>1907335.905</c:v>
                </c:pt>
              </c:numCache>
            </c:numRef>
          </c:val>
          <c:extLst>
            <c:ext xmlns:c16="http://schemas.microsoft.com/office/drawing/2014/chart" uri="{C3380CC4-5D6E-409C-BE32-E72D297353CC}">
              <c16:uniqueId val="{00000004-E767-4B40-BB43-8B53659C41C0}"/>
            </c:ext>
          </c:extLst>
        </c:ser>
        <c:ser>
          <c:idx val="5"/>
          <c:order val="5"/>
          <c:tx>
            <c:strRef>
              <c:f>'SGP APSB'!$I$3</c:f>
              <c:strCache>
                <c:ptCount val="1"/>
                <c:pt idx="0">
                  <c:v>PAGOS</c:v>
                </c:pt>
              </c:strCache>
            </c:strRef>
          </c:tx>
          <c:invertIfNegative val="0"/>
          <c:cat>
            <c:strRef>
              <c:f>'SGP APSB'!$B$4:$B$6</c:f>
              <c:strCache>
                <c:ptCount val="3"/>
                <c:pt idx="0">
                  <c:v>SISTEMA GENERAL DE PARTICIPACIONES AGUA POTABLE Y SANEAMIENTO BÁSICO</c:v>
                </c:pt>
                <c:pt idx="1">
                  <c:v>SUPERAVIT SGP AGUA POTABLE</c:v>
                </c:pt>
                <c:pt idx="2">
                  <c:v>TOTAL </c:v>
                </c:pt>
              </c:strCache>
            </c:strRef>
          </c:cat>
          <c:val>
            <c:numRef>
              <c:f>'SGP APSB'!$I$4:$I$6</c:f>
              <c:numCache>
                <c:formatCode>#,##0.00</c:formatCode>
                <c:ptCount val="3"/>
                <c:pt idx="0">
                  <c:v>1907335.905</c:v>
                </c:pt>
                <c:pt idx="1">
                  <c:v>0</c:v>
                </c:pt>
                <c:pt idx="2">
                  <c:v>1907335.905</c:v>
                </c:pt>
              </c:numCache>
            </c:numRef>
          </c:val>
          <c:extLst>
            <c:ext xmlns:c16="http://schemas.microsoft.com/office/drawing/2014/chart" uri="{C3380CC4-5D6E-409C-BE32-E72D297353CC}">
              <c16:uniqueId val="{00000005-E767-4B40-BB43-8B53659C41C0}"/>
            </c:ext>
          </c:extLst>
        </c:ser>
        <c:ser>
          <c:idx val="6"/>
          <c:order val="6"/>
          <c:tx>
            <c:strRef>
              <c:f>'SGP APSB'!$J$3</c:f>
              <c:strCache>
                <c:ptCount val="1"/>
                <c:pt idx="0">
                  <c:v>D. INGRESOS  EFECTIVOS VS COMPROMISOS</c:v>
                </c:pt>
              </c:strCache>
            </c:strRef>
          </c:tx>
          <c:invertIfNegative val="0"/>
          <c:cat>
            <c:strRef>
              <c:f>'SGP APSB'!$B$4:$B$6</c:f>
              <c:strCache>
                <c:ptCount val="3"/>
                <c:pt idx="0">
                  <c:v>SISTEMA GENERAL DE PARTICIPACIONES AGUA POTABLE Y SANEAMIENTO BÁSICO</c:v>
                </c:pt>
                <c:pt idx="1">
                  <c:v>SUPERAVIT SGP AGUA POTABLE</c:v>
                </c:pt>
                <c:pt idx="2">
                  <c:v>TOTAL </c:v>
                </c:pt>
              </c:strCache>
            </c:strRef>
          </c:cat>
          <c:val>
            <c:numRef>
              <c:f>'SGP APSB'!$J$4:$J$6</c:f>
              <c:numCache>
                <c:formatCode>#,##0.00</c:formatCode>
                <c:ptCount val="3"/>
                <c:pt idx="0">
                  <c:v>-707307.92215999996</c:v>
                </c:pt>
                <c:pt idx="1">
                  <c:v>664.78980000000001</c:v>
                </c:pt>
                <c:pt idx="2">
                  <c:v>-706643.13235999993</c:v>
                </c:pt>
              </c:numCache>
            </c:numRef>
          </c:val>
          <c:extLst>
            <c:ext xmlns:c16="http://schemas.microsoft.com/office/drawing/2014/chart" uri="{C3380CC4-5D6E-409C-BE32-E72D297353CC}">
              <c16:uniqueId val="{00000006-E767-4B40-BB43-8B53659C41C0}"/>
            </c:ext>
          </c:extLst>
        </c:ser>
        <c:dLbls>
          <c:showLegendKey val="0"/>
          <c:showVal val="0"/>
          <c:showCatName val="0"/>
          <c:showSerName val="0"/>
          <c:showPercent val="0"/>
          <c:showBubbleSize val="0"/>
        </c:dLbls>
        <c:gapWidth val="219"/>
        <c:overlap val="-27"/>
        <c:axId val="170643456"/>
        <c:axId val="170644992"/>
      </c:barChart>
      <c:catAx>
        <c:axId val="170643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170644992"/>
        <c:crosses val="autoZero"/>
        <c:auto val="1"/>
        <c:lblAlgn val="ctr"/>
        <c:lblOffset val="100"/>
        <c:noMultiLvlLbl val="0"/>
      </c:catAx>
      <c:valAx>
        <c:axId val="17064499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 </a:t>
                </a:r>
              </a:p>
            </c:rich>
          </c:tx>
          <c:overlay val="0"/>
          <c:spPr>
            <a:noFill/>
            <a:ln>
              <a:noFill/>
            </a:ln>
            <a:effectLst/>
          </c:spPr>
        </c:title>
        <c:numFmt formatCode="#,##0.00" sourceLinked="1"/>
        <c:majorTickMark val="out"/>
        <c:minorTickMark val="none"/>
        <c:tickLblPos val="nextTo"/>
        <c:crossAx val="170643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700"/>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400">
                <a:latin typeface="Arial" panose="020B0604020202020204" pitchFamily="34" charset="0"/>
                <a:cs typeface="Arial" panose="020B0604020202020204" pitchFamily="34" charset="0"/>
              </a:rPr>
              <a:t>Convenio INVIAS</a:t>
            </a:r>
          </a:p>
        </c:rich>
      </c:tx>
      <c:layout>
        <c:manualLayout>
          <c:xMode val="edge"/>
          <c:yMode val="edge"/>
          <c:x val="3.1928998662255799E-2"/>
          <c:y val="1.97718613601578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'Aguas Infraestructura'!$D$216</c:f>
              <c:strCache>
                <c:ptCount val="1"/>
                <c:pt idx="0">
                  <c:v>Definitivo </c:v>
                </c:pt>
              </c:strCache>
            </c:strRef>
          </c:tx>
          <c:spPr>
            <a:solidFill>
              <a:schemeClr val="accent1"/>
            </a:solidFill>
            <a:ln>
              <a:noFill/>
            </a:ln>
            <a:effectLst/>
          </c:spPr>
          <c:invertIfNegative val="0"/>
          <c:cat>
            <c:strRef>
              <c:f>'Aguas Infraestructura'!$C$217:$C$220</c:f>
              <c:strCache>
                <c:ptCount val="4"/>
                <c:pt idx="0">
                  <c:v>Vigencia (218 - 219)</c:v>
                </c:pt>
                <c:pt idx="1">
                  <c:v>Procentaje</c:v>
                </c:pt>
                <c:pt idx="2">
                  <c:v>R. Balance (95 - 207)</c:v>
                </c:pt>
                <c:pt idx="3">
                  <c:v>Procentaje</c:v>
                </c:pt>
              </c:strCache>
            </c:strRef>
          </c:cat>
          <c:val>
            <c:numRef>
              <c:f>'Aguas Infraestructura'!$D$217:$D$220</c:f>
              <c:numCache>
                <c:formatCode>0%</c:formatCode>
                <c:ptCount val="4"/>
                <c:pt idx="0" formatCode="_(* #,##0_);_(* \(#,##0\);_(* &quot;-&quot;??_);_(@_)">
                  <c:v>13798323517</c:v>
                </c:pt>
                <c:pt idx="1">
                  <c:v>1</c:v>
                </c:pt>
                <c:pt idx="2" formatCode="_(* #,##0_);_(* \(#,##0\);_(* &quot;-&quot;??_);_(@_)">
                  <c:v>3955593333</c:v>
                </c:pt>
                <c:pt idx="3">
                  <c:v>1</c:v>
                </c:pt>
              </c:numCache>
            </c:numRef>
          </c:val>
          <c:extLst>
            <c:ext xmlns:c16="http://schemas.microsoft.com/office/drawing/2014/chart" uri="{C3380CC4-5D6E-409C-BE32-E72D297353CC}">
              <c16:uniqueId val="{00000000-20A0-4C51-A874-31CABC211766}"/>
            </c:ext>
          </c:extLst>
        </c:ser>
        <c:ser>
          <c:idx val="1"/>
          <c:order val="1"/>
          <c:tx>
            <c:strRef>
              <c:f>'Aguas Infraestructura'!$E$216</c:f>
              <c:strCache>
                <c:ptCount val="1"/>
                <c:pt idx="0">
                  <c:v>Certificados</c:v>
                </c:pt>
              </c:strCache>
            </c:strRef>
          </c:tx>
          <c:spPr>
            <a:solidFill>
              <a:schemeClr val="accent2"/>
            </a:solidFill>
            <a:ln>
              <a:noFill/>
            </a:ln>
            <a:effectLst/>
          </c:spPr>
          <c:invertIfNegative val="0"/>
          <c:cat>
            <c:strRef>
              <c:f>'Aguas Infraestructura'!$C$217:$C$220</c:f>
              <c:strCache>
                <c:ptCount val="4"/>
                <c:pt idx="0">
                  <c:v>Vigencia (218 - 219)</c:v>
                </c:pt>
                <c:pt idx="1">
                  <c:v>Procentaje</c:v>
                </c:pt>
                <c:pt idx="2">
                  <c:v>R. Balance (95 - 207)</c:v>
                </c:pt>
                <c:pt idx="3">
                  <c:v>Procentaje</c:v>
                </c:pt>
              </c:strCache>
            </c:strRef>
          </c:cat>
          <c:val>
            <c:numRef>
              <c:f>'Aguas Infraestructura'!$E$217:$E$220</c:f>
              <c:numCache>
                <c:formatCode>0.00%</c:formatCode>
                <c:ptCount val="4"/>
                <c:pt idx="0" formatCode="_(* #,##0_);_(* \(#,##0\);_(* &quot;-&quot;??_);_(@_)">
                  <c:v>4683123517</c:v>
                </c:pt>
                <c:pt idx="1">
                  <c:v>0.3393980081152782</c:v>
                </c:pt>
                <c:pt idx="2" formatCode="_(* #,##0_);_(* \(#,##0\);_(* &quot;-&quot;??_);_(@_)">
                  <c:v>3927006726</c:v>
                </c:pt>
                <c:pt idx="3" formatCode="0%">
                  <c:v>0.99277311781231081</c:v>
                </c:pt>
              </c:numCache>
            </c:numRef>
          </c:val>
          <c:extLst>
            <c:ext xmlns:c16="http://schemas.microsoft.com/office/drawing/2014/chart" uri="{C3380CC4-5D6E-409C-BE32-E72D297353CC}">
              <c16:uniqueId val="{00000001-20A0-4C51-A874-31CABC211766}"/>
            </c:ext>
          </c:extLst>
        </c:ser>
        <c:ser>
          <c:idx val="2"/>
          <c:order val="2"/>
          <c:tx>
            <c:strRef>
              <c:f>'Aguas Infraestructura'!$F$216</c:f>
              <c:strCache>
                <c:ptCount val="1"/>
                <c:pt idx="0">
                  <c:v>Disponible</c:v>
                </c:pt>
              </c:strCache>
            </c:strRef>
          </c:tx>
          <c:spPr>
            <a:solidFill>
              <a:schemeClr val="accent3"/>
            </a:solidFill>
            <a:ln>
              <a:noFill/>
            </a:ln>
            <a:effectLst/>
          </c:spPr>
          <c:invertIfNegative val="0"/>
          <c:cat>
            <c:strRef>
              <c:f>'Aguas Infraestructura'!$C$217:$C$220</c:f>
              <c:strCache>
                <c:ptCount val="4"/>
                <c:pt idx="0">
                  <c:v>Vigencia (218 - 219)</c:v>
                </c:pt>
                <c:pt idx="1">
                  <c:v>Procentaje</c:v>
                </c:pt>
                <c:pt idx="2">
                  <c:v>R. Balance (95 - 207)</c:v>
                </c:pt>
                <c:pt idx="3">
                  <c:v>Procentaje</c:v>
                </c:pt>
              </c:strCache>
            </c:strRef>
          </c:cat>
          <c:val>
            <c:numRef>
              <c:f>'Aguas Infraestructura'!$F$217:$F$220</c:f>
              <c:numCache>
                <c:formatCode>0.00%</c:formatCode>
                <c:ptCount val="4"/>
                <c:pt idx="0" formatCode="_(* #,##0_);_(* \(#,##0\);_(* &quot;-&quot;??_);_(@_)">
                  <c:v>9115200000</c:v>
                </c:pt>
                <c:pt idx="1">
                  <c:v>0.6606019918847218</c:v>
                </c:pt>
                <c:pt idx="2" formatCode="_(* #,##0_);_(* \(#,##0\);_(* &quot;-&quot;??_);_(@_)">
                  <c:v>28586607</c:v>
                </c:pt>
                <c:pt idx="3" formatCode="0%">
                  <c:v>7.226882187689237E-3</c:v>
                </c:pt>
              </c:numCache>
            </c:numRef>
          </c:val>
          <c:extLst>
            <c:ext xmlns:c16="http://schemas.microsoft.com/office/drawing/2014/chart" uri="{C3380CC4-5D6E-409C-BE32-E72D297353CC}">
              <c16:uniqueId val="{00000002-20A0-4C51-A874-31CABC211766}"/>
            </c:ext>
          </c:extLst>
        </c:ser>
        <c:ser>
          <c:idx val="3"/>
          <c:order val="3"/>
          <c:tx>
            <c:strRef>
              <c:f>'Aguas Infraestructura'!$G$216</c:f>
              <c:strCache>
                <c:ptCount val="1"/>
                <c:pt idx="0">
                  <c:v>Compromisos</c:v>
                </c:pt>
              </c:strCache>
            </c:strRef>
          </c:tx>
          <c:spPr>
            <a:solidFill>
              <a:schemeClr val="accent4"/>
            </a:solidFill>
            <a:ln>
              <a:noFill/>
            </a:ln>
            <a:effectLst/>
          </c:spPr>
          <c:invertIfNegative val="0"/>
          <c:cat>
            <c:strRef>
              <c:f>'Aguas Infraestructura'!$C$217:$C$220</c:f>
              <c:strCache>
                <c:ptCount val="4"/>
                <c:pt idx="0">
                  <c:v>Vigencia (218 - 219)</c:v>
                </c:pt>
                <c:pt idx="1">
                  <c:v>Procentaje</c:v>
                </c:pt>
                <c:pt idx="2">
                  <c:v>R. Balance (95 - 207)</c:v>
                </c:pt>
                <c:pt idx="3">
                  <c:v>Procentaje</c:v>
                </c:pt>
              </c:strCache>
            </c:strRef>
          </c:cat>
          <c:val>
            <c:numRef>
              <c:f>'Aguas Infraestructura'!$G$217:$G$220</c:f>
              <c:numCache>
                <c:formatCode>0.00%</c:formatCode>
                <c:ptCount val="4"/>
                <c:pt idx="0" formatCode="_(* #,##0_);_(* \(#,##0\);_(* &quot;-&quot;??_);_(@_)">
                  <c:v>4531800000</c:v>
                </c:pt>
                <c:pt idx="1">
                  <c:v>0.32843120357459871</c:v>
                </c:pt>
                <c:pt idx="2" formatCode="_(* #,##0_);_(* \(#,##0\);_(* &quot;-&quot;??_);_(@_)">
                  <c:v>3921084126</c:v>
                </c:pt>
                <c:pt idx="3" formatCode="0%">
                  <c:v>0.9912758455951215</c:v>
                </c:pt>
              </c:numCache>
            </c:numRef>
          </c:val>
          <c:extLst>
            <c:ext xmlns:c16="http://schemas.microsoft.com/office/drawing/2014/chart" uri="{C3380CC4-5D6E-409C-BE32-E72D297353CC}">
              <c16:uniqueId val="{00000003-20A0-4C51-A874-31CABC211766}"/>
            </c:ext>
          </c:extLst>
        </c:ser>
        <c:dLbls>
          <c:showLegendKey val="0"/>
          <c:showVal val="0"/>
          <c:showCatName val="0"/>
          <c:showSerName val="0"/>
          <c:showPercent val="0"/>
          <c:showBubbleSize val="0"/>
        </c:dLbls>
        <c:gapWidth val="219"/>
        <c:overlap val="-27"/>
        <c:axId val="258148096"/>
        <c:axId val="258148656"/>
      </c:barChart>
      <c:catAx>
        <c:axId val="25814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58148656"/>
        <c:crosses val="autoZero"/>
        <c:auto val="1"/>
        <c:lblAlgn val="ctr"/>
        <c:lblOffset val="100"/>
        <c:noMultiLvlLbl val="0"/>
      </c:catAx>
      <c:valAx>
        <c:axId val="258148656"/>
        <c:scaling>
          <c:orientation val="minMax"/>
        </c:scaling>
        <c:delete val="1"/>
        <c:axPos val="l"/>
        <c:numFmt formatCode="_(* #,##0_);_(* \(#,##0\);_(* &quot;-&quot;??_);_(@_)" sourceLinked="1"/>
        <c:majorTickMark val="none"/>
        <c:minorTickMark val="none"/>
        <c:tickLblPos val="nextTo"/>
        <c:crossAx val="2581480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70AD47">
          <a:lumMod val="20000"/>
          <a:lumOff val="80000"/>
        </a:srgbClr>
      </a:solidFill>
      <a:round/>
    </a:ln>
    <a:effectLst/>
  </c:spPr>
  <c:txPr>
    <a:bodyPr/>
    <a:lstStyle/>
    <a:p>
      <a:pPr>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400" dirty="0">
                <a:latin typeface="Arial" panose="020B0604020202020204" pitchFamily="34" charset="0"/>
                <a:cs typeface="Arial" panose="020B0604020202020204" pitchFamily="34" charset="0"/>
              </a:rPr>
              <a:t>Recurso</a:t>
            </a:r>
            <a:r>
              <a:rPr lang="es-CO" sz="1400" baseline="0" dirty="0">
                <a:latin typeface="Arial" panose="020B0604020202020204" pitchFamily="34" charset="0"/>
                <a:cs typeface="Arial" panose="020B0604020202020204" pitchFamily="34" charset="0"/>
              </a:rPr>
              <a:t> ACPM</a:t>
            </a:r>
            <a:endParaRPr lang="es-CO" sz="1400" dirty="0">
              <a:latin typeface="Arial" panose="020B0604020202020204" pitchFamily="34" charset="0"/>
              <a:cs typeface="Arial" panose="020B0604020202020204" pitchFamily="34" charset="0"/>
            </a:endParaRPr>
          </a:p>
        </c:rich>
      </c:tx>
      <c:layout>
        <c:manualLayout>
          <c:xMode val="edge"/>
          <c:yMode val="edge"/>
          <c:x val="2.9898877833294372E-2"/>
          <c:y val="4.056244386753693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'Aguas Infraestructura'!$D$230</c:f>
              <c:strCache>
                <c:ptCount val="1"/>
                <c:pt idx="0">
                  <c:v>Definitivo </c:v>
                </c:pt>
              </c:strCache>
            </c:strRef>
          </c:tx>
          <c:spPr>
            <a:solidFill>
              <a:schemeClr val="accent1"/>
            </a:solidFill>
            <a:ln>
              <a:noFill/>
            </a:ln>
            <a:effectLst/>
          </c:spPr>
          <c:invertIfNegative val="0"/>
          <c:cat>
            <c:strRef>
              <c:f>'Aguas Infraestructura'!$C$231:$C$232</c:f>
              <c:strCache>
                <c:ptCount val="2"/>
                <c:pt idx="0">
                  <c:v>Vigencia (23)</c:v>
                </c:pt>
                <c:pt idx="1">
                  <c:v>Procentaje</c:v>
                </c:pt>
              </c:strCache>
            </c:strRef>
          </c:cat>
          <c:val>
            <c:numRef>
              <c:f>'Aguas Infraestructura'!$D$231:$D$232</c:f>
              <c:numCache>
                <c:formatCode>0%</c:formatCode>
                <c:ptCount val="2"/>
                <c:pt idx="0" formatCode="_(* #,##0_);_(* \(#,##0\);_(* &quot;-&quot;??_);_(@_)">
                  <c:v>2019430273</c:v>
                </c:pt>
                <c:pt idx="1">
                  <c:v>1</c:v>
                </c:pt>
              </c:numCache>
            </c:numRef>
          </c:val>
          <c:extLst>
            <c:ext xmlns:c16="http://schemas.microsoft.com/office/drawing/2014/chart" uri="{C3380CC4-5D6E-409C-BE32-E72D297353CC}">
              <c16:uniqueId val="{00000000-CDBB-4244-9B37-F1B80DD48A84}"/>
            </c:ext>
          </c:extLst>
        </c:ser>
        <c:ser>
          <c:idx val="1"/>
          <c:order val="1"/>
          <c:tx>
            <c:strRef>
              <c:f>'Aguas Infraestructura'!$E$230</c:f>
              <c:strCache>
                <c:ptCount val="1"/>
                <c:pt idx="0">
                  <c:v>Certificados</c:v>
                </c:pt>
              </c:strCache>
            </c:strRef>
          </c:tx>
          <c:spPr>
            <a:solidFill>
              <a:schemeClr val="accent2"/>
            </a:solidFill>
            <a:ln>
              <a:noFill/>
            </a:ln>
            <a:effectLst/>
          </c:spPr>
          <c:invertIfNegative val="0"/>
          <c:cat>
            <c:strRef>
              <c:f>'Aguas Infraestructura'!$C$231:$C$232</c:f>
              <c:strCache>
                <c:ptCount val="2"/>
                <c:pt idx="0">
                  <c:v>Vigencia (23)</c:v>
                </c:pt>
                <c:pt idx="1">
                  <c:v>Procentaje</c:v>
                </c:pt>
              </c:strCache>
            </c:strRef>
          </c:cat>
          <c:val>
            <c:numRef>
              <c:f>'Aguas Infraestructura'!$E$231:$E$232</c:f>
              <c:numCache>
                <c:formatCode>0%</c:formatCode>
                <c:ptCount val="2"/>
                <c:pt idx="0" formatCode="_(* #,##0_);_(* \(#,##0\);_(* &quot;-&quot;??_);_(@_)">
                  <c:v>1150109122</c:v>
                </c:pt>
                <c:pt idx="1">
                  <c:v>0.56952158109991846</c:v>
                </c:pt>
              </c:numCache>
            </c:numRef>
          </c:val>
          <c:extLst>
            <c:ext xmlns:c16="http://schemas.microsoft.com/office/drawing/2014/chart" uri="{C3380CC4-5D6E-409C-BE32-E72D297353CC}">
              <c16:uniqueId val="{00000001-CDBB-4244-9B37-F1B80DD48A84}"/>
            </c:ext>
          </c:extLst>
        </c:ser>
        <c:ser>
          <c:idx val="2"/>
          <c:order val="2"/>
          <c:tx>
            <c:strRef>
              <c:f>'Aguas Infraestructura'!$F$230</c:f>
              <c:strCache>
                <c:ptCount val="1"/>
                <c:pt idx="0">
                  <c:v>Disponible</c:v>
                </c:pt>
              </c:strCache>
            </c:strRef>
          </c:tx>
          <c:spPr>
            <a:solidFill>
              <a:schemeClr val="accent3"/>
            </a:solidFill>
            <a:ln>
              <a:noFill/>
            </a:ln>
            <a:effectLst/>
          </c:spPr>
          <c:invertIfNegative val="0"/>
          <c:cat>
            <c:strRef>
              <c:f>'Aguas Infraestructura'!$C$231:$C$232</c:f>
              <c:strCache>
                <c:ptCount val="2"/>
                <c:pt idx="0">
                  <c:v>Vigencia (23)</c:v>
                </c:pt>
                <c:pt idx="1">
                  <c:v>Procentaje</c:v>
                </c:pt>
              </c:strCache>
            </c:strRef>
          </c:cat>
          <c:val>
            <c:numRef>
              <c:f>'Aguas Infraestructura'!$F$231:$F$232</c:f>
              <c:numCache>
                <c:formatCode>0%</c:formatCode>
                <c:ptCount val="2"/>
                <c:pt idx="0" formatCode="_(* #,##0_);_(* \(#,##0\);_(* &quot;-&quot;??_);_(@_)">
                  <c:v>869321151</c:v>
                </c:pt>
                <c:pt idx="1">
                  <c:v>0.43047841890008154</c:v>
                </c:pt>
              </c:numCache>
            </c:numRef>
          </c:val>
          <c:extLst>
            <c:ext xmlns:c16="http://schemas.microsoft.com/office/drawing/2014/chart" uri="{C3380CC4-5D6E-409C-BE32-E72D297353CC}">
              <c16:uniqueId val="{00000000-8D44-4B5B-9B1C-698092240F28}"/>
            </c:ext>
          </c:extLst>
        </c:ser>
        <c:ser>
          <c:idx val="3"/>
          <c:order val="3"/>
          <c:tx>
            <c:strRef>
              <c:f>'Aguas Infraestructura'!$G$230</c:f>
              <c:strCache>
                <c:ptCount val="1"/>
                <c:pt idx="0">
                  <c:v>Compromisos</c:v>
                </c:pt>
              </c:strCache>
            </c:strRef>
          </c:tx>
          <c:spPr>
            <a:solidFill>
              <a:schemeClr val="accent4"/>
            </a:solidFill>
            <a:ln>
              <a:noFill/>
            </a:ln>
            <a:effectLst/>
          </c:spPr>
          <c:invertIfNegative val="0"/>
          <c:cat>
            <c:strRef>
              <c:f>'Aguas Infraestructura'!$C$231:$C$232</c:f>
              <c:strCache>
                <c:ptCount val="2"/>
                <c:pt idx="0">
                  <c:v>Vigencia (23)</c:v>
                </c:pt>
                <c:pt idx="1">
                  <c:v>Procentaje</c:v>
                </c:pt>
              </c:strCache>
            </c:strRef>
          </c:cat>
          <c:val>
            <c:numRef>
              <c:f>'Aguas Infraestructura'!$G$231:$G$232</c:f>
              <c:numCache>
                <c:formatCode>0%</c:formatCode>
                <c:ptCount val="2"/>
                <c:pt idx="0" formatCode="_(* #,##0_);_(* \(#,##0\);_(* &quot;-&quot;??_);_(@_)">
                  <c:v>906400000</c:v>
                </c:pt>
                <c:pt idx="1">
                  <c:v>0.4488394633469972</c:v>
                </c:pt>
              </c:numCache>
            </c:numRef>
          </c:val>
          <c:extLst>
            <c:ext xmlns:c16="http://schemas.microsoft.com/office/drawing/2014/chart" uri="{C3380CC4-5D6E-409C-BE32-E72D297353CC}">
              <c16:uniqueId val="{00000001-8D44-4B5B-9B1C-698092240F28}"/>
            </c:ext>
          </c:extLst>
        </c:ser>
        <c:dLbls>
          <c:showLegendKey val="0"/>
          <c:showVal val="0"/>
          <c:showCatName val="0"/>
          <c:showSerName val="0"/>
          <c:showPercent val="0"/>
          <c:showBubbleSize val="0"/>
        </c:dLbls>
        <c:gapWidth val="219"/>
        <c:overlap val="-27"/>
        <c:axId val="203025312"/>
        <c:axId val="203025872"/>
      </c:barChart>
      <c:catAx>
        <c:axId val="20302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3025872"/>
        <c:crosses val="autoZero"/>
        <c:auto val="1"/>
        <c:lblAlgn val="ctr"/>
        <c:lblOffset val="100"/>
        <c:noMultiLvlLbl val="0"/>
      </c:catAx>
      <c:valAx>
        <c:axId val="203025872"/>
        <c:scaling>
          <c:orientation val="minMax"/>
        </c:scaling>
        <c:delete val="1"/>
        <c:axPos val="l"/>
        <c:numFmt formatCode="_(* #,##0_);_(* \(#,##0\);_(* &quot;-&quot;??_);_(@_)" sourceLinked="1"/>
        <c:majorTickMark val="none"/>
        <c:minorTickMark val="none"/>
        <c:tickLblPos val="nextTo"/>
        <c:crossAx val="203025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6">
          <a:lumMod val="20000"/>
          <a:lumOff val="80000"/>
        </a:schemeClr>
      </a:solid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'Sobretasa ACPM'!$D$3</c:f>
              <c:strCache>
                <c:ptCount val="1"/>
                <c:pt idx="0">
                  <c:v>A.DEFINITIVO</c:v>
                </c:pt>
              </c:strCache>
            </c:strRef>
          </c:tx>
          <c:spPr>
            <a:solidFill>
              <a:schemeClr val="accent2"/>
            </a:solidFill>
            <a:ln>
              <a:noFill/>
            </a:ln>
            <a:effectLst/>
          </c:spPr>
          <c:invertIfNegative val="0"/>
          <c:cat>
            <c:strRef>
              <c:f>'Sobretasa ACPM'!$B$4:$B$5</c:f>
              <c:strCache>
                <c:ptCount val="2"/>
                <c:pt idx="0">
                  <c:v>SOBRETASA AL ACPM</c:v>
                </c:pt>
                <c:pt idx="1">
                  <c:v>TOTAL </c:v>
                </c:pt>
              </c:strCache>
            </c:strRef>
          </c:cat>
          <c:val>
            <c:numRef>
              <c:f>'Sobretasa ACPM'!$D$4:$D$5</c:f>
              <c:numCache>
                <c:formatCode>#,##0.00</c:formatCode>
                <c:ptCount val="2"/>
                <c:pt idx="0">
                  <c:v>2995430.273</c:v>
                </c:pt>
                <c:pt idx="1">
                  <c:v>2995430.273</c:v>
                </c:pt>
              </c:numCache>
            </c:numRef>
          </c:val>
          <c:extLst>
            <c:ext xmlns:c16="http://schemas.microsoft.com/office/drawing/2014/chart" uri="{C3380CC4-5D6E-409C-BE32-E72D297353CC}">
              <c16:uniqueId val="{00000000-96C7-4113-B19D-270400F9983E}"/>
            </c:ext>
          </c:extLst>
        </c:ser>
        <c:ser>
          <c:idx val="1"/>
          <c:order val="1"/>
          <c:tx>
            <c:strRef>
              <c:f>'Sobretasa ACPM'!$E$3</c:f>
              <c:strCache>
                <c:ptCount val="1"/>
                <c:pt idx="0">
                  <c:v>I. EFECTIVO</c:v>
                </c:pt>
              </c:strCache>
            </c:strRef>
          </c:tx>
          <c:spPr>
            <a:solidFill>
              <a:schemeClr val="accent3"/>
            </a:solidFill>
            <a:ln>
              <a:noFill/>
            </a:ln>
            <a:effectLst/>
          </c:spPr>
          <c:invertIfNegative val="0"/>
          <c:cat>
            <c:strRef>
              <c:f>'Sobretasa ACPM'!$B$4:$B$5</c:f>
              <c:strCache>
                <c:ptCount val="2"/>
                <c:pt idx="0">
                  <c:v>SOBRETASA AL ACPM</c:v>
                </c:pt>
                <c:pt idx="1">
                  <c:v>TOTAL </c:v>
                </c:pt>
              </c:strCache>
            </c:strRef>
          </c:cat>
          <c:val>
            <c:numRef>
              <c:f>'Sobretasa ACPM'!$E$4:$E$5</c:f>
              <c:numCache>
                <c:formatCode>#,##0.00</c:formatCode>
                <c:ptCount val="2"/>
                <c:pt idx="0">
                  <c:v>2479862.94135</c:v>
                </c:pt>
                <c:pt idx="1">
                  <c:v>2479862.94135</c:v>
                </c:pt>
              </c:numCache>
            </c:numRef>
          </c:val>
          <c:extLst>
            <c:ext xmlns:c16="http://schemas.microsoft.com/office/drawing/2014/chart" uri="{C3380CC4-5D6E-409C-BE32-E72D297353CC}">
              <c16:uniqueId val="{00000001-96C7-4113-B19D-270400F9983E}"/>
            </c:ext>
          </c:extLst>
        </c:ser>
        <c:ser>
          <c:idx val="2"/>
          <c:order val="2"/>
          <c:tx>
            <c:strRef>
              <c:f>'Sobretasa ACPM'!$F$3</c:f>
              <c:strCache>
                <c:ptCount val="1"/>
                <c:pt idx="0">
                  <c:v>P. DEFINITIVO GASTOS</c:v>
                </c:pt>
              </c:strCache>
            </c:strRef>
          </c:tx>
          <c:invertIfNegative val="0"/>
          <c:cat>
            <c:strRef>
              <c:f>'Sobretasa ACPM'!$B$4:$B$5</c:f>
              <c:strCache>
                <c:ptCount val="2"/>
                <c:pt idx="0">
                  <c:v>SOBRETASA AL ACPM</c:v>
                </c:pt>
                <c:pt idx="1">
                  <c:v>TOTAL </c:v>
                </c:pt>
              </c:strCache>
            </c:strRef>
          </c:cat>
          <c:val>
            <c:numRef>
              <c:f>'Sobretasa ACPM'!$F$4:$F$5</c:f>
              <c:numCache>
                <c:formatCode>#,##0.00</c:formatCode>
                <c:ptCount val="2"/>
                <c:pt idx="0">
                  <c:v>2995430.273</c:v>
                </c:pt>
                <c:pt idx="1">
                  <c:v>2995430.273</c:v>
                </c:pt>
              </c:numCache>
            </c:numRef>
          </c:val>
          <c:extLst>
            <c:ext xmlns:c16="http://schemas.microsoft.com/office/drawing/2014/chart" uri="{C3380CC4-5D6E-409C-BE32-E72D297353CC}">
              <c16:uniqueId val="{00000002-96C7-4113-B19D-270400F9983E}"/>
            </c:ext>
          </c:extLst>
        </c:ser>
        <c:ser>
          <c:idx val="3"/>
          <c:order val="3"/>
          <c:tx>
            <c:strRef>
              <c:f>'Sobretasa ACPM'!$G$3</c:f>
              <c:strCache>
                <c:ptCount val="1"/>
                <c:pt idx="0">
                  <c:v>COMPROMISOS</c:v>
                </c:pt>
              </c:strCache>
            </c:strRef>
          </c:tx>
          <c:invertIfNegative val="0"/>
          <c:cat>
            <c:strRef>
              <c:f>'Sobretasa ACPM'!$B$4:$B$5</c:f>
              <c:strCache>
                <c:ptCount val="2"/>
                <c:pt idx="0">
                  <c:v>SOBRETASA AL ACPM</c:v>
                </c:pt>
                <c:pt idx="1">
                  <c:v>TOTAL </c:v>
                </c:pt>
              </c:strCache>
            </c:strRef>
          </c:cat>
          <c:val>
            <c:numRef>
              <c:f>'Sobretasa ACPM'!$G$4:$G$5</c:f>
              <c:numCache>
                <c:formatCode>#,##0.00</c:formatCode>
                <c:ptCount val="2"/>
                <c:pt idx="0">
                  <c:v>906486.33499999996</c:v>
                </c:pt>
                <c:pt idx="1">
                  <c:v>906486.33499999996</c:v>
                </c:pt>
              </c:numCache>
            </c:numRef>
          </c:val>
          <c:extLst>
            <c:ext xmlns:c16="http://schemas.microsoft.com/office/drawing/2014/chart" uri="{C3380CC4-5D6E-409C-BE32-E72D297353CC}">
              <c16:uniqueId val="{00000003-96C7-4113-B19D-270400F9983E}"/>
            </c:ext>
          </c:extLst>
        </c:ser>
        <c:ser>
          <c:idx val="4"/>
          <c:order val="4"/>
          <c:tx>
            <c:strRef>
              <c:f>'Sobretasa ACPM'!$H$3</c:f>
              <c:strCache>
                <c:ptCount val="1"/>
                <c:pt idx="0">
                  <c:v>OBLIGACIONES</c:v>
                </c:pt>
              </c:strCache>
            </c:strRef>
          </c:tx>
          <c:invertIfNegative val="0"/>
          <c:cat>
            <c:strRef>
              <c:f>'Sobretasa ACPM'!$B$4:$B$5</c:f>
              <c:strCache>
                <c:ptCount val="2"/>
                <c:pt idx="0">
                  <c:v>SOBRETASA AL ACPM</c:v>
                </c:pt>
                <c:pt idx="1">
                  <c:v>TOTAL </c:v>
                </c:pt>
              </c:strCache>
            </c:strRef>
          </c:cat>
          <c:val>
            <c:numRef>
              <c:f>'Sobretasa ACPM'!$H$4:$H$5</c:f>
              <c:numCache>
                <c:formatCode>#,##0.00</c:formatCode>
                <c:ptCount val="2"/>
                <c:pt idx="0">
                  <c:v>494202.28205000004</c:v>
                </c:pt>
                <c:pt idx="1">
                  <c:v>494202.28205000004</c:v>
                </c:pt>
              </c:numCache>
            </c:numRef>
          </c:val>
          <c:extLst>
            <c:ext xmlns:c16="http://schemas.microsoft.com/office/drawing/2014/chart" uri="{C3380CC4-5D6E-409C-BE32-E72D297353CC}">
              <c16:uniqueId val="{00000004-96C7-4113-B19D-270400F9983E}"/>
            </c:ext>
          </c:extLst>
        </c:ser>
        <c:ser>
          <c:idx val="5"/>
          <c:order val="5"/>
          <c:tx>
            <c:strRef>
              <c:f>'Sobretasa ACPM'!$I$3</c:f>
              <c:strCache>
                <c:ptCount val="1"/>
                <c:pt idx="0">
                  <c:v>PAGOS</c:v>
                </c:pt>
              </c:strCache>
            </c:strRef>
          </c:tx>
          <c:invertIfNegative val="0"/>
          <c:cat>
            <c:strRef>
              <c:f>'Sobretasa ACPM'!$B$4:$B$5</c:f>
              <c:strCache>
                <c:ptCount val="2"/>
                <c:pt idx="0">
                  <c:v>SOBRETASA AL ACPM</c:v>
                </c:pt>
                <c:pt idx="1">
                  <c:v>TOTAL </c:v>
                </c:pt>
              </c:strCache>
            </c:strRef>
          </c:cat>
          <c:val>
            <c:numRef>
              <c:f>'Sobretasa ACPM'!$I$4:$I$5</c:f>
              <c:numCache>
                <c:formatCode>#,##0.00</c:formatCode>
                <c:ptCount val="2"/>
                <c:pt idx="0">
                  <c:v>494202.28205000004</c:v>
                </c:pt>
                <c:pt idx="1">
                  <c:v>494202.28205000004</c:v>
                </c:pt>
              </c:numCache>
            </c:numRef>
          </c:val>
          <c:extLst>
            <c:ext xmlns:c16="http://schemas.microsoft.com/office/drawing/2014/chart" uri="{C3380CC4-5D6E-409C-BE32-E72D297353CC}">
              <c16:uniqueId val="{00000005-96C7-4113-B19D-270400F9983E}"/>
            </c:ext>
          </c:extLst>
        </c:ser>
        <c:ser>
          <c:idx val="6"/>
          <c:order val="6"/>
          <c:tx>
            <c:strRef>
              <c:f>'Sobretasa ACPM'!$J$3</c:f>
              <c:strCache>
                <c:ptCount val="1"/>
                <c:pt idx="0">
                  <c:v>D. INGRESOS  EFECTIVOS VS COMPROMISOS</c:v>
                </c:pt>
              </c:strCache>
            </c:strRef>
          </c:tx>
          <c:invertIfNegative val="0"/>
          <c:cat>
            <c:strRef>
              <c:f>'Sobretasa ACPM'!$B$4:$B$5</c:f>
              <c:strCache>
                <c:ptCount val="2"/>
                <c:pt idx="0">
                  <c:v>SOBRETASA AL ACPM</c:v>
                </c:pt>
                <c:pt idx="1">
                  <c:v>TOTAL </c:v>
                </c:pt>
              </c:strCache>
            </c:strRef>
          </c:cat>
          <c:val>
            <c:numRef>
              <c:f>'Sobretasa ACPM'!$J$4:$J$5</c:f>
              <c:numCache>
                <c:formatCode>#,##0.00</c:formatCode>
                <c:ptCount val="2"/>
                <c:pt idx="0">
                  <c:v>1573376.60635</c:v>
                </c:pt>
                <c:pt idx="1">
                  <c:v>1573376.60635</c:v>
                </c:pt>
              </c:numCache>
            </c:numRef>
          </c:val>
          <c:extLst>
            <c:ext xmlns:c16="http://schemas.microsoft.com/office/drawing/2014/chart" uri="{C3380CC4-5D6E-409C-BE32-E72D297353CC}">
              <c16:uniqueId val="{00000006-96C7-4113-B19D-270400F9983E}"/>
            </c:ext>
          </c:extLst>
        </c:ser>
        <c:dLbls>
          <c:showLegendKey val="0"/>
          <c:showVal val="0"/>
          <c:showCatName val="0"/>
          <c:showSerName val="0"/>
          <c:showPercent val="0"/>
          <c:showBubbleSize val="0"/>
        </c:dLbls>
        <c:gapWidth val="219"/>
        <c:overlap val="-27"/>
        <c:axId val="204581120"/>
        <c:axId val="204599296"/>
      </c:barChart>
      <c:catAx>
        <c:axId val="204581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4599296"/>
        <c:crosses val="autoZero"/>
        <c:auto val="1"/>
        <c:lblAlgn val="ctr"/>
        <c:lblOffset val="100"/>
        <c:noMultiLvlLbl val="0"/>
      </c:catAx>
      <c:valAx>
        <c:axId val="20459929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RECURSOS </a:t>
                </a:r>
              </a:p>
            </c:rich>
          </c:tx>
          <c:overlay val="0"/>
          <c:spPr>
            <a:noFill/>
            <a:ln>
              <a:noFill/>
            </a:ln>
            <a:effectLst/>
          </c:spPr>
        </c:title>
        <c:numFmt formatCode="#,##0.00" sourceLinked="1"/>
        <c:majorTickMark val="out"/>
        <c:minorTickMark val="none"/>
        <c:tickLblPos val="nextTo"/>
        <c:crossAx val="204581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969CB-231D-498D-8F45-F19AD43A5E57}" type="datetimeFigureOut">
              <a:rPr lang="es-CO" smtClean="0"/>
              <a:t>11/11/2022</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066DB-B7E2-46BE-8B44-541B086838E9}" type="slidenum">
              <a:rPr lang="es-CO" smtClean="0"/>
              <a:t>‹Nº›</a:t>
            </a:fld>
            <a:endParaRPr lang="es-CO"/>
          </a:p>
        </p:txBody>
      </p:sp>
    </p:spTree>
    <p:extLst>
      <p:ext uri="{BB962C8B-B14F-4D97-AF65-F5344CB8AC3E}">
        <p14:creationId xmlns:p14="http://schemas.microsoft.com/office/powerpoint/2010/main" val="84254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8066DB-B7E2-46BE-8B44-541B086838E9}" type="slidenum">
              <a:rPr lang="es-CO" smtClean="0"/>
              <a:t>4</a:t>
            </a:fld>
            <a:endParaRPr lang="es-CO"/>
          </a:p>
        </p:txBody>
      </p:sp>
    </p:spTree>
    <p:extLst>
      <p:ext uri="{BB962C8B-B14F-4D97-AF65-F5344CB8AC3E}">
        <p14:creationId xmlns:p14="http://schemas.microsoft.com/office/powerpoint/2010/main" val="427290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8066DB-B7E2-46BE-8B44-541B086838E9}" type="slidenum">
              <a:rPr lang="es-CO" smtClean="0"/>
              <a:t>5</a:t>
            </a:fld>
            <a:endParaRPr lang="es-CO"/>
          </a:p>
        </p:txBody>
      </p:sp>
    </p:spTree>
    <p:extLst>
      <p:ext uri="{BB962C8B-B14F-4D97-AF65-F5344CB8AC3E}">
        <p14:creationId xmlns:p14="http://schemas.microsoft.com/office/powerpoint/2010/main" val="46892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E8066DB-B7E2-46BE-8B44-541B086838E9}" type="slidenum">
              <a:rPr lang="es-CO" smtClean="0"/>
              <a:t>11</a:t>
            </a:fld>
            <a:endParaRPr lang="es-CO"/>
          </a:p>
        </p:txBody>
      </p:sp>
    </p:spTree>
    <p:extLst>
      <p:ext uri="{BB962C8B-B14F-4D97-AF65-F5344CB8AC3E}">
        <p14:creationId xmlns:p14="http://schemas.microsoft.com/office/powerpoint/2010/main" val="218950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E8066DB-B7E2-46BE-8B44-541B086838E9}" type="slidenum">
              <a:rPr lang="es-CO" smtClean="0"/>
              <a:t>26</a:t>
            </a:fld>
            <a:endParaRPr lang="es-CO"/>
          </a:p>
        </p:txBody>
      </p:sp>
    </p:spTree>
    <p:extLst>
      <p:ext uri="{BB962C8B-B14F-4D97-AF65-F5344CB8AC3E}">
        <p14:creationId xmlns:p14="http://schemas.microsoft.com/office/powerpoint/2010/main" val="14726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E70BF-3B45-4733-B1D8-581BE3D2FE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326F602-EF58-479B-A95D-D3A620FD5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D62D7FA-7AB7-4083-86E3-21EE8760A152}"/>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5" name="Marcador de pie de página 4">
            <a:extLst>
              <a:ext uri="{FF2B5EF4-FFF2-40B4-BE49-F238E27FC236}">
                <a16:creationId xmlns:a16="http://schemas.microsoft.com/office/drawing/2014/main" id="{BD6F53C8-B516-4800-8B6C-B735BC168B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294A17D-3DD5-4D41-B7BE-5006F1DA5383}"/>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4410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5D585-A2BD-40FB-907A-63BDFA142C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7103967-7576-471E-996D-9B62169315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600608-470F-45CF-A319-6740E02E5916}"/>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5" name="Marcador de pie de página 4">
            <a:extLst>
              <a:ext uri="{FF2B5EF4-FFF2-40B4-BE49-F238E27FC236}">
                <a16:creationId xmlns:a16="http://schemas.microsoft.com/office/drawing/2014/main" id="{B24AF0B0-2679-45B7-A0C9-ABD3B0A6034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A3770F-CB62-41BE-837B-F6CAFA182ED0}"/>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8381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A7C64F2-7CA2-4D8D-853F-DC2773BB32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773674-45B5-41B2-BEEB-3D675569B1B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C49218-8CB0-4C03-8242-553548A2AE28}"/>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5" name="Marcador de pie de página 4">
            <a:extLst>
              <a:ext uri="{FF2B5EF4-FFF2-40B4-BE49-F238E27FC236}">
                <a16:creationId xmlns:a16="http://schemas.microsoft.com/office/drawing/2014/main" id="{80DF4AD3-54B2-4959-B53F-BC82FBBA45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215ADF4-C4E7-4B63-AB8A-136DC7B7C83B}"/>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259777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2E49A-10F6-449B-AA76-111BB854DA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5DCAB8C-C72C-4676-9B0D-4A6627DB6EF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D5B0C61-E754-49BE-BF1F-FC13A1676940}"/>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5" name="Marcador de pie de página 4">
            <a:extLst>
              <a:ext uri="{FF2B5EF4-FFF2-40B4-BE49-F238E27FC236}">
                <a16:creationId xmlns:a16="http://schemas.microsoft.com/office/drawing/2014/main" id="{CA9CE511-2C1E-45A0-950E-C5EB83609F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574F675-9425-45D9-A328-4D92042FFC6E}"/>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120664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AB7DA-A960-412D-AFAA-1F0ED437DD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FC608D-249B-423F-91AF-DD9428ED1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41FF3A-01BC-4D8D-8461-DFD4726966A3}"/>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5" name="Marcador de pie de página 4">
            <a:extLst>
              <a:ext uri="{FF2B5EF4-FFF2-40B4-BE49-F238E27FC236}">
                <a16:creationId xmlns:a16="http://schemas.microsoft.com/office/drawing/2014/main" id="{ADF52C74-ACEC-4429-9E4C-0654DBF9B2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2F8D1C1-34D0-4C98-BB75-7EF48B1D01F2}"/>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56313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AFBA9-8A3D-47F5-B23B-70508C103C7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907D54F-A672-41AE-ABEF-D5C6009F9B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D8F53E5-9A6C-4740-9CE6-4C7549012F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285CD3A-B3F7-437A-8843-BA26F7BCF7C8}"/>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6" name="Marcador de pie de página 5">
            <a:extLst>
              <a:ext uri="{FF2B5EF4-FFF2-40B4-BE49-F238E27FC236}">
                <a16:creationId xmlns:a16="http://schemas.microsoft.com/office/drawing/2014/main" id="{13A851AA-1567-4AC8-80AD-1057A8DBBED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ED212F0-A32D-49B8-8EF9-134D6C57C7A9}"/>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6590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BF70E-A72D-41C6-9E70-CB73D84E2FD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DF5CD3B-34E6-45C8-98AA-99AA68BC5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7CB61C-ADBD-4B8E-9CBE-B91CF1577C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CD30B58-69FB-4F71-9A43-67CE8B611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7FBECC1-79CF-449B-A1D8-0B9621CE3D3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0B24A9F-9656-4F94-B576-90C961A66210}"/>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8" name="Marcador de pie de página 7">
            <a:extLst>
              <a:ext uri="{FF2B5EF4-FFF2-40B4-BE49-F238E27FC236}">
                <a16:creationId xmlns:a16="http://schemas.microsoft.com/office/drawing/2014/main" id="{1F13D340-60EC-4B87-A976-D39CAF231AE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6996ABC-F392-4EC9-B225-69FA57C8CF5D}"/>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1754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E09EF-FC03-41D2-9E04-9FDFAC29452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B44D597-7479-47FD-A709-C212A61825B1}"/>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4" name="Marcador de pie de página 3">
            <a:extLst>
              <a:ext uri="{FF2B5EF4-FFF2-40B4-BE49-F238E27FC236}">
                <a16:creationId xmlns:a16="http://schemas.microsoft.com/office/drawing/2014/main" id="{D116DDD9-06D4-43AE-9080-3C966A60D20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6D90DE7-4860-48D5-A027-5360FC5C50E6}"/>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20611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30E2FE7-ECF3-41A4-8EA4-6A8CC93981CB}"/>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3" name="Marcador de pie de página 2">
            <a:extLst>
              <a:ext uri="{FF2B5EF4-FFF2-40B4-BE49-F238E27FC236}">
                <a16:creationId xmlns:a16="http://schemas.microsoft.com/office/drawing/2014/main" id="{076D6DEE-880E-47C4-AC8B-001A7BC8B8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830D0AE-3340-43EA-B483-3D1891EABC1D}"/>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69303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4481D-AC12-42FA-9E74-D08CBBA378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61421DD-2372-4B22-97A1-F1B445DE7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D31F63A-C300-4957-BB89-1BF6A925E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20ADA5-82A4-42D2-835F-859AE1911AC9}"/>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6" name="Marcador de pie de página 5">
            <a:extLst>
              <a:ext uri="{FF2B5EF4-FFF2-40B4-BE49-F238E27FC236}">
                <a16:creationId xmlns:a16="http://schemas.microsoft.com/office/drawing/2014/main" id="{C48CAE65-42DD-431A-A483-EE1107EA95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22AB03-AD12-43D5-8AEB-3240DFDC7201}"/>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120314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9F31A-AC42-457F-9787-2A8356D40A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8294DAD-F849-45A0-BE68-6F14C5664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D26489E-EF11-4C5A-8814-A68C40E8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511E8F-91D9-4C73-8091-B4E3D5EF1322}"/>
              </a:ext>
            </a:extLst>
          </p:cNvPr>
          <p:cNvSpPr>
            <a:spLocks noGrp="1"/>
          </p:cNvSpPr>
          <p:nvPr>
            <p:ph type="dt" sz="half" idx="10"/>
          </p:nvPr>
        </p:nvSpPr>
        <p:spPr/>
        <p:txBody>
          <a:bodyPr/>
          <a:lstStyle/>
          <a:p>
            <a:fld id="{57686E99-A724-4E81-90D5-B0F837F304C0}" type="datetimeFigureOut">
              <a:rPr lang="es-CO" smtClean="0"/>
              <a:t>11/11/2022</a:t>
            </a:fld>
            <a:endParaRPr lang="es-CO"/>
          </a:p>
        </p:txBody>
      </p:sp>
      <p:sp>
        <p:nvSpPr>
          <p:cNvPr id="6" name="Marcador de pie de página 5">
            <a:extLst>
              <a:ext uri="{FF2B5EF4-FFF2-40B4-BE49-F238E27FC236}">
                <a16:creationId xmlns:a16="http://schemas.microsoft.com/office/drawing/2014/main" id="{E8600EDA-06DF-4D6C-8905-840301EF50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D801D63-0580-4579-84EC-C7B2B3DAD80E}"/>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90085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BE593C0-E469-4F0F-BBD7-6C94B84AB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2C273B2-DF8C-438D-8CA9-D03F8182F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A410E88-A660-473C-AADF-8EA26348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86E99-A724-4E81-90D5-B0F837F304C0}" type="datetimeFigureOut">
              <a:rPr lang="es-CO" smtClean="0"/>
              <a:t>11/11/2022</a:t>
            </a:fld>
            <a:endParaRPr lang="es-CO"/>
          </a:p>
        </p:txBody>
      </p:sp>
      <p:sp>
        <p:nvSpPr>
          <p:cNvPr id="5" name="Marcador de pie de página 4">
            <a:extLst>
              <a:ext uri="{FF2B5EF4-FFF2-40B4-BE49-F238E27FC236}">
                <a16:creationId xmlns:a16="http://schemas.microsoft.com/office/drawing/2014/main" id="{73234CBE-DEE7-4556-8708-BCB54417B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EE06D09-60B7-4954-8949-F80B6B0FB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146E8-F397-4058-88C7-294D047989FB}" type="slidenum">
              <a:rPr lang="es-CO" smtClean="0"/>
              <a:t>‹Nº›</a:t>
            </a:fld>
            <a:endParaRPr lang="es-CO"/>
          </a:p>
        </p:txBody>
      </p:sp>
    </p:spTree>
    <p:extLst>
      <p:ext uri="{BB962C8B-B14F-4D97-AF65-F5344CB8AC3E}">
        <p14:creationId xmlns:p14="http://schemas.microsoft.com/office/powerpoint/2010/main" val="410582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0"/>
            <a:ext cx="1139687" cy="6858000"/>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071652" y="0"/>
            <a:ext cx="2120348" cy="6858000"/>
          </a:xfrm>
          <a:prstGeom prst="rect">
            <a:avLst/>
          </a:prstGeom>
        </p:spPr>
      </p:pic>
      <p:pic>
        <p:nvPicPr>
          <p:cNvPr id="8" name="Imagen 7">
            <a:extLst>
              <a:ext uri="{FF2B5EF4-FFF2-40B4-BE49-F238E27FC236}">
                <a16:creationId xmlns:a16="http://schemas.microsoft.com/office/drawing/2014/main" id="{C4F7CB2A-9B8F-4E23-B069-2B29C34B9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687" y="1288482"/>
            <a:ext cx="10050637" cy="4281036"/>
          </a:xfrm>
          <a:prstGeom prst="rect">
            <a:avLst/>
          </a:prstGeom>
        </p:spPr>
      </p:pic>
      <p:pic>
        <p:nvPicPr>
          <p:cNvPr id="7" name="Picture 2">
            <a:extLst>
              <a:ext uri="{FF2B5EF4-FFF2-40B4-BE49-F238E27FC236}">
                <a16:creationId xmlns:a16="http://schemas.microsoft.com/office/drawing/2014/main" id="{1F14C33C-9EE5-4C62-8A40-BAF8FA8648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72837" y="617376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4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00250" y="101601"/>
            <a:ext cx="11718255" cy="522514"/>
          </a:xfrm>
          <a:prstGeom prst="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dirty="0">
                <a:solidFill>
                  <a:schemeClr val="bg1"/>
                </a:solidFill>
                <a:latin typeface="Arial" pitchFamily="34" charset="0"/>
                <a:cs typeface="Arial" pitchFamily="34" charset="0"/>
              </a:rPr>
              <a:t>ESTADO DE EJECUCIÓN PROYECTOS DE INVERSIÓN </a:t>
            </a:r>
          </a:p>
          <a:p>
            <a:pPr algn="ctr"/>
            <a:r>
              <a:rPr lang="es-CO" sz="1500" b="1" dirty="0">
                <a:solidFill>
                  <a:schemeClr val="bg1"/>
                </a:solidFill>
                <a:latin typeface="Arial" pitchFamily="34" charset="0"/>
                <a:cs typeface="Arial" pitchFamily="34" charset="0"/>
              </a:rPr>
              <a:t>  SECRETARÍA DE AGUAS E INFRAESTRUCTURA POR FUENTES DE FINANCIACIÓN  AL 30 DE SEPTIEMBRE DE 2022</a:t>
            </a:r>
          </a:p>
        </p:txBody>
      </p:sp>
      <p:pic>
        <p:nvPicPr>
          <p:cNvPr id="5" name="4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6" name="5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7" name="6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cxnSp>
        <p:nvCxnSpPr>
          <p:cNvPr id="10" name="9 Conector recto"/>
          <p:cNvCxnSpPr/>
          <p:nvPr/>
        </p:nvCxnSpPr>
        <p:spPr>
          <a:xfrm>
            <a:off x="10827657" y="624115"/>
            <a:ext cx="11908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1210742389"/>
              </p:ext>
            </p:extLst>
          </p:nvPr>
        </p:nvGraphicFramePr>
        <p:xfrm>
          <a:off x="300250" y="771525"/>
          <a:ext cx="11718256" cy="6034484"/>
        </p:xfrm>
        <a:graphic>
          <a:graphicData uri="http://schemas.openxmlformats.org/drawingml/2006/table">
            <a:tbl>
              <a:tblPr/>
              <a:tblGrid>
                <a:gridCol w="924297">
                  <a:extLst>
                    <a:ext uri="{9D8B030D-6E8A-4147-A177-3AD203B41FA5}">
                      <a16:colId xmlns:a16="http://schemas.microsoft.com/office/drawing/2014/main" val="20000"/>
                    </a:ext>
                  </a:extLst>
                </a:gridCol>
                <a:gridCol w="1427021">
                  <a:extLst>
                    <a:ext uri="{9D8B030D-6E8A-4147-A177-3AD203B41FA5}">
                      <a16:colId xmlns:a16="http://schemas.microsoft.com/office/drawing/2014/main" val="20001"/>
                    </a:ext>
                  </a:extLst>
                </a:gridCol>
                <a:gridCol w="1111766">
                  <a:extLst>
                    <a:ext uri="{9D8B030D-6E8A-4147-A177-3AD203B41FA5}">
                      <a16:colId xmlns:a16="http://schemas.microsoft.com/office/drawing/2014/main" val="20002"/>
                    </a:ext>
                  </a:extLst>
                </a:gridCol>
                <a:gridCol w="999756">
                  <a:extLst>
                    <a:ext uri="{9D8B030D-6E8A-4147-A177-3AD203B41FA5}">
                      <a16:colId xmlns:a16="http://schemas.microsoft.com/office/drawing/2014/main" val="20003"/>
                    </a:ext>
                  </a:extLst>
                </a:gridCol>
                <a:gridCol w="448355">
                  <a:extLst>
                    <a:ext uri="{9D8B030D-6E8A-4147-A177-3AD203B41FA5}">
                      <a16:colId xmlns:a16="http://schemas.microsoft.com/office/drawing/2014/main" val="20004"/>
                    </a:ext>
                  </a:extLst>
                </a:gridCol>
                <a:gridCol w="1005439">
                  <a:extLst>
                    <a:ext uri="{9D8B030D-6E8A-4147-A177-3AD203B41FA5}">
                      <a16:colId xmlns:a16="http://schemas.microsoft.com/office/drawing/2014/main" val="20005"/>
                    </a:ext>
                  </a:extLst>
                </a:gridCol>
                <a:gridCol w="971196">
                  <a:extLst>
                    <a:ext uri="{9D8B030D-6E8A-4147-A177-3AD203B41FA5}">
                      <a16:colId xmlns:a16="http://schemas.microsoft.com/office/drawing/2014/main" val="20006"/>
                    </a:ext>
                  </a:extLst>
                </a:gridCol>
                <a:gridCol w="971196">
                  <a:extLst>
                    <a:ext uri="{9D8B030D-6E8A-4147-A177-3AD203B41FA5}">
                      <a16:colId xmlns:a16="http://schemas.microsoft.com/office/drawing/2014/main" val="20007"/>
                    </a:ext>
                  </a:extLst>
                </a:gridCol>
                <a:gridCol w="996755">
                  <a:extLst>
                    <a:ext uri="{9D8B030D-6E8A-4147-A177-3AD203B41FA5}">
                      <a16:colId xmlns:a16="http://schemas.microsoft.com/office/drawing/2014/main" val="20008"/>
                    </a:ext>
                  </a:extLst>
                </a:gridCol>
                <a:gridCol w="958417">
                  <a:extLst>
                    <a:ext uri="{9D8B030D-6E8A-4147-A177-3AD203B41FA5}">
                      <a16:colId xmlns:a16="http://schemas.microsoft.com/office/drawing/2014/main" val="20009"/>
                    </a:ext>
                  </a:extLst>
                </a:gridCol>
                <a:gridCol w="1073429">
                  <a:extLst>
                    <a:ext uri="{9D8B030D-6E8A-4147-A177-3AD203B41FA5}">
                      <a16:colId xmlns:a16="http://schemas.microsoft.com/office/drawing/2014/main" val="20010"/>
                    </a:ext>
                  </a:extLst>
                </a:gridCol>
                <a:gridCol w="830629">
                  <a:extLst>
                    <a:ext uri="{9D8B030D-6E8A-4147-A177-3AD203B41FA5}">
                      <a16:colId xmlns:a16="http://schemas.microsoft.com/office/drawing/2014/main" val="20011"/>
                    </a:ext>
                  </a:extLst>
                </a:gridCol>
              </a:tblGrid>
              <a:tr h="796133">
                <a:tc>
                  <a:txBody>
                    <a:bodyPr/>
                    <a:lstStyle/>
                    <a:p>
                      <a:pPr algn="just" fontAlgn="ctr"/>
                      <a:r>
                        <a:rPr lang="es-CO" sz="900" b="0" i="0" u="none" strike="noStrike" dirty="0">
                          <a:solidFill>
                            <a:srgbClr val="000000"/>
                          </a:solidFill>
                          <a:effectLst/>
                          <a:latin typeface="Arial" panose="020B0604020202020204" pitchFamily="34" charset="0"/>
                        </a:rPr>
                        <a:t>2021003630017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dirty="0">
                          <a:solidFill>
                            <a:srgbClr val="000000"/>
                          </a:solidFill>
                          <a:effectLst/>
                          <a:latin typeface="Arial" panose="020B0604020202020204" pitchFamily="34" charset="0"/>
                        </a:rPr>
                        <a:t>Construcción y dotación centro de atención integral para personas con discapacidad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                       50,000,000.00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17829">
                <a:tc rowSpan="2">
                  <a:txBody>
                    <a:bodyPr/>
                    <a:lstStyle/>
                    <a:p>
                      <a:pPr algn="just" fontAlgn="ctr"/>
                      <a:r>
                        <a:rPr lang="es-CO" sz="900" b="0" i="0" u="none" strike="noStrike">
                          <a:solidFill>
                            <a:srgbClr val="000000"/>
                          </a:solidFill>
                          <a:effectLst/>
                          <a:latin typeface="Arial" panose="020B0604020202020204" pitchFamily="34" charset="0"/>
                        </a:rPr>
                        <a:t>2020003630052</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just" fontAlgn="ctr"/>
                      <a:r>
                        <a:rPr lang="es-CO" sz="900" b="0" i="0" u="none" strike="noStrike" dirty="0">
                          <a:solidFill>
                            <a:srgbClr val="000000"/>
                          </a:solidFill>
                          <a:effectLst/>
                          <a:latin typeface="Arial" panose="020B0604020202020204" pitchFamily="34" charset="0"/>
                        </a:rPr>
                        <a:t>Mantenimiento, mejoramiento y/o rehabilitación de  obras físicas de infraestructura deportiva y recreativa en el Departamento del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900" b="0" i="0" u="none" strike="noStrike" dirty="0">
                          <a:solidFill>
                            <a:srgbClr val="000000"/>
                          </a:solidFill>
                          <a:effectLst/>
                          <a:latin typeface="Arial" panose="020B0604020202020204" pitchFamily="34" charset="0"/>
                        </a:rPr>
                        <a:t>                 3,934,014,919.00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panose="020B0604020202020204" pitchFamily="34" charset="0"/>
                        </a:rPr>
                        <a:t>Estampilla  Pro- Desarrollo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770,014,919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328,199,000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441,815,919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328,199,000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182,999,000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441,815,919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400" b="0" i="0" u="none" strike="noStrike" dirty="0">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610237">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dirty="0">
                          <a:solidFill>
                            <a:srgbClr val="000000"/>
                          </a:solidFill>
                          <a:effectLst/>
                          <a:latin typeface="Arial" panose="020B0604020202020204" pitchFamily="34" charset="0"/>
                        </a:rPr>
                        <a:t>Superávit Estampilla </a:t>
                      </a:r>
                      <a:r>
                        <a:rPr lang="es-CO" sz="900" b="0" i="0" u="none" strike="noStrike" dirty="0" err="1">
                          <a:solidFill>
                            <a:srgbClr val="000000"/>
                          </a:solidFill>
                          <a:effectLst/>
                          <a:latin typeface="Arial" panose="020B0604020202020204" pitchFamily="34" charset="0"/>
                        </a:rPr>
                        <a:t>pro-desarrollo</a:t>
                      </a:r>
                      <a:endParaRPr lang="es-CO" sz="900" b="0" i="0" u="none" strike="noStrike" dirty="0">
                        <a:solidFill>
                          <a:srgbClr val="000000"/>
                        </a:solidFill>
                        <a:effectLst/>
                        <a:latin typeface="Arial" panose="020B0604020202020204" pitchFamily="34" charset="0"/>
                      </a:endParaRP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82</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3,164,000,000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1,764,981,895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1,399,018,105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735,341,100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313,181,100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2,428,658,900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2"/>
                  </a:ext>
                </a:extLst>
              </a:tr>
              <a:tr h="532267">
                <a:tc>
                  <a:txBody>
                    <a:bodyPr/>
                    <a:lstStyle/>
                    <a:p>
                      <a:pPr algn="just" fontAlgn="ctr"/>
                      <a:r>
                        <a:rPr lang="es-CO" sz="900" b="0" i="0" u="none" strike="noStrike">
                          <a:solidFill>
                            <a:srgbClr val="000000"/>
                          </a:solidFill>
                          <a:effectLst/>
                          <a:latin typeface="Arial" panose="020B0604020202020204" pitchFamily="34" charset="0"/>
                        </a:rPr>
                        <a:t>2021003630018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panose="020B0604020202020204" pitchFamily="34" charset="0"/>
                        </a:rPr>
                        <a:t>Adecuación planta de beneficio animal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                         3,400,000.00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32267">
                <a:tc>
                  <a:txBody>
                    <a:bodyPr/>
                    <a:lstStyle/>
                    <a:p>
                      <a:pPr algn="just" fontAlgn="ctr"/>
                      <a:r>
                        <a:rPr lang="es-CO" sz="900" b="0" i="0" u="none" strike="noStrike">
                          <a:solidFill>
                            <a:srgbClr val="000000"/>
                          </a:solidFill>
                          <a:effectLst/>
                          <a:latin typeface="Arial" panose="020B0604020202020204" pitchFamily="34" charset="0"/>
                        </a:rPr>
                        <a:t>2021003630019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panose="020B0604020202020204" pitchFamily="34" charset="0"/>
                        </a:rPr>
                        <a:t>Adecuación plaza de mercado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                       40,000,000.00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35,200,000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4,800,000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35,200,000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8,400,000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4,800,000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88%</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316195">
                <a:tc rowSpan="9">
                  <a:txBody>
                    <a:bodyPr/>
                    <a:lstStyle/>
                    <a:p>
                      <a:pPr algn="just" fontAlgn="ctr"/>
                      <a:r>
                        <a:rPr lang="es-CO" sz="900" b="0" i="0" u="none" strike="noStrike" dirty="0">
                          <a:solidFill>
                            <a:srgbClr val="000000"/>
                          </a:solidFill>
                          <a:effectLst/>
                          <a:latin typeface="Arial" panose="020B0604020202020204" pitchFamily="34" charset="0"/>
                        </a:rPr>
                        <a:t>2020003630053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just" fontAlgn="ctr"/>
                      <a:r>
                        <a:rPr lang="es-CO" sz="900" b="0" i="0" u="none" strike="noStrike">
                          <a:solidFill>
                            <a:srgbClr val="000000"/>
                          </a:solidFill>
                          <a:effectLst/>
                          <a:latin typeface="Arial" panose="020B0604020202020204" pitchFamily="34" charset="0"/>
                        </a:rPr>
                        <a:t>Mantenimiento, mejoramiento, rehabilitación y/o atención las vías  para  garantizar  la movilidad y competitividad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just" fontAlgn="ctr"/>
                      <a:r>
                        <a:rPr lang="es-CO" sz="900" b="0" i="0" u="none" strike="noStrike">
                          <a:solidFill>
                            <a:srgbClr val="000000"/>
                          </a:solidFill>
                          <a:effectLst/>
                          <a:latin typeface="Arial" panose="020B0604020202020204" pitchFamily="34" charset="0"/>
                        </a:rPr>
                        <a:t>               19,000,855,363.00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57,508,240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52,500,000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5,008,240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22,500,000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22,500,000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35,008,240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7">
                  <a:txBody>
                    <a:bodyPr/>
                    <a:lstStyle/>
                    <a:p>
                      <a:pPr algn="ctr" fontAlgn="ctr"/>
                      <a:r>
                        <a:rPr lang="es-CO" sz="1400" b="0" i="0" u="none" strike="noStrike" dirty="0">
                          <a:solidFill>
                            <a:srgbClr val="000000"/>
                          </a:solidFill>
                          <a:effectLst/>
                          <a:latin typeface="Arial" panose="020B0604020202020204" pitchFamily="34" charset="0"/>
                        </a:rPr>
                        <a:t>49%</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1619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a:solidFill>
                            <a:srgbClr val="000000"/>
                          </a:solidFill>
                          <a:effectLst/>
                          <a:latin typeface="Arial" panose="020B0604020202020204" pitchFamily="34" charset="0"/>
                        </a:rPr>
                        <a:t>Superávit 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88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19,999,278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6"/>
                  </a:ext>
                </a:extLst>
              </a:tr>
              <a:tr h="40620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900" b="0" i="0" u="none" strike="noStrike">
                          <a:solidFill>
                            <a:srgbClr val="000000"/>
                          </a:solidFill>
                          <a:effectLst/>
                          <a:latin typeface="Arial" panose="020B0604020202020204" pitchFamily="34" charset="0"/>
                        </a:rPr>
                        <a:t>Superávit Convenios Administrativo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95</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3,554,512,644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3,554,512,644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3,554,512,644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2,653,014,430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7"/>
                  </a:ext>
                </a:extLst>
              </a:tr>
              <a:tr h="31619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a:solidFill>
                            <a:srgbClr val="000000"/>
                          </a:solidFill>
                          <a:effectLst/>
                          <a:latin typeface="Arial" panose="020B0604020202020204" pitchFamily="34" charset="0"/>
                        </a:rPr>
                        <a:t>Sobretasa al ACPM</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1,019,430,273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755,300,000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264,130,273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752,600,000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365,766,666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266,830,273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8"/>
                  </a:ext>
                </a:extLst>
              </a:tr>
              <a:tr h="40620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a:solidFill>
                            <a:srgbClr val="000000"/>
                          </a:solidFill>
                          <a:effectLst/>
                          <a:latin typeface="Arial" panose="020B0604020202020204" pitchFamily="34" charset="0"/>
                        </a:rPr>
                        <a:t>convenio 1645 de 2021 invias Salento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219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3,798,323,517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3,798,323,517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3,647,000,000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151,323,517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9"/>
                  </a:ext>
                </a:extLst>
              </a:tr>
              <a:tr h="40620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a:solidFill>
                            <a:srgbClr val="000000"/>
                          </a:solidFill>
                          <a:effectLst/>
                          <a:latin typeface="Arial" panose="020B0604020202020204" pitchFamily="34" charset="0"/>
                        </a:rPr>
                        <a:t>convenio 1609 del 2020 invias vías terciarias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218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10,000,000,000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884,800,000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9,115,200,000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884,800,000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9,115,200,000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10"/>
                  </a:ext>
                </a:extLst>
              </a:tr>
              <a:tr h="40620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pt-BR" sz="900" b="0" i="0" u="none" strike="noStrike">
                          <a:solidFill>
                            <a:srgbClr val="000000"/>
                          </a:solidFill>
                          <a:effectLst/>
                          <a:latin typeface="Arial" panose="020B0604020202020204" pitchFamily="34" charset="0"/>
                        </a:rPr>
                        <a:t>Superávit Convenio INVIAS Colombia Rural</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207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401,080,689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372,494,082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28,586,607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366,571,482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49,000,000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34,509,207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11"/>
                  </a:ext>
                </a:extLst>
              </a:tr>
              <a:tr h="31619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40,000,000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400" b="0" i="0" u="none" strike="noStrike" dirty="0">
                          <a:solidFill>
                            <a:srgbClr val="000000"/>
                          </a:solidFill>
                          <a:effectLst/>
                          <a:latin typeface="Arial" panose="020B0604020202020204" pitchFamily="34" charset="0"/>
                        </a:rPr>
                        <a:t>7%</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12"/>
                  </a:ext>
                </a:extLst>
              </a:tr>
              <a:tr h="31619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900" b="0" i="0" u="none" strike="noStrike">
                          <a:solidFill>
                            <a:srgbClr val="000000"/>
                          </a:solidFill>
                          <a:effectLst/>
                          <a:latin typeface="Arial" panose="020B0604020202020204" pitchFamily="34" charset="0"/>
                        </a:rPr>
                        <a:t>Sobretasa al ACPM</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dirty="0">
                          <a:solidFill>
                            <a:srgbClr val="000000"/>
                          </a:solidFill>
                          <a:effectLst/>
                          <a:latin typeface="Arial" panose="020B0604020202020204" pitchFamily="34" charset="0"/>
                        </a:rPr>
                        <a:t>                100,000,000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380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59657" y="0"/>
            <a:ext cx="11858849" cy="546265"/>
          </a:xfrm>
          <a:prstGeom prst="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solidFill>
                <a:latin typeface="Arial" pitchFamily="34" charset="0"/>
                <a:cs typeface="Arial" pitchFamily="34" charset="0"/>
              </a:rPr>
              <a:t>ESTADO DE EJECUCIÓN PROYECTOS DE INVERSIÓN </a:t>
            </a:r>
          </a:p>
          <a:p>
            <a:pPr algn="ctr"/>
            <a:r>
              <a:rPr lang="es-CO" sz="1400" b="1" dirty="0">
                <a:solidFill>
                  <a:schemeClr val="bg1"/>
                </a:solidFill>
                <a:latin typeface="Arial" pitchFamily="34" charset="0"/>
                <a:cs typeface="Arial" pitchFamily="34" charset="0"/>
              </a:rPr>
              <a:t>  SECRETARÍA DE AGUAS E INFRAESTRUCTURA POR FUENTES DE FINANCIACIÓN AL  30 DE SEPTIEMBRE DE 2022</a:t>
            </a:r>
          </a:p>
        </p:txBody>
      </p:sp>
      <p:pic>
        <p:nvPicPr>
          <p:cNvPr id="5" name="4 Imagen">
            <a:extLst>
              <a:ext uri="{FF2B5EF4-FFF2-40B4-BE49-F238E27FC236}">
                <a16:creationId xmlns:a16="http://schemas.microsoft.com/office/drawing/2014/main" id="{9125725D-73B7-40FE-A737-BD9615D33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6" name="5 Imagen">
            <a:extLst>
              <a:ext uri="{FF2B5EF4-FFF2-40B4-BE49-F238E27FC236}">
                <a16:creationId xmlns:a16="http://schemas.microsoft.com/office/drawing/2014/main" id="{9125725D-73B7-40FE-A737-BD9615D33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7" name="6 Imagen">
            <a:extLst>
              <a:ext uri="{FF2B5EF4-FFF2-40B4-BE49-F238E27FC236}">
                <a16:creationId xmlns:a16="http://schemas.microsoft.com/office/drawing/2014/main" id="{9125725D-73B7-40FE-A737-BD9615D33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392511672"/>
              </p:ext>
            </p:extLst>
          </p:nvPr>
        </p:nvGraphicFramePr>
        <p:xfrm>
          <a:off x="219074" y="638175"/>
          <a:ext cx="11799433" cy="6086473"/>
        </p:xfrm>
        <a:graphic>
          <a:graphicData uri="http://schemas.openxmlformats.org/drawingml/2006/table">
            <a:tbl>
              <a:tblPr/>
              <a:tblGrid>
                <a:gridCol w="1227810">
                  <a:extLst>
                    <a:ext uri="{9D8B030D-6E8A-4147-A177-3AD203B41FA5}">
                      <a16:colId xmlns:a16="http://schemas.microsoft.com/office/drawing/2014/main" val="20000"/>
                    </a:ext>
                  </a:extLst>
                </a:gridCol>
                <a:gridCol w="1424681">
                  <a:extLst>
                    <a:ext uri="{9D8B030D-6E8A-4147-A177-3AD203B41FA5}">
                      <a16:colId xmlns:a16="http://schemas.microsoft.com/office/drawing/2014/main" val="20001"/>
                    </a:ext>
                  </a:extLst>
                </a:gridCol>
                <a:gridCol w="1052787">
                  <a:extLst>
                    <a:ext uri="{9D8B030D-6E8A-4147-A177-3AD203B41FA5}">
                      <a16:colId xmlns:a16="http://schemas.microsoft.com/office/drawing/2014/main" val="20002"/>
                    </a:ext>
                  </a:extLst>
                </a:gridCol>
                <a:gridCol w="916061">
                  <a:extLst>
                    <a:ext uri="{9D8B030D-6E8A-4147-A177-3AD203B41FA5}">
                      <a16:colId xmlns:a16="http://schemas.microsoft.com/office/drawing/2014/main" val="20003"/>
                    </a:ext>
                  </a:extLst>
                </a:gridCol>
                <a:gridCol w="347973">
                  <a:extLst>
                    <a:ext uri="{9D8B030D-6E8A-4147-A177-3AD203B41FA5}">
                      <a16:colId xmlns:a16="http://schemas.microsoft.com/office/drawing/2014/main" val="20004"/>
                    </a:ext>
                  </a:extLst>
                </a:gridCol>
                <a:gridCol w="1067206">
                  <a:extLst>
                    <a:ext uri="{9D8B030D-6E8A-4147-A177-3AD203B41FA5}">
                      <a16:colId xmlns:a16="http://schemas.microsoft.com/office/drawing/2014/main" val="20005"/>
                    </a:ext>
                  </a:extLst>
                </a:gridCol>
                <a:gridCol w="979319">
                  <a:extLst>
                    <a:ext uri="{9D8B030D-6E8A-4147-A177-3AD203B41FA5}">
                      <a16:colId xmlns:a16="http://schemas.microsoft.com/office/drawing/2014/main" val="20006"/>
                    </a:ext>
                  </a:extLst>
                </a:gridCol>
                <a:gridCol w="979319">
                  <a:extLst>
                    <a:ext uri="{9D8B030D-6E8A-4147-A177-3AD203B41FA5}">
                      <a16:colId xmlns:a16="http://schemas.microsoft.com/office/drawing/2014/main" val="20007"/>
                    </a:ext>
                  </a:extLst>
                </a:gridCol>
                <a:gridCol w="929098">
                  <a:extLst>
                    <a:ext uri="{9D8B030D-6E8A-4147-A177-3AD203B41FA5}">
                      <a16:colId xmlns:a16="http://schemas.microsoft.com/office/drawing/2014/main" val="20008"/>
                    </a:ext>
                  </a:extLst>
                </a:gridCol>
                <a:gridCol w="954208">
                  <a:extLst>
                    <a:ext uri="{9D8B030D-6E8A-4147-A177-3AD203B41FA5}">
                      <a16:colId xmlns:a16="http://schemas.microsoft.com/office/drawing/2014/main" val="20009"/>
                    </a:ext>
                  </a:extLst>
                </a:gridCol>
                <a:gridCol w="991875">
                  <a:extLst>
                    <a:ext uri="{9D8B030D-6E8A-4147-A177-3AD203B41FA5}">
                      <a16:colId xmlns:a16="http://schemas.microsoft.com/office/drawing/2014/main" val="20010"/>
                    </a:ext>
                  </a:extLst>
                </a:gridCol>
                <a:gridCol w="929096">
                  <a:extLst>
                    <a:ext uri="{9D8B030D-6E8A-4147-A177-3AD203B41FA5}">
                      <a16:colId xmlns:a16="http://schemas.microsoft.com/office/drawing/2014/main" val="20011"/>
                    </a:ext>
                  </a:extLst>
                </a:gridCol>
              </a:tblGrid>
              <a:tr h="1051983">
                <a:tc>
                  <a:txBody>
                    <a:bodyPr/>
                    <a:lstStyle/>
                    <a:p>
                      <a:pPr algn="just" fontAlgn="ctr"/>
                      <a:r>
                        <a:rPr lang="es-CO" sz="1000" b="0" i="0" u="none" strike="noStrike" dirty="0">
                          <a:solidFill>
                            <a:srgbClr val="000000"/>
                          </a:solidFill>
                          <a:effectLst/>
                          <a:latin typeface="Arial" panose="020B0604020202020204" pitchFamily="34" charset="0"/>
                        </a:rPr>
                        <a:t>2020003630054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Arial" panose="020B0604020202020204" pitchFamily="34" charset="0"/>
                        </a:rPr>
                        <a:t>Elaboración estudios y diseños de Infraestructura vial en el Departamento de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dirty="0">
                          <a:solidFill>
                            <a:srgbClr val="000000"/>
                          </a:solidFill>
                          <a:effectLst/>
                          <a:latin typeface="Arial" panose="020B0604020202020204" pitchFamily="34" charset="0"/>
                        </a:rPr>
                        <a:t>                    155,000,000.00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dirty="0">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155,000,000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155,000,000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86,000,000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69,000,000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55%</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76274">
                <a:tc rowSpan="3">
                  <a:txBody>
                    <a:bodyPr/>
                    <a:lstStyle/>
                    <a:p>
                      <a:pPr algn="just" fontAlgn="ctr"/>
                      <a:r>
                        <a:rPr lang="es-CO" sz="1000" b="0" i="0" u="none" strike="noStrike" dirty="0">
                          <a:solidFill>
                            <a:srgbClr val="000000"/>
                          </a:solidFill>
                          <a:effectLst/>
                          <a:latin typeface="Arial" panose="020B0604020202020204" pitchFamily="34" charset="0"/>
                        </a:rPr>
                        <a:t>2021003630004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just" fontAlgn="ctr"/>
                      <a:r>
                        <a:rPr lang="es-CO" sz="1000" b="0" i="0" u="none" strike="noStrike" dirty="0">
                          <a:solidFill>
                            <a:srgbClr val="000000"/>
                          </a:solidFill>
                          <a:effectLst/>
                          <a:latin typeface="Arial" panose="020B0604020202020204" pitchFamily="34" charset="0"/>
                        </a:rPr>
                        <a:t>Construcción, mantenimiento y/o mejoramiento de obras  de estabilización de Taludes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just" fontAlgn="ctr"/>
                      <a:r>
                        <a:rPr lang="es-CO" sz="1000" b="0" i="0" u="none" strike="noStrike" dirty="0">
                          <a:solidFill>
                            <a:srgbClr val="000000"/>
                          </a:solidFill>
                          <a:effectLst/>
                          <a:latin typeface="Arial" panose="020B0604020202020204" pitchFamily="34" charset="0"/>
                        </a:rPr>
                        <a:t>                 2,014,285,000.00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Sobretasa al ACPM</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23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600,000,000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209,900,000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390,100,000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9,900,000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8,800,000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590,100,000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es-CO" sz="1400" b="0" i="0" u="none" strike="noStrike" dirty="0">
                          <a:solidFill>
                            <a:srgbClr val="000000"/>
                          </a:solidFill>
                          <a:effectLst/>
                          <a:latin typeface="Arial" panose="020B0604020202020204" pitchFamily="34" charset="0"/>
                        </a:rPr>
                        <a:t>52%</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65122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1000" b="0" i="0" u="none" strike="noStrike" dirty="0">
                          <a:solidFill>
                            <a:srgbClr val="000000"/>
                          </a:solidFill>
                          <a:effectLst/>
                          <a:latin typeface="Arial" panose="020B0604020202020204" pitchFamily="34" charset="0"/>
                        </a:rPr>
                        <a:t>Superávit 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88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1,354,285,000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980,696,869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373,588,130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980,696,869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701,209,597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373,588,130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2"/>
                  </a:ext>
                </a:extLst>
              </a:tr>
              <a:tr h="60113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10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56,900,000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3"/>
                  </a:ext>
                </a:extLst>
              </a:tr>
              <a:tr h="601133">
                <a:tc rowSpan="3">
                  <a:txBody>
                    <a:bodyPr/>
                    <a:lstStyle/>
                    <a:p>
                      <a:pPr algn="just" fontAlgn="ctr"/>
                      <a:r>
                        <a:rPr lang="es-CO" sz="1000" b="0" i="0" u="none" strike="noStrike">
                          <a:solidFill>
                            <a:srgbClr val="000000"/>
                          </a:solidFill>
                          <a:effectLst/>
                          <a:latin typeface="Arial" panose="020B0604020202020204" pitchFamily="34" charset="0"/>
                        </a:rPr>
                        <a:t>2021003630002</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just" fontAlgn="ctr"/>
                      <a:r>
                        <a:rPr lang="es-CO" sz="1000" b="0" i="0" u="none" strike="noStrike">
                          <a:solidFill>
                            <a:srgbClr val="000000"/>
                          </a:solidFill>
                          <a:effectLst/>
                          <a:latin typeface="Arial" panose="020B0604020202020204" pitchFamily="34" charset="0"/>
                        </a:rPr>
                        <a:t>Construcción, mantenimiento y/o mejoramiento de obras de infraestructura  para la mitigación y atención de desastres en los municipios del departamento del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es-CO" sz="1000" b="0" i="0" u="none" strike="noStrike">
                          <a:solidFill>
                            <a:srgbClr val="000000"/>
                          </a:solidFill>
                          <a:effectLst/>
                          <a:latin typeface="Arial" panose="020B0604020202020204" pitchFamily="34" charset="0"/>
                        </a:rPr>
                        <a:t>                 1,251,472,133.72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Sobretasa al ACPM</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23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300,000,000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184,909,122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115,090,878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143,900,000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119,549,280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156,100,000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es-CO" sz="1400" b="0" i="0" u="none" strike="noStrike" dirty="0">
                          <a:solidFill>
                            <a:srgbClr val="000000"/>
                          </a:solidFill>
                          <a:effectLst/>
                          <a:latin typeface="Arial" panose="020B0604020202020204" pitchFamily="34" charset="0"/>
                        </a:rPr>
                        <a:t>16%</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60113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Superávit 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88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851,472,133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63,000,000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788,472,133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40,826,000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801,472,133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5"/>
                  </a:ext>
                </a:extLst>
              </a:tr>
              <a:tr h="60113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100,000,000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89,113,650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10,886,350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3,103,979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96,896,021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6"/>
                  </a:ext>
                </a:extLst>
              </a:tr>
              <a:tr h="651228">
                <a:tc rowSpan="2">
                  <a:txBody>
                    <a:bodyPr/>
                    <a:lstStyle/>
                    <a:p>
                      <a:pPr algn="just" fontAlgn="ctr"/>
                      <a:r>
                        <a:rPr lang="es-CO" sz="1000" b="0" i="0" u="none" strike="noStrike">
                          <a:solidFill>
                            <a:srgbClr val="000000"/>
                          </a:solidFill>
                          <a:effectLst/>
                          <a:latin typeface="Arial" panose="020B0604020202020204" pitchFamily="34" charset="0"/>
                        </a:rPr>
                        <a:t>2020003630057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just" fontAlgn="ctr"/>
                      <a:r>
                        <a:rPr lang="es-CO" sz="1000" b="0" i="0" u="none" strike="noStrike">
                          <a:solidFill>
                            <a:srgbClr val="000000"/>
                          </a:solidFill>
                          <a:effectLst/>
                          <a:latin typeface="Arial" panose="020B0604020202020204" pitchFamily="34" charset="0"/>
                        </a:rPr>
                        <a:t>Mejoramiento de Vivienda de Interés Social en el Departamento del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000" b="0" i="0" u="none" strike="noStrike">
                          <a:solidFill>
                            <a:srgbClr val="000000"/>
                          </a:solidFill>
                          <a:effectLst/>
                          <a:latin typeface="Arial" panose="020B0604020202020204" pitchFamily="34" charset="0"/>
                        </a:rPr>
                        <a:t>                    380,000,000.00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400" b="0" i="0" u="none" strike="noStrike" dirty="0">
                          <a:solidFill>
                            <a:srgbClr val="000000"/>
                          </a:solidFill>
                          <a:effectLst/>
                          <a:latin typeface="Arial" panose="020B0604020202020204" pitchFamily="34" charset="0"/>
                        </a:rPr>
                        <a:t>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65122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1000" b="0" i="0" u="none" strike="noStrike">
                          <a:solidFill>
                            <a:srgbClr val="000000"/>
                          </a:solidFill>
                          <a:effectLst/>
                          <a:latin typeface="Arial" panose="020B0604020202020204" pitchFamily="34" charset="0"/>
                        </a:rPr>
                        <a:t>Estampilla  Pro- Desarrollo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04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360,000,000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360,000,000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360,000,000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2165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00250" y="101601"/>
            <a:ext cx="11718255" cy="563418"/>
          </a:xfrm>
          <a:prstGeom prst="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PROYECTOS DE INVERSIÓN </a:t>
            </a:r>
          </a:p>
          <a:p>
            <a:pPr algn="ctr"/>
            <a:r>
              <a:rPr lang="es-CO" sz="1600" b="1" dirty="0">
                <a:solidFill>
                  <a:schemeClr val="bg1"/>
                </a:solidFill>
                <a:latin typeface="Arial" pitchFamily="34" charset="0"/>
                <a:cs typeface="Arial" pitchFamily="34" charset="0"/>
              </a:rPr>
              <a:t>  SECRETARÍA DE AGUAS E INFRAESTRUCTURA POR FUENTES DE FINANCIACIÓN AL 30 DE SEPTIEMBRE DE 2022</a:t>
            </a:r>
          </a:p>
        </p:txBody>
      </p:sp>
      <p:pic>
        <p:nvPicPr>
          <p:cNvPr id="5" name="4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6" name="5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7" name="6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533797051"/>
              </p:ext>
            </p:extLst>
          </p:nvPr>
        </p:nvGraphicFramePr>
        <p:xfrm>
          <a:off x="300251" y="781051"/>
          <a:ext cx="11718256" cy="6083110"/>
        </p:xfrm>
        <a:graphic>
          <a:graphicData uri="http://schemas.openxmlformats.org/drawingml/2006/table">
            <a:tbl>
              <a:tblPr/>
              <a:tblGrid>
                <a:gridCol w="925307">
                  <a:extLst>
                    <a:ext uri="{9D8B030D-6E8A-4147-A177-3AD203B41FA5}">
                      <a16:colId xmlns:a16="http://schemas.microsoft.com/office/drawing/2014/main" val="20000"/>
                    </a:ext>
                  </a:extLst>
                </a:gridCol>
                <a:gridCol w="1553686">
                  <a:extLst>
                    <a:ext uri="{9D8B030D-6E8A-4147-A177-3AD203B41FA5}">
                      <a16:colId xmlns:a16="http://schemas.microsoft.com/office/drawing/2014/main" val="20001"/>
                    </a:ext>
                  </a:extLst>
                </a:gridCol>
                <a:gridCol w="1063413">
                  <a:extLst>
                    <a:ext uri="{9D8B030D-6E8A-4147-A177-3AD203B41FA5}">
                      <a16:colId xmlns:a16="http://schemas.microsoft.com/office/drawing/2014/main" val="20002"/>
                    </a:ext>
                  </a:extLst>
                </a:gridCol>
                <a:gridCol w="925307">
                  <a:extLst>
                    <a:ext uri="{9D8B030D-6E8A-4147-A177-3AD203B41FA5}">
                      <a16:colId xmlns:a16="http://schemas.microsoft.com/office/drawing/2014/main" val="20003"/>
                    </a:ext>
                  </a:extLst>
                </a:gridCol>
                <a:gridCol w="448843">
                  <a:extLst>
                    <a:ext uri="{9D8B030D-6E8A-4147-A177-3AD203B41FA5}">
                      <a16:colId xmlns:a16="http://schemas.microsoft.com/office/drawing/2014/main" val="20004"/>
                    </a:ext>
                  </a:extLst>
                </a:gridCol>
                <a:gridCol w="946023">
                  <a:extLst>
                    <a:ext uri="{9D8B030D-6E8A-4147-A177-3AD203B41FA5}">
                      <a16:colId xmlns:a16="http://schemas.microsoft.com/office/drawing/2014/main" val="20005"/>
                    </a:ext>
                  </a:extLst>
                </a:gridCol>
                <a:gridCol w="946023">
                  <a:extLst>
                    <a:ext uri="{9D8B030D-6E8A-4147-A177-3AD203B41FA5}">
                      <a16:colId xmlns:a16="http://schemas.microsoft.com/office/drawing/2014/main" val="20006"/>
                    </a:ext>
                  </a:extLst>
                </a:gridCol>
                <a:gridCol w="946023">
                  <a:extLst>
                    <a:ext uri="{9D8B030D-6E8A-4147-A177-3AD203B41FA5}">
                      <a16:colId xmlns:a16="http://schemas.microsoft.com/office/drawing/2014/main" val="20007"/>
                    </a:ext>
                  </a:extLst>
                </a:gridCol>
                <a:gridCol w="946023">
                  <a:extLst>
                    <a:ext uri="{9D8B030D-6E8A-4147-A177-3AD203B41FA5}">
                      <a16:colId xmlns:a16="http://schemas.microsoft.com/office/drawing/2014/main" val="20008"/>
                    </a:ext>
                  </a:extLst>
                </a:gridCol>
                <a:gridCol w="980550">
                  <a:extLst>
                    <a:ext uri="{9D8B030D-6E8A-4147-A177-3AD203B41FA5}">
                      <a16:colId xmlns:a16="http://schemas.microsoft.com/office/drawing/2014/main" val="20009"/>
                    </a:ext>
                  </a:extLst>
                </a:gridCol>
                <a:gridCol w="980550">
                  <a:extLst>
                    <a:ext uri="{9D8B030D-6E8A-4147-A177-3AD203B41FA5}">
                      <a16:colId xmlns:a16="http://schemas.microsoft.com/office/drawing/2014/main" val="20010"/>
                    </a:ext>
                  </a:extLst>
                </a:gridCol>
                <a:gridCol w="1056508">
                  <a:extLst>
                    <a:ext uri="{9D8B030D-6E8A-4147-A177-3AD203B41FA5}">
                      <a16:colId xmlns:a16="http://schemas.microsoft.com/office/drawing/2014/main" val="20011"/>
                    </a:ext>
                  </a:extLst>
                </a:gridCol>
              </a:tblGrid>
              <a:tr h="478384">
                <a:tc rowSpan="2">
                  <a:txBody>
                    <a:bodyPr/>
                    <a:lstStyle/>
                    <a:p>
                      <a:pPr algn="just" fontAlgn="ctr"/>
                      <a:r>
                        <a:rPr lang="es-CO" sz="800" b="0" i="0" u="none" strike="noStrike" dirty="0">
                          <a:solidFill>
                            <a:srgbClr val="000000"/>
                          </a:solidFill>
                          <a:effectLst/>
                          <a:latin typeface="Arial" panose="020B0604020202020204" pitchFamily="34" charset="0"/>
                        </a:rPr>
                        <a:t>2021003630003</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just" fontAlgn="ctr"/>
                      <a:r>
                        <a:rPr lang="es-CO" sz="800" b="0" i="0" u="none" strike="noStrike" dirty="0">
                          <a:solidFill>
                            <a:srgbClr val="000000"/>
                          </a:solidFill>
                          <a:effectLst/>
                          <a:latin typeface="Arial" panose="020B0604020202020204" pitchFamily="34" charset="0"/>
                        </a:rPr>
                        <a:t>Mantenimiento  de la infraestructura institucional o de edificios públicos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800" b="0" i="0" u="none" strike="noStrike" dirty="0">
                          <a:solidFill>
                            <a:srgbClr val="000000"/>
                          </a:solidFill>
                          <a:effectLst/>
                          <a:latin typeface="Arial" panose="020B0604020202020204" pitchFamily="34" charset="0"/>
                        </a:rPr>
                        <a:t>                    126,660,648.00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8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47,400,000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2,600,000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47,186,667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16,800,000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2,813,333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400" b="0" i="0" u="none" strike="noStrike" dirty="0">
                          <a:solidFill>
                            <a:srgbClr val="000000"/>
                          </a:solidFill>
                          <a:effectLst/>
                          <a:latin typeface="Arial" panose="020B0604020202020204" pitchFamily="34" charset="0"/>
                        </a:rPr>
                        <a:t>50%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7838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dirty="0">
                          <a:solidFill>
                            <a:srgbClr val="000000"/>
                          </a:solidFill>
                          <a:effectLst/>
                          <a:latin typeface="Arial" panose="020B0604020202020204" pitchFamily="34" charset="0"/>
                        </a:rPr>
                        <a:t>Superávit 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Arial" panose="020B0604020202020204" pitchFamily="34" charset="0"/>
                        </a:rPr>
                        <a:t>88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76,660,648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60,660,648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60,660,648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1"/>
                  </a:ext>
                </a:extLst>
              </a:tr>
              <a:tr h="531538">
                <a:tc>
                  <a:txBody>
                    <a:bodyPr/>
                    <a:lstStyle/>
                    <a:p>
                      <a:pPr algn="just" fontAlgn="ctr"/>
                      <a:r>
                        <a:rPr lang="es-CO" sz="800" b="0" i="0" u="none" strike="noStrike">
                          <a:solidFill>
                            <a:srgbClr val="000000"/>
                          </a:solidFill>
                          <a:effectLst/>
                          <a:latin typeface="Arial" panose="020B0604020202020204" pitchFamily="34" charset="0"/>
                        </a:rPr>
                        <a:t>2021003630006</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800" b="0" i="0" u="none" strike="noStrike">
                          <a:solidFill>
                            <a:srgbClr val="000000"/>
                          </a:solidFill>
                          <a:effectLst/>
                          <a:latin typeface="Arial" panose="020B0604020202020204" pitchFamily="34" charset="0"/>
                        </a:rPr>
                        <a:t>Construcción y/o adecuación de casetas comunales en los diferentes barrios del departamento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Arial" panose="020B0604020202020204" pitchFamily="34" charset="0"/>
                        </a:rPr>
                        <a:t>                       38,000,000.00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8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38,000,000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32,400,000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5,600,000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32,400,000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5,600,000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85%</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497064">
                <a:tc rowSpan="9">
                  <a:txBody>
                    <a:bodyPr/>
                    <a:lstStyle/>
                    <a:p>
                      <a:pPr algn="just" fontAlgn="ctr"/>
                      <a:r>
                        <a:rPr lang="es-CO" sz="800" b="0" i="0" u="none" strike="noStrike">
                          <a:solidFill>
                            <a:srgbClr val="000000"/>
                          </a:solidFill>
                          <a:effectLst/>
                          <a:latin typeface="Arial" panose="020B0604020202020204" pitchFamily="34" charset="0"/>
                        </a:rPr>
                        <a:t>2020003630014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just" fontAlgn="ctr"/>
                      <a:r>
                        <a:rPr lang="es-CO" sz="800" b="0" i="0" u="none" strike="noStrike" dirty="0">
                          <a:solidFill>
                            <a:srgbClr val="000000"/>
                          </a:solidFill>
                          <a:effectLst/>
                          <a:latin typeface="Arial" panose="020B0604020202020204" pitchFamily="34" charset="0"/>
                        </a:rPr>
                        <a:t>Implementación del plan departamental para el manejo empresarial de los servicios de agua y saneamiento básico en el Departamento del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ctr" fontAlgn="ctr"/>
                      <a:r>
                        <a:rPr lang="es-CO" sz="800" b="0" i="0" u="none" strike="noStrike">
                          <a:solidFill>
                            <a:srgbClr val="000000"/>
                          </a:solidFill>
                          <a:effectLst/>
                          <a:latin typeface="Arial" panose="020B0604020202020204" pitchFamily="34" charset="0"/>
                        </a:rPr>
                        <a:t>                 4,211,007,525.80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800" b="0" i="0" u="none" strike="noStrike">
                          <a:solidFill>
                            <a:srgbClr val="000000"/>
                          </a:solidFill>
                          <a:effectLst/>
                          <a:latin typeface="Arial" panose="020B0604020202020204" pitchFamily="34" charset="0"/>
                        </a:rPr>
                        <a:t>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515,110,811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515,110,811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515,110,811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515,110,811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49706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800" b="0" i="0" u="none" strike="noStrike">
                          <a:solidFill>
                            <a:srgbClr val="000000"/>
                          </a:solidFill>
                          <a:effectLst/>
                          <a:latin typeface="Arial" panose="020B0604020202020204" pitchFamily="34" charset="0"/>
                        </a:rPr>
                        <a:t>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algn="ctr" fontAlgn="ctr"/>
                      <a:r>
                        <a:rPr lang="es-CO" sz="1400" b="0" i="0" u="none" strike="noStrike" dirty="0">
                          <a:solidFill>
                            <a:srgbClr val="000000"/>
                          </a:solidFill>
                          <a:effectLst/>
                          <a:latin typeface="Arial" panose="020B0604020202020204" pitchFamily="34" charset="0"/>
                        </a:rPr>
                        <a:t>69%</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5435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Estampilla  Pro- Desarrollo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04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900,000,000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653,029,602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246,970,397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394,005,166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68,226,090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505,994,833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5"/>
                  </a:ext>
                </a:extLst>
              </a:tr>
              <a:tr h="53153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Superávit 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90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664,789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664,789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664,789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6"/>
                  </a:ext>
                </a:extLst>
              </a:tr>
              <a:tr h="37398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Superávit Estampilla Pro Desarrollo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82</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443,419,128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443,419,128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432,711,235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432,711,235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10,707,893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07"/>
                  </a:ext>
                </a:extLst>
              </a:tr>
              <a:tr h="49706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1,116,812,797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1,116,812,797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1,116,812,797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1,092,225,094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r h="49706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185,000,000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185,000,000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185,000,000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49706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650,000,000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0"/>
                  </a:ext>
                </a:extLst>
              </a:tr>
              <a:tr h="49706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fontAlgn="ctr"/>
                      <a:r>
                        <a:rPr lang="es-CO" sz="800" b="0" i="0" u="none" strike="noStrike">
                          <a:solidFill>
                            <a:srgbClr val="000000"/>
                          </a:solidFill>
                          <a:effectLst/>
                          <a:latin typeface="Arial" panose="020B0604020202020204" pitchFamily="34" charset="0"/>
                        </a:rPr>
                        <a:t>S.G.P. Agua Potable y Saneamiento Básico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27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100,000,000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100,000,000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100,000,000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r h="352536">
                <a:tc>
                  <a:txBody>
                    <a:bodyPr/>
                    <a:lstStyle/>
                    <a:p>
                      <a:pPr algn="ctr" fontAlgn="ctr"/>
                      <a:r>
                        <a:rPr lang="es-CO" sz="800" b="0" i="0" u="none" strike="noStrike">
                          <a:solidFill>
                            <a:srgbClr val="000000"/>
                          </a:solidFill>
                          <a:effectLst/>
                          <a:latin typeface="Arial" panose="020B0604020202020204" pitchFamily="34" charset="0"/>
                        </a:rPr>
                        <a:t> </a:t>
                      </a:r>
                    </a:p>
                  </a:txBody>
                  <a:tcPr marL="4714" marR="4714" marT="47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r>
                        <a:rPr lang="es-CO" sz="800" b="0" i="0" u="none" strike="noStrike">
                          <a:solidFill>
                            <a:srgbClr val="000000"/>
                          </a:solidFill>
                          <a:effectLst/>
                          <a:latin typeface="Arial" panose="020B0604020202020204" pitchFamily="34" charset="0"/>
                        </a:rPr>
                        <a:t>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800" b="1" i="0" u="none" strike="noStrike">
                          <a:solidFill>
                            <a:srgbClr val="000000"/>
                          </a:solidFill>
                          <a:effectLst/>
                          <a:latin typeface="Arial" panose="020B0604020202020204" pitchFamily="34" charset="0"/>
                        </a:rPr>
                        <a:t>               35,755,534,437.40 </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 </a:t>
                      </a:r>
                    </a:p>
                  </a:txBody>
                  <a:tcPr marL="4714" marR="4714" marT="47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800" b="0" i="0" u="none" strike="noStrike">
                          <a:solidFill>
                            <a:srgbClr val="000000"/>
                          </a:solidFill>
                          <a:effectLst/>
                          <a:latin typeface="Arial" panose="020B0604020202020204" pitchFamily="34" charset="0"/>
                        </a:rPr>
                        <a:t> </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1" i="0" u="none" strike="noStrike" dirty="0">
                          <a:solidFill>
                            <a:srgbClr val="000000"/>
                          </a:solidFill>
                          <a:effectLst/>
                          <a:latin typeface="Arial" panose="020B0604020202020204" pitchFamily="34" charset="0"/>
                        </a:rPr>
                        <a:t>             35,755,534,437 </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1" i="0" u="none" strike="noStrike" dirty="0">
                          <a:solidFill>
                            <a:srgbClr val="000000"/>
                          </a:solidFill>
                          <a:effectLst/>
                          <a:latin typeface="Arial" panose="020B0604020202020204" pitchFamily="34" charset="0"/>
                        </a:rPr>
                        <a:t>             21,801,322,951 </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1" i="0" u="none" strike="noStrike" dirty="0">
                          <a:solidFill>
                            <a:srgbClr val="000000"/>
                          </a:solidFill>
                          <a:effectLst/>
                          <a:latin typeface="Arial" panose="020B0604020202020204" pitchFamily="34" charset="0"/>
                        </a:rPr>
                        <a:t>             13,954,211,486 </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1" i="0" u="none" strike="noStrike" dirty="0">
                          <a:solidFill>
                            <a:srgbClr val="000000"/>
                          </a:solidFill>
                          <a:effectLst/>
                          <a:latin typeface="Arial" panose="020B0604020202020204" pitchFamily="34" charset="0"/>
                        </a:rPr>
                        <a:t>             17,188,762,698 </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1" i="0" u="none" strike="noStrike" dirty="0">
                          <a:solidFill>
                            <a:srgbClr val="000000"/>
                          </a:solidFill>
                          <a:effectLst/>
                          <a:latin typeface="Arial" panose="020B0604020202020204" pitchFamily="34" charset="0"/>
                        </a:rPr>
                        <a:t>                 8,027,601,401 </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800" b="1" i="0" u="none" strike="noStrike" dirty="0">
                          <a:solidFill>
                            <a:srgbClr val="000000"/>
                          </a:solidFill>
                          <a:effectLst/>
                          <a:latin typeface="Arial" panose="020B0604020202020204" pitchFamily="34" charset="0"/>
                        </a:rPr>
                        <a:t>               18,566,771,738 </a:t>
                      </a:r>
                    </a:p>
                  </a:txBody>
                  <a:tcPr marL="4714" marR="4714" marT="47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400" b="0" i="0" u="none" strike="noStrike" dirty="0">
                          <a:solidFill>
                            <a:srgbClr val="000000"/>
                          </a:solidFill>
                          <a:effectLst/>
                          <a:latin typeface="Arial" panose="020B0604020202020204" pitchFamily="34" charset="0"/>
                        </a:rPr>
                        <a:t> </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552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317750"/>
            <a:ext cx="0" cy="223838"/>
          </a:xfrm>
          <a:prstGeom prst="rect">
            <a:avLst/>
          </a:prstGeom>
        </p:spPr>
      </p:pic>
      <p:pic>
        <p:nvPicPr>
          <p:cNvPr id="4" name="3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317750"/>
            <a:ext cx="0" cy="223838"/>
          </a:xfrm>
          <a:prstGeom prst="rect">
            <a:avLst/>
          </a:prstGeom>
        </p:spPr>
      </p:pic>
      <p:pic>
        <p:nvPicPr>
          <p:cNvPr id="5" name="4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317750"/>
            <a:ext cx="0" cy="223838"/>
          </a:xfrm>
          <a:prstGeom prst="rect">
            <a:avLst/>
          </a:prstGeom>
        </p:spPr>
      </p:pic>
      <p:sp>
        <p:nvSpPr>
          <p:cNvPr id="6" name="5 Rectángulo"/>
          <p:cNvSpPr/>
          <p:nvPr/>
        </p:nvSpPr>
        <p:spPr>
          <a:xfrm>
            <a:off x="217714" y="188686"/>
            <a:ext cx="11654972" cy="811369"/>
          </a:xfrm>
          <a:prstGeom prst="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SEMAFORIZACIÓN  ESTADO DE CUMPLIMIENTO METAS PRODUCTO SECRETARÍA DE AGUAS E INFRAESTRUCTURA CON CORTE AL 30 DE SEPTIEMBRE DE 2022</a:t>
            </a:r>
          </a:p>
        </p:txBody>
      </p:sp>
      <p:graphicFrame>
        <p:nvGraphicFramePr>
          <p:cNvPr id="8" name="Gráfico 7"/>
          <p:cNvGraphicFramePr>
            <a:graphicFrameLocks/>
          </p:cNvGraphicFramePr>
          <p:nvPr>
            <p:extLst>
              <p:ext uri="{D42A27DB-BD31-4B8C-83A1-F6EECF244321}">
                <p14:modId xmlns:p14="http://schemas.microsoft.com/office/powerpoint/2010/main" val="1179768636"/>
              </p:ext>
            </p:extLst>
          </p:nvPr>
        </p:nvGraphicFramePr>
        <p:xfrm>
          <a:off x="217714" y="1133475"/>
          <a:ext cx="11654972" cy="5535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9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7" name="Tabla 6"/>
          <p:cNvGraphicFramePr>
            <a:graphicFrameLocks noGrp="1"/>
          </p:cNvGraphicFramePr>
          <p:nvPr>
            <p:extLst>
              <p:ext uri="{D42A27DB-BD31-4B8C-83A1-F6EECF244321}">
                <p14:modId xmlns:p14="http://schemas.microsoft.com/office/powerpoint/2010/main" val="1020924561"/>
              </p:ext>
            </p:extLst>
          </p:nvPr>
        </p:nvGraphicFramePr>
        <p:xfrm>
          <a:off x="174172" y="742950"/>
          <a:ext cx="11872687" cy="6039020"/>
        </p:xfrm>
        <a:graphic>
          <a:graphicData uri="http://schemas.openxmlformats.org/drawingml/2006/table">
            <a:tbl>
              <a:tblPr/>
              <a:tblGrid>
                <a:gridCol w="952591">
                  <a:extLst>
                    <a:ext uri="{9D8B030D-6E8A-4147-A177-3AD203B41FA5}">
                      <a16:colId xmlns:a16="http://schemas.microsoft.com/office/drawing/2014/main" val="3585364455"/>
                    </a:ext>
                  </a:extLst>
                </a:gridCol>
                <a:gridCol w="698146">
                  <a:extLst>
                    <a:ext uri="{9D8B030D-6E8A-4147-A177-3AD203B41FA5}">
                      <a16:colId xmlns:a16="http://schemas.microsoft.com/office/drawing/2014/main" val="4197582122"/>
                    </a:ext>
                  </a:extLst>
                </a:gridCol>
                <a:gridCol w="908431">
                  <a:extLst>
                    <a:ext uri="{9D8B030D-6E8A-4147-A177-3AD203B41FA5}">
                      <a16:colId xmlns:a16="http://schemas.microsoft.com/office/drawing/2014/main" val="4288474974"/>
                    </a:ext>
                  </a:extLst>
                </a:gridCol>
                <a:gridCol w="437393">
                  <a:extLst>
                    <a:ext uri="{9D8B030D-6E8A-4147-A177-3AD203B41FA5}">
                      <a16:colId xmlns:a16="http://schemas.microsoft.com/office/drawing/2014/main" val="87581358"/>
                    </a:ext>
                  </a:extLst>
                </a:gridCol>
                <a:gridCol w="473141">
                  <a:extLst>
                    <a:ext uri="{9D8B030D-6E8A-4147-A177-3AD203B41FA5}">
                      <a16:colId xmlns:a16="http://schemas.microsoft.com/office/drawing/2014/main" val="171605110"/>
                    </a:ext>
                  </a:extLst>
                </a:gridCol>
                <a:gridCol w="473141">
                  <a:extLst>
                    <a:ext uri="{9D8B030D-6E8A-4147-A177-3AD203B41FA5}">
                      <a16:colId xmlns:a16="http://schemas.microsoft.com/office/drawing/2014/main" val="3618200419"/>
                    </a:ext>
                  </a:extLst>
                </a:gridCol>
                <a:gridCol w="538329">
                  <a:extLst>
                    <a:ext uri="{9D8B030D-6E8A-4147-A177-3AD203B41FA5}">
                      <a16:colId xmlns:a16="http://schemas.microsoft.com/office/drawing/2014/main" val="1258615748"/>
                    </a:ext>
                  </a:extLst>
                </a:gridCol>
                <a:gridCol w="412158">
                  <a:extLst>
                    <a:ext uri="{9D8B030D-6E8A-4147-A177-3AD203B41FA5}">
                      <a16:colId xmlns:a16="http://schemas.microsoft.com/office/drawing/2014/main" val="4177493044"/>
                    </a:ext>
                  </a:extLst>
                </a:gridCol>
                <a:gridCol w="403747">
                  <a:extLst>
                    <a:ext uri="{9D8B030D-6E8A-4147-A177-3AD203B41FA5}">
                      <a16:colId xmlns:a16="http://schemas.microsoft.com/office/drawing/2014/main" val="811819287"/>
                    </a:ext>
                  </a:extLst>
                </a:gridCol>
                <a:gridCol w="412158">
                  <a:extLst>
                    <a:ext uri="{9D8B030D-6E8A-4147-A177-3AD203B41FA5}">
                      <a16:colId xmlns:a16="http://schemas.microsoft.com/office/drawing/2014/main" val="1794596551"/>
                    </a:ext>
                  </a:extLst>
                </a:gridCol>
                <a:gridCol w="454215">
                  <a:extLst>
                    <a:ext uri="{9D8B030D-6E8A-4147-A177-3AD203B41FA5}">
                      <a16:colId xmlns:a16="http://schemas.microsoft.com/office/drawing/2014/main" val="54360552"/>
                    </a:ext>
                  </a:extLst>
                </a:gridCol>
                <a:gridCol w="420570">
                  <a:extLst>
                    <a:ext uri="{9D8B030D-6E8A-4147-A177-3AD203B41FA5}">
                      <a16:colId xmlns:a16="http://schemas.microsoft.com/office/drawing/2014/main" val="2357262637"/>
                    </a:ext>
                  </a:extLst>
                </a:gridCol>
                <a:gridCol w="378514">
                  <a:extLst>
                    <a:ext uri="{9D8B030D-6E8A-4147-A177-3AD203B41FA5}">
                      <a16:colId xmlns:a16="http://schemas.microsoft.com/office/drawing/2014/main" val="2417903587"/>
                    </a:ext>
                  </a:extLst>
                </a:gridCol>
                <a:gridCol w="386924">
                  <a:extLst>
                    <a:ext uri="{9D8B030D-6E8A-4147-A177-3AD203B41FA5}">
                      <a16:colId xmlns:a16="http://schemas.microsoft.com/office/drawing/2014/main" val="363959412"/>
                    </a:ext>
                  </a:extLst>
                </a:gridCol>
                <a:gridCol w="420570">
                  <a:extLst>
                    <a:ext uri="{9D8B030D-6E8A-4147-A177-3AD203B41FA5}">
                      <a16:colId xmlns:a16="http://schemas.microsoft.com/office/drawing/2014/main" val="2585894381"/>
                    </a:ext>
                  </a:extLst>
                </a:gridCol>
                <a:gridCol w="420570">
                  <a:extLst>
                    <a:ext uri="{9D8B030D-6E8A-4147-A177-3AD203B41FA5}">
                      <a16:colId xmlns:a16="http://schemas.microsoft.com/office/drawing/2014/main" val="3900376600"/>
                    </a:ext>
                  </a:extLst>
                </a:gridCol>
                <a:gridCol w="498375">
                  <a:extLst>
                    <a:ext uri="{9D8B030D-6E8A-4147-A177-3AD203B41FA5}">
                      <a16:colId xmlns:a16="http://schemas.microsoft.com/office/drawing/2014/main" val="131604308"/>
                    </a:ext>
                  </a:extLst>
                </a:gridCol>
                <a:gridCol w="378514">
                  <a:extLst>
                    <a:ext uri="{9D8B030D-6E8A-4147-A177-3AD203B41FA5}">
                      <a16:colId xmlns:a16="http://schemas.microsoft.com/office/drawing/2014/main" val="2270585055"/>
                    </a:ext>
                  </a:extLst>
                </a:gridCol>
                <a:gridCol w="428981">
                  <a:extLst>
                    <a:ext uri="{9D8B030D-6E8A-4147-A177-3AD203B41FA5}">
                      <a16:colId xmlns:a16="http://schemas.microsoft.com/office/drawing/2014/main" val="432626442"/>
                    </a:ext>
                  </a:extLst>
                </a:gridCol>
                <a:gridCol w="378514">
                  <a:extLst>
                    <a:ext uri="{9D8B030D-6E8A-4147-A177-3AD203B41FA5}">
                      <a16:colId xmlns:a16="http://schemas.microsoft.com/office/drawing/2014/main" val="2516241257"/>
                    </a:ext>
                  </a:extLst>
                </a:gridCol>
                <a:gridCol w="447906">
                  <a:extLst>
                    <a:ext uri="{9D8B030D-6E8A-4147-A177-3AD203B41FA5}">
                      <a16:colId xmlns:a16="http://schemas.microsoft.com/office/drawing/2014/main" val="2797330169"/>
                    </a:ext>
                  </a:extLst>
                </a:gridCol>
                <a:gridCol w="513095">
                  <a:extLst>
                    <a:ext uri="{9D8B030D-6E8A-4147-A177-3AD203B41FA5}">
                      <a16:colId xmlns:a16="http://schemas.microsoft.com/office/drawing/2014/main" val="2331582217"/>
                    </a:ext>
                  </a:extLst>
                </a:gridCol>
                <a:gridCol w="487861">
                  <a:extLst>
                    <a:ext uri="{9D8B030D-6E8A-4147-A177-3AD203B41FA5}">
                      <a16:colId xmlns:a16="http://schemas.microsoft.com/office/drawing/2014/main" val="2566834831"/>
                    </a:ext>
                  </a:extLst>
                </a:gridCol>
                <a:gridCol w="548843">
                  <a:extLst>
                    <a:ext uri="{9D8B030D-6E8A-4147-A177-3AD203B41FA5}">
                      <a16:colId xmlns:a16="http://schemas.microsoft.com/office/drawing/2014/main" val="98932136"/>
                    </a:ext>
                  </a:extLst>
                </a:gridCol>
              </a:tblGrid>
              <a:tr h="1299150">
                <a:tc>
                  <a:txBody>
                    <a:bodyPr/>
                    <a:lstStyle/>
                    <a:p>
                      <a:pPr algn="ctr" fontAlgn="ctr"/>
                      <a:r>
                        <a:rPr lang="es-CO" sz="1050" b="1" i="0" u="none" strike="noStrike">
                          <a:solidFill>
                            <a:srgbClr val="FFFFFF"/>
                          </a:solidFill>
                          <a:effectLst/>
                          <a:latin typeface="Arial Nova Cond Light"/>
                        </a:rPr>
                        <a:t>Nombre del Producto aprobado en el PDT</a:t>
                      </a:r>
                    </a:p>
                  </a:txBody>
                  <a:tcPr marL="4649" marR="4649" marT="46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4649" marR="4649" marT="46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4649" marR="4649" marT="46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dirty="0">
                          <a:solidFill>
                            <a:srgbClr val="FFFFFF"/>
                          </a:solidFill>
                          <a:effectLst/>
                          <a:latin typeface="Arial Nova Cond Light"/>
                        </a:rPr>
                        <a:t>Unidad de medida del indicador de producto escogido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4649" marR="4649" marT="46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4649" marR="4649" marT="46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152477864"/>
                  </a:ext>
                </a:extLst>
              </a:tr>
              <a:tr h="1622762">
                <a:tc>
                  <a:txBody>
                    <a:bodyPr/>
                    <a:lstStyle/>
                    <a:p>
                      <a:pPr algn="just" fontAlgn="ctr"/>
                      <a:r>
                        <a:rPr lang="es-CO" sz="1050" b="0" i="0" u="none" strike="noStrike" dirty="0">
                          <a:solidFill>
                            <a:srgbClr val="000000"/>
                          </a:solidFill>
                          <a:effectLst/>
                          <a:latin typeface="Arial Nova Cond Light"/>
                        </a:rPr>
                        <a:t>Infraestructura de las Instituciones de Seguridad del Estado con procesos constructivos,  mejorados, ampliados,  mantenidos y/o reforzados</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Infraestructura de las Instituciones de Seguridad del Estado construida, mejorada, ampliada, mantenida y/o reforzada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5.00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050" b="0" i="0" u="none" strike="noStrike" dirty="0">
                          <a:solidFill>
                            <a:srgbClr val="000000"/>
                          </a:solidFill>
                          <a:effectLst/>
                          <a:latin typeface="Arial Nova Cond Light"/>
                        </a:rPr>
                        <a:t>5.00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42%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93125969"/>
                  </a:ext>
                </a:extLst>
              </a:tr>
              <a:tr h="1558554">
                <a:tc>
                  <a:txBody>
                    <a:bodyPr/>
                    <a:lstStyle/>
                    <a:p>
                      <a:pPr algn="just" fontAlgn="ctr"/>
                      <a:r>
                        <a:rPr lang="es-CO" sz="1050" b="0" i="0" u="none" strike="noStrike">
                          <a:solidFill>
                            <a:srgbClr val="000000"/>
                          </a:solidFill>
                          <a:effectLst/>
                          <a:latin typeface="Arial Nova Cond Light"/>
                        </a:rPr>
                        <a:t>Infraestructura hospitalaria con procesos constructivos, mejorados, ampliados, mantenidos, y/o reforzados</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Infraestructura hospitalaria con procesos constructivos, mejorados, ampliados, mantenidos, y/o reforzados realizados</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Acumulada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0.8</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80%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0.93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050" b="0" i="0" u="none" strike="noStrike" dirty="0">
                          <a:solidFill>
                            <a:srgbClr val="000000"/>
                          </a:solidFill>
                          <a:effectLst/>
                          <a:latin typeface="Arial Nova Cond Light"/>
                        </a:rPr>
                        <a:t>0.70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45%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90169369"/>
                  </a:ext>
                </a:extLst>
              </a:tr>
              <a:tr h="1558554">
                <a:tc>
                  <a:txBody>
                    <a:bodyPr/>
                    <a:lstStyle/>
                    <a:p>
                      <a:pPr algn="just" fontAlgn="ctr"/>
                      <a:r>
                        <a:rPr lang="es-CO" sz="1050" b="0" i="0" u="none" strike="noStrike">
                          <a:solidFill>
                            <a:srgbClr val="000000"/>
                          </a:solidFill>
                          <a:effectLst/>
                          <a:latin typeface="Arial Nova Cond Light"/>
                        </a:rPr>
                        <a:t>Infraestructura de Instituciones Educativas con procesos constructivos, mejorados, ampliados, mantenidos, y/o reforzados</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Educación</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PROYECTA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de Instituciones Educativas construida, mejorada, ampliada, mantenida, y/o reforzada.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54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54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9</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19</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211%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15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9</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050" b="0" i="0" u="none" strike="noStrike">
                          <a:solidFill>
                            <a:srgbClr val="000000"/>
                          </a:solidFill>
                          <a:effectLst/>
                          <a:latin typeface="Arial Nova Cond Light"/>
                        </a:rPr>
                        <a:t>15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6</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9</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43%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a:solidFill>
                            <a:srgbClr val="000000"/>
                          </a:solidFill>
                          <a:effectLst/>
                          <a:latin typeface="Arial Nova Cond Light"/>
                        </a:rPr>
                        <a:t>15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37.00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95%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37.00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69%</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47362359"/>
                  </a:ext>
                </a:extLst>
              </a:tr>
            </a:tbl>
          </a:graphicData>
        </a:graphic>
      </p:graphicFrame>
    </p:spTree>
    <p:extLst>
      <p:ext uri="{BB962C8B-B14F-4D97-AF65-F5344CB8AC3E}">
        <p14:creationId xmlns:p14="http://schemas.microsoft.com/office/powerpoint/2010/main" val="353014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7" name="Tabla 6"/>
          <p:cNvGraphicFramePr>
            <a:graphicFrameLocks noGrp="1"/>
          </p:cNvGraphicFramePr>
          <p:nvPr>
            <p:extLst>
              <p:ext uri="{D42A27DB-BD31-4B8C-83A1-F6EECF244321}">
                <p14:modId xmlns:p14="http://schemas.microsoft.com/office/powerpoint/2010/main" val="15746880"/>
              </p:ext>
            </p:extLst>
          </p:nvPr>
        </p:nvGraphicFramePr>
        <p:xfrm>
          <a:off x="174172" y="809612"/>
          <a:ext cx="11872687" cy="5940721"/>
        </p:xfrm>
        <a:graphic>
          <a:graphicData uri="http://schemas.openxmlformats.org/drawingml/2006/table">
            <a:tbl>
              <a:tblPr/>
              <a:tblGrid>
                <a:gridCol w="952591">
                  <a:extLst>
                    <a:ext uri="{9D8B030D-6E8A-4147-A177-3AD203B41FA5}">
                      <a16:colId xmlns:a16="http://schemas.microsoft.com/office/drawing/2014/main" val="3585364455"/>
                    </a:ext>
                  </a:extLst>
                </a:gridCol>
                <a:gridCol w="698146">
                  <a:extLst>
                    <a:ext uri="{9D8B030D-6E8A-4147-A177-3AD203B41FA5}">
                      <a16:colId xmlns:a16="http://schemas.microsoft.com/office/drawing/2014/main" val="4197582122"/>
                    </a:ext>
                  </a:extLst>
                </a:gridCol>
                <a:gridCol w="908431">
                  <a:extLst>
                    <a:ext uri="{9D8B030D-6E8A-4147-A177-3AD203B41FA5}">
                      <a16:colId xmlns:a16="http://schemas.microsoft.com/office/drawing/2014/main" val="4288474974"/>
                    </a:ext>
                  </a:extLst>
                </a:gridCol>
                <a:gridCol w="437393">
                  <a:extLst>
                    <a:ext uri="{9D8B030D-6E8A-4147-A177-3AD203B41FA5}">
                      <a16:colId xmlns:a16="http://schemas.microsoft.com/office/drawing/2014/main" val="87581358"/>
                    </a:ext>
                  </a:extLst>
                </a:gridCol>
                <a:gridCol w="473141">
                  <a:extLst>
                    <a:ext uri="{9D8B030D-6E8A-4147-A177-3AD203B41FA5}">
                      <a16:colId xmlns:a16="http://schemas.microsoft.com/office/drawing/2014/main" val="171605110"/>
                    </a:ext>
                  </a:extLst>
                </a:gridCol>
                <a:gridCol w="473141">
                  <a:extLst>
                    <a:ext uri="{9D8B030D-6E8A-4147-A177-3AD203B41FA5}">
                      <a16:colId xmlns:a16="http://schemas.microsoft.com/office/drawing/2014/main" val="3618200419"/>
                    </a:ext>
                  </a:extLst>
                </a:gridCol>
                <a:gridCol w="538329">
                  <a:extLst>
                    <a:ext uri="{9D8B030D-6E8A-4147-A177-3AD203B41FA5}">
                      <a16:colId xmlns:a16="http://schemas.microsoft.com/office/drawing/2014/main" val="1258615748"/>
                    </a:ext>
                  </a:extLst>
                </a:gridCol>
                <a:gridCol w="412158">
                  <a:extLst>
                    <a:ext uri="{9D8B030D-6E8A-4147-A177-3AD203B41FA5}">
                      <a16:colId xmlns:a16="http://schemas.microsoft.com/office/drawing/2014/main" val="4177493044"/>
                    </a:ext>
                  </a:extLst>
                </a:gridCol>
                <a:gridCol w="403747">
                  <a:extLst>
                    <a:ext uri="{9D8B030D-6E8A-4147-A177-3AD203B41FA5}">
                      <a16:colId xmlns:a16="http://schemas.microsoft.com/office/drawing/2014/main" val="811819287"/>
                    </a:ext>
                  </a:extLst>
                </a:gridCol>
                <a:gridCol w="412158">
                  <a:extLst>
                    <a:ext uri="{9D8B030D-6E8A-4147-A177-3AD203B41FA5}">
                      <a16:colId xmlns:a16="http://schemas.microsoft.com/office/drawing/2014/main" val="1794596551"/>
                    </a:ext>
                  </a:extLst>
                </a:gridCol>
                <a:gridCol w="454215">
                  <a:extLst>
                    <a:ext uri="{9D8B030D-6E8A-4147-A177-3AD203B41FA5}">
                      <a16:colId xmlns:a16="http://schemas.microsoft.com/office/drawing/2014/main" val="54360552"/>
                    </a:ext>
                  </a:extLst>
                </a:gridCol>
                <a:gridCol w="420570">
                  <a:extLst>
                    <a:ext uri="{9D8B030D-6E8A-4147-A177-3AD203B41FA5}">
                      <a16:colId xmlns:a16="http://schemas.microsoft.com/office/drawing/2014/main" val="2357262637"/>
                    </a:ext>
                  </a:extLst>
                </a:gridCol>
                <a:gridCol w="378514">
                  <a:extLst>
                    <a:ext uri="{9D8B030D-6E8A-4147-A177-3AD203B41FA5}">
                      <a16:colId xmlns:a16="http://schemas.microsoft.com/office/drawing/2014/main" val="2417903587"/>
                    </a:ext>
                  </a:extLst>
                </a:gridCol>
                <a:gridCol w="386924">
                  <a:extLst>
                    <a:ext uri="{9D8B030D-6E8A-4147-A177-3AD203B41FA5}">
                      <a16:colId xmlns:a16="http://schemas.microsoft.com/office/drawing/2014/main" val="363959412"/>
                    </a:ext>
                  </a:extLst>
                </a:gridCol>
                <a:gridCol w="420570">
                  <a:extLst>
                    <a:ext uri="{9D8B030D-6E8A-4147-A177-3AD203B41FA5}">
                      <a16:colId xmlns:a16="http://schemas.microsoft.com/office/drawing/2014/main" val="2585894381"/>
                    </a:ext>
                  </a:extLst>
                </a:gridCol>
                <a:gridCol w="420570">
                  <a:extLst>
                    <a:ext uri="{9D8B030D-6E8A-4147-A177-3AD203B41FA5}">
                      <a16:colId xmlns:a16="http://schemas.microsoft.com/office/drawing/2014/main" val="3900376600"/>
                    </a:ext>
                  </a:extLst>
                </a:gridCol>
                <a:gridCol w="498375">
                  <a:extLst>
                    <a:ext uri="{9D8B030D-6E8A-4147-A177-3AD203B41FA5}">
                      <a16:colId xmlns:a16="http://schemas.microsoft.com/office/drawing/2014/main" val="131604308"/>
                    </a:ext>
                  </a:extLst>
                </a:gridCol>
                <a:gridCol w="378514">
                  <a:extLst>
                    <a:ext uri="{9D8B030D-6E8A-4147-A177-3AD203B41FA5}">
                      <a16:colId xmlns:a16="http://schemas.microsoft.com/office/drawing/2014/main" val="2270585055"/>
                    </a:ext>
                  </a:extLst>
                </a:gridCol>
                <a:gridCol w="428981">
                  <a:extLst>
                    <a:ext uri="{9D8B030D-6E8A-4147-A177-3AD203B41FA5}">
                      <a16:colId xmlns:a16="http://schemas.microsoft.com/office/drawing/2014/main" val="432626442"/>
                    </a:ext>
                  </a:extLst>
                </a:gridCol>
                <a:gridCol w="378514">
                  <a:extLst>
                    <a:ext uri="{9D8B030D-6E8A-4147-A177-3AD203B41FA5}">
                      <a16:colId xmlns:a16="http://schemas.microsoft.com/office/drawing/2014/main" val="2516241257"/>
                    </a:ext>
                  </a:extLst>
                </a:gridCol>
                <a:gridCol w="447906">
                  <a:extLst>
                    <a:ext uri="{9D8B030D-6E8A-4147-A177-3AD203B41FA5}">
                      <a16:colId xmlns:a16="http://schemas.microsoft.com/office/drawing/2014/main" val="2797330169"/>
                    </a:ext>
                  </a:extLst>
                </a:gridCol>
                <a:gridCol w="513095">
                  <a:extLst>
                    <a:ext uri="{9D8B030D-6E8A-4147-A177-3AD203B41FA5}">
                      <a16:colId xmlns:a16="http://schemas.microsoft.com/office/drawing/2014/main" val="2331582217"/>
                    </a:ext>
                  </a:extLst>
                </a:gridCol>
                <a:gridCol w="487861">
                  <a:extLst>
                    <a:ext uri="{9D8B030D-6E8A-4147-A177-3AD203B41FA5}">
                      <a16:colId xmlns:a16="http://schemas.microsoft.com/office/drawing/2014/main" val="2566834831"/>
                    </a:ext>
                  </a:extLst>
                </a:gridCol>
                <a:gridCol w="548843">
                  <a:extLst>
                    <a:ext uri="{9D8B030D-6E8A-4147-A177-3AD203B41FA5}">
                      <a16:colId xmlns:a16="http://schemas.microsoft.com/office/drawing/2014/main" val="98932136"/>
                    </a:ext>
                  </a:extLst>
                </a:gridCol>
              </a:tblGrid>
              <a:tr h="1325439">
                <a:tc>
                  <a:txBody>
                    <a:bodyPr/>
                    <a:lstStyle/>
                    <a:p>
                      <a:pPr algn="ctr" fontAlgn="ctr"/>
                      <a:r>
                        <a:rPr lang="es-CO" sz="1050" b="1" i="0" u="none" strike="noStrike">
                          <a:solidFill>
                            <a:srgbClr val="FFFFFF"/>
                          </a:solidFill>
                          <a:effectLst/>
                          <a:latin typeface="Arial Nova Cond Light"/>
                        </a:rPr>
                        <a:t>Nombre del Producto aprobado en el PDT</a:t>
                      </a:r>
                    </a:p>
                  </a:txBody>
                  <a:tcPr marL="4649" marR="4649" marT="46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4649" marR="4649" marT="46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4649" marR="4649" marT="46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dirty="0">
                          <a:solidFill>
                            <a:srgbClr val="FFFFFF"/>
                          </a:solidFill>
                          <a:effectLst/>
                          <a:latin typeface="Arial Nova Cond Light"/>
                        </a:rPr>
                        <a:t>Unidad de medida del indicador de producto escogido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4649" marR="4649" marT="46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4649" marR="4649" marT="46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152477864"/>
                  </a:ext>
                </a:extLst>
              </a:tr>
              <a:tr h="1305406">
                <a:tc>
                  <a:txBody>
                    <a:bodyPr/>
                    <a:lstStyle/>
                    <a:p>
                      <a:pPr algn="just" fontAlgn="ctr"/>
                      <a:r>
                        <a:rPr lang="es-CO" sz="1050" b="0" i="0" u="none" strike="noStrike" dirty="0">
                          <a:solidFill>
                            <a:srgbClr val="000000"/>
                          </a:solidFill>
                          <a:effectLst/>
                          <a:latin typeface="Arial Nova Cond Light"/>
                        </a:rPr>
                        <a:t>Servicio de mantenimiento de infraestructura cultural</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cultural intervenida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500%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9.00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9.00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90%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17131344"/>
                  </a:ext>
                </a:extLst>
              </a:tr>
              <a:tr h="1545105">
                <a:tc>
                  <a:txBody>
                    <a:bodyPr/>
                    <a:lstStyle/>
                    <a:p>
                      <a:pPr algn="just" fontAlgn="ctr"/>
                      <a:r>
                        <a:rPr lang="es-CO" sz="1050" b="0" i="0" u="none" strike="noStrike">
                          <a:solidFill>
                            <a:srgbClr val="000000"/>
                          </a:solidFill>
                          <a:effectLst/>
                          <a:latin typeface="Arial Nova Cond Light"/>
                        </a:rPr>
                        <a:t>Centros de atención integral para personas con discapacidad construidos y dotados</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Secretaría de Familia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Secretaría de Salud</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Centros de atención integral para personas con Discapacidad construidos y dotados</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0.15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0.25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0.15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0.6</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NP</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63058709"/>
                  </a:ext>
                </a:extLst>
              </a:tr>
              <a:tr h="1764771">
                <a:tc>
                  <a:txBody>
                    <a:bodyPr/>
                    <a:lstStyle/>
                    <a:p>
                      <a:pPr algn="just" fontAlgn="ctr"/>
                      <a:r>
                        <a:rPr lang="es-CO" sz="1050" b="0" i="0" u="none" strike="noStrike">
                          <a:solidFill>
                            <a:srgbClr val="000000"/>
                          </a:solidFill>
                          <a:effectLst/>
                          <a:latin typeface="Arial Nova Cond Light"/>
                        </a:rPr>
                        <a:t>Infraestructura  deportiva y/o recreativa con procesos   constructivos,  y/o mejorados, y/o ampliados, y/o mantenidos, y/o  reforzados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PROYECTA Empresa para el  Desarrollo Territorial</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deportiva y/o recreativa construída y/o mejorada, y/o ampliada, y/o mantenida, y/o  reforzada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48</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4</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133%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45%</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dirty="0">
                          <a:solidFill>
                            <a:srgbClr val="000000"/>
                          </a:solidFill>
                          <a:effectLst/>
                          <a:latin typeface="Arial Nova Cond Light"/>
                        </a:rPr>
                        <a:t>3</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19.00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19.00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100%</a:t>
                      </a:r>
                    </a:p>
                  </a:txBody>
                  <a:tcPr marL="4649" marR="4649" marT="4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06952943"/>
                  </a:ext>
                </a:extLst>
              </a:tr>
            </a:tbl>
          </a:graphicData>
        </a:graphic>
      </p:graphicFrame>
    </p:spTree>
    <p:extLst>
      <p:ext uri="{BB962C8B-B14F-4D97-AF65-F5344CB8AC3E}">
        <p14:creationId xmlns:p14="http://schemas.microsoft.com/office/powerpoint/2010/main" val="129787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899551125"/>
              </p:ext>
            </p:extLst>
          </p:nvPr>
        </p:nvGraphicFramePr>
        <p:xfrm>
          <a:off x="238125" y="771525"/>
          <a:ext cx="11808732" cy="5863825"/>
        </p:xfrm>
        <a:graphic>
          <a:graphicData uri="http://schemas.openxmlformats.org/drawingml/2006/table">
            <a:tbl>
              <a:tblPr/>
              <a:tblGrid>
                <a:gridCol w="888638">
                  <a:extLst>
                    <a:ext uri="{9D8B030D-6E8A-4147-A177-3AD203B41FA5}">
                      <a16:colId xmlns:a16="http://schemas.microsoft.com/office/drawing/2014/main" val="434085444"/>
                    </a:ext>
                  </a:extLst>
                </a:gridCol>
                <a:gridCol w="698146">
                  <a:extLst>
                    <a:ext uri="{9D8B030D-6E8A-4147-A177-3AD203B41FA5}">
                      <a16:colId xmlns:a16="http://schemas.microsoft.com/office/drawing/2014/main" val="3378244177"/>
                    </a:ext>
                  </a:extLst>
                </a:gridCol>
                <a:gridCol w="908430">
                  <a:extLst>
                    <a:ext uri="{9D8B030D-6E8A-4147-A177-3AD203B41FA5}">
                      <a16:colId xmlns:a16="http://schemas.microsoft.com/office/drawing/2014/main" val="3991324073"/>
                    </a:ext>
                  </a:extLst>
                </a:gridCol>
                <a:gridCol w="437393">
                  <a:extLst>
                    <a:ext uri="{9D8B030D-6E8A-4147-A177-3AD203B41FA5}">
                      <a16:colId xmlns:a16="http://schemas.microsoft.com/office/drawing/2014/main" val="2111928529"/>
                    </a:ext>
                  </a:extLst>
                </a:gridCol>
                <a:gridCol w="473141">
                  <a:extLst>
                    <a:ext uri="{9D8B030D-6E8A-4147-A177-3AD203B41FA5}">
                      <a16:colId xmlns:a16="http://schemas.microsoft.com/office/drawing/2014/main" val="2085047076"/>
                    </a:ext>
                  </a:extLst>
                </a:gridCol>
                <a:gridCol w="473141">
                  <a:extLst>
                    <a:ext uri="{9D8B030D-6E8A-4147-A177-3AD203B41FA5}">
                      <a16:colId xmlns:a16="http://schemas.microsoft.com/office/drawing/2014/main" val="2534781975"/>
                    </a:ext>
                  </a:extLst>
                </a:gridCol>
                <a:gridCol w="538328">
                  <a:extLst>
                    <a:ext uri="{9D8B030D-6E8A-4147-A177-3AD203B41FA5}">
                      <a16:colId xmlns:a16="http://schemas.microsoft.com/office/drawing/2014/main" val="624421793"/>
                    </a:ext>
                  </a:extLst>
                </a:gridCol>
                <a:gridCol w="412158">
                  <a:extLst>
                    <a:ext uri="{9D8B030D-6E8A-4147-A177-3AD203B41FA5}">
                      <a16:colId xmlns:a16="http://schemas.microsoft.com/office/drawing/2014/main" val="933127652"/>
                    </a:ext>
                  </a:extLst>
                </a:gridCol>
                <a:gridCol w="403747">
                  <a:extLst>
                    <a:ext uri="{9D8B030D-6E8A-4147-A177-3AD203B41FA5}">
                      <a16:colId xmlns:a16="http://schemas.microsoft.com/office/drawing/2014/main" val="396694670"/>
                    </a:ext>
                  </a:extLst>
                </a:gridCol>
                <a:gridCol w="412158">
                  <a:extLst>
                    <a:ext uri="{9D8B030D-6E8A-4147-A177-3AD203B41FA5}">
                      <a16:colId xmlns:a16="http://schemas.microsoft.com/office/drawing/2014/main" val="318269195"/>
                    </a:ext>
                  </a:extLst>
                </a:gridCol>
                <a:gridCol w="454216">
                  <a:extLst>
                    <a:ext uri="{9D8B030D-6E8A-4147-A177-3AD203B41FA5}">
                      <a16:colId xmlns:a16="http://schemas.microsoft.com/office/drawing/2014/main" val="3706788698"/>
                    </a:ext>
                  </a:extLst>
                </a:gridCol>
                <a:gridCol w="420570">
                  <a:extLst>
                    <a:ext uri="{9D8B030D-6E8A-4147-A177-3AD203B41FA5}">
                      <a16:colId xmlns:a16="http://schemas.microsoft.com/office/drawing/2014/main" val="1156800016"/>
                    </a:ext>
                  </a:extLst>
                </a:gridCol>
                <a:gridCol w="378513">
                  <a:extLst>
                    <a:ext uri="{9D8B030D-6E8A-4147-A177-3AD203B41FA5}">
                      <a16:colId xmlns:a16="http://schemas.microsoft.com/office/drawing/2014/main" val="3798461648"/>
                    </a:ext>
                  </a:extLst>
                </a:gridCol>
                <a:gridCol w="386925">
                  <a:extLst>
                    <a:ext uri="{9D8B030D-6E8A-4147-A177-3AD203B41FA5}">
                      <a16:colId xmlns:a16="http://schemas.microsoft.com/office/drawing/2014/main" val="2032633606"/>
                    </a:ext>
                  </a:extLst>
                </a:gridCol>
                <a:gridCol w="420570">
                  <a:extLst>
                    <a:ext uri="{9D8B030D-6E8A-4147-A177-3AD203B41FA5}">
                      <a16:colId xmlns:a16="http://schemas.microsoft.com/office/drawing/2014/main" val="2118315380"/>
                    </a:ext>
                  </a:extLst>
                </a:gridCol>
                <a:gridCol w="420570">
                  <a:extLst>
                    <a:ext uri="{9D8B030D-6E8A-4147-A177-3AD203B41FA5}">
                      <a16:colId xmlns:a16="http://schemas.microsoft.com/office/drawing/2014/main" val="1271355529"/>
                    </a:ext>
                  </a:extLst>
                </a:gridCol>
                <a:gridCol w="498375">
                  <a:extLst>
                    <a:ext uri="{9D8B030D-6E8A-4147-A177-3AD203B41FA5}">
                      <a16:colId xmlns:a16="http://schemas.microsoft.com/office/drawing/2014/main" val="996653326"/>
                    </a:ext>
                  </a:extLst>
                </a:gridCol>
                <a:gridCol w="378513">
                  <a:extLst>
                    <a:ext uri="{9D8B030D-6E8A-4147-A177-3AD203B41FA5}">
                      <a16:colId xmlns:a16="http://schemas.microsoft.com/office/drawing/2014/main" val="942927279"/>
                    </a:ext>
                  </a:extLst>
                </a:gridCol>
                <a:gridCol w="428981">
                  <a:extLst>
                    <a:ext uri="{9D8B030D-6E8A-4147-A177-3AD203B41FA5}">
                      <a16:colId xmlns:a16="http://schemas.microsoft.com/office/drawing/2014/main" val="2245426483"/>
                    </a:ext>
                  </a:extLst>
                </a:gridCol>
                <a:gridCol w="378513">
                  <a:extLst>
                    <a:ext uri="{9D8B030D-6E8A-4147-A177-3AD203B41FA5}">
                      <a16:colId xmlns:a16="http://schemas.microsoft.com/office/drawing/2014/main" val="2266698631"/>
                    </a:ext>
                  </a:extLst>
                </a:gridCol>
                <a:gridCol w="447906">
                  <a:extLst>
                    <a:ext uri="{9D8B030D-6E8A-4147-A177-3AD203B41FA5}">
                      <a16:colId xmlns:a16="http://schemas.microsoft.com/office/drawing/2014/main" val="3649199182"/>
                    </a:ext>
                  </a:extLst>
                </a:gridCol>
                <a:gridCol w="513095">
                  <a:extLst>
                    <a:ext uri="{9D8B030D-6E8A-4147-A177-3AD203B41FA5}">
                      <a16:colId xmlns:a16="http://schemas.microsoft.com/office/drawing/2014/main" val="710496495"/>
                    </a:ext>
                  </a:extLst>
                </a:gridCol>
                <a:gridCol w="487862">
                  <a:extLst>
                    <a:ext uri="{9D8B030D-6E8A-4147-A177-3AD203B41FA5}">
                      <a16:colId xmlns:a16="http://schemas.microsoft.com/office/drawing/2014/main" val="683266760"/>
                    </a:ext>
                  </a:extLst>
                </a:gridCol>
                <a:gridCol w="548843">
                  <a:extLst>
                    <a:ext uri="{9D8B030D-6E8A-4147-A177-3AD203B41FA5}">
                      <a16:colId xmlns:a16="http://schemas.microsoft.com/office/drawing/2014/main" val="507022545"/>
                    </a:ext>
                  </a:extLst>
                </a:gridCol>
              </a:tblGrid>
              <a:tr h="1298486">
                <a:tc>
                  <a:txBody>
                    <a:bodyPr/>
                    <a:lstStyle/>
                    <a:p>
                      <a:pPr algn="ctr" fontAlgn="ctr"/>
                      <a:r>
                        <a:rPr lang="es-CO" sz="1050" b="1" i="0" u="none" strike="noStrike">
                          <a:solidFill>
                            <a:srgbClr val="FFFFFF"/>
                          </a:solidFill>
                          <a:effectLst/>
                          <a:latin typeface="Arial Nova Cond Light"/>
                        </a:rPr>
                        <a:t>Nombre del Producto aprobado en el PDT</a:t>
                      </a:r>
                    </a:p>
                  </a:txBody>
                  <a:tcPr marL="4265" marR="4265" marT="4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4265" marR="4265" marT="42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4265" marR="4265" marT="4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Unidad de medida del indicador de producto escogido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4265" marR="4265" marT="42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4265" marR="4265" marT="4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36078033"/>
                  </a:ext>
                </a:extLst>
              </a:tr>
              <a:tr h="687848">
                <a:tc>
                  <a:txBody>
                    <a:bodyPr/>
                    <a:lstStyle/>
                    <a:p>
                      <a:pPr algn="just" fontAlgn="ctr"/>
                      <a:r>
                        <a:rPr lang="es-CO" sz="1050" b="0" i="0" u="none" strike="noStrike" dirty="0">
                          <a:solidFill>
                            <a:srgbClr val="000000"/>
                          </a:solidFill>
                          <a:effectLst/>
                          <a:latin typeface="Arial Nova Cond Light"/>
                        </a:rPr>
                        <a:t>Piscinas construidas y dotadas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br>
                        <a:rPr lang="es-CO" sz="1050" b="0" i="0" u="none" strike="noStrike" dirty="0">
                          <a:solidFill>
                            <a:srgbClr val="000000"/>
                          </a:solidFill>
                          <a:effectLst/>
                          <a:latin typeface="Arial Nova Cond Light"/>
                        </a:rPr>
                      </a:br>
                      <a:r>
                        <a:rPr lang="es-CO" sz="1050" b="0" i="0" u="none" strike="noStrike" dirty="0">
                          <a:solidFill>
                            <a:srgbClr val="000000"/>
                          </a:solidFill>
                          <a:effectLst/>
                          <a:latin typeface="Arial Nova Cond Light"/>
                        </a:rPr>
                        <a:t>Indeportes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Piscinas construidas y dotadas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ND</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0.25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0.25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50" b="0" i="0" u="none" strike="noStrike" dirty="0">
                          <a:solidFill>
                            <a:srgbClr val="000000"/>
                          </a:solidFill>
                          <a:effectLst/>
                          <a:latin typeface="Arial" panose="020B0604020202020204" pitchFamily="34" charset="0"/>
                        </a:rPr>
                        <a:t>0%</a:t>
                      </a:r>
                    </a:p>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0.25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0.25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0.25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0.50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61124312"/>
                  </a:ext>
                </a:extLst>
              </a:tr>
              <a:tr h="1370388">
                <a:tc>
                  <a:txBody>
                    <a:bodyPr/>
                    <a:lstStyle/>
                    <a:p>
                      <a:pPr algn="just" fontAlgn="ctr"/>
                      <a:r>
                        <a:rPr lang="es-CO" sz="1050" b="0" i="0" u="none" strike="noStrike">
                          <a:solidFill>
                            <a:srgbClr val="000000"/>
                          </a:solidFill>
                          <a:effectLst/>
                          <a:latin typeface="Arial Nova Cond Light"/>
                        </a:rPr>
                        <a:t>Plantas de beneficio animal adecuadas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Secretaría de Agricultura Desarrollo Rural y Medio Ambiente</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Plantas de beneficio animal adecuadas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ND</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77331525"/>
                  </a:ext>
                </a:extLst>
              </a:tr>
              <a:tr h="1370388">
                <a:tc>
                  <a:txBody>
                    <a:bodyPr/>
                    <a:lstStyle/>
                    <a:p>
                      <a:pPr algn="just" fontAlgn="ctr"/>
                      <a:r>
                        <a:rPr lang="es-CO" sz="1050" b="0" i="0" u="none" strike="noStrike">
                          <a:solidFill>
                            <a:srgbClr val="000000"/>
                          </a:solidFill>
                          <a:effectLst/>
                          <a:latin typeface="Arial Nova Cond Light"/>
                        </a:rPr>
                        <a:t>Plazas de mercado adecuadas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Secretaría de Agricultura Desarrollo Rural y Medio Ambiente</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Plazas de mercado adecuadas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ND</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27295149"/>
                  </a:ext>
                </a:extLst>
              </a:tr>
              <a:tr h="1136715">
                <a:tc>
                  <a:txBody>
                    <a:bodyPr/>
                    <a:lstStyle/>
                    <a:p>
                      <a:pPr algn="just" fontAlgn="ctr"/>
                      <a:r>
                        <a:rPr lang="es-CO" sz="1050" b="0" i="0" u="none" strike="noStrike">
                          <a:solidFill>
                            <a:srgbClr val="000000"/>
                          </a:solidFill>
                          <a:effectLst/>
                          <a:latin typeface="Arial Nova Cond Light"/>
                        </a:rPr>
                        <a:t>Redes domiciliarias de energía eléctrica instaladas</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Viviendas en zonas rurales conectadas a la red del sistema de distribución local de energía eléctrica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ND</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155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70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85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155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68590461"/>
                  </a:ext>
                </a:extLst>
              </a:tr>
            </a:tbl>
          </a:graphicData>
        </a:graphic>
      </p:graphicFrame>
    </p:spTree>
    <p:extLst>
      <p:ext uri="{BB962C8B-B14F-4D97-AF65-F5344CB8AC3E}">
        <p14:creationId xmlns:p14="http://schemas.microsoft.com/office/powerpoint/2010/main" val="8793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3580719001"/>
              </p:ext>
            </p:extLst>
          </p:nvPr>
        </p:nvGraphicFramePr>
        <p:xfrm>
          <a:off x="174172" y="835024"/>
          <a:ext cx="11872685" cy="5864738"/>
        </p:xfrm>
        <a:graphic>
          <a:graphicData uri="http://schemas.openxmlformats.org/drawingml/2006/table">
            <a:tbl>
              <a:tblPr/>
              <a:tblGrid>
                <a:gridCol w="952591">
                  <a:extLst>
                    <a:ext uri="{9D8B030D-6E8A-4147-A177-3AD203B41FA5}">
                      <a16:colId xmlns:a16="http://schemas.microsoft.com/office/drawing/2014/main" val="434085444"/>
                    </a:ext>
                  </a:extLst>
                </a:gridCol>
                <a:gridCol w="698146">
                  <a:extLst>
                    <a:ext uri="{9D8B030D-6E8A-4147-A177-3AD203B41FA5}">
                      <a16:colId xmlns:a16="http://schemas.microsoft.com/office/drawing/2014/main" val="3378244177"/>
                    </a:ext>
                  </a:extLst>
                </a:gridCol>
                <a:gridCol w="908430">
                  <a:extLst>
                    <a:ext uri="{9D8B030D-6E8A-4147-A177-3AD203B41FA5}">
                      <a16:colId xmlns:a16="http://schemas.microsoft.com/office/drawing/2014/main" val="3991324073"/>
                    </a:ext>
                  </a:extLst>
                </a:gridCol>
                <a:gridCol w="437393">
                  <a:extLst>
                    <a:ext uri="{9D8B030D-6E8A-4147-A177-3AD203B41FA5}">
                      <a16:colId xmlns:a16="http://schemas.microsoft.com/office/drawing/2014/main" val="2111928529"/>
                    </a:ext>
                  </a:extLst>
                </a:gridCol>
                <a:gridCol w="473141">
                  <a:extLst>
                    <a:ext uri="{9D8B030D-6E8A-4147-A177-3AD203B41FA5}">
                      <a16:colId xmlns:a16="http://schemas.microsoft.com/office/drawing/2014/main" val="2085047076"/>
                    </a:ext>
                  </a:extLst>
                </a:gridCol>
                <a:gridCol w="473141">
                  <a:extLst>
                    <a:ext uri="{9D8B030D-6E8A-4147-A177-3AD203B41FA5}">
                      <a16:colId xmlns:a16="http://schemas.microsoft.com/office/drawing/2014/main" val="2534781975"/>
                    </a:ext>
                  </a:extLst>
                </a:gridCol>
                <a:gridCol w="538328">
                  <a:extLst>
                    <a:ext uri="{9D8B030D-6E8A-4147-A177-3AD203B41FA5}">
                      <a16:colId xmlns:a16="http://schemas.microsoft.com/office/drawing/2014/main" val="624421793"/>
                    </a:ext>
                  </a:extLst>
                </a:gridCol>
                <a:gridCol w="412158">
                  <a:extLst>
                    <a:ext uri="{9D8B030D-6E8A-4147-A177-3AD203B41FA5}">
                      <a16:colId xmlns:a16="http://schemas.microsoft.com/office/drawing/2014/main" val="933127652"/>
                    </a:ext>
                  </a:extLst>
                </a:gridCol>
                <a:gridCol w="403747">
                  <a:extLst>
                    <a:ext uri="{9D8B030D-6E8A-4147-A177-3AD203B41FA5}">
                      <a16:colId xmlns:a16="http://schemas.microsoft.com/office/drawing/2014/main" val="396694670"/>
                    </a:ext>
                  </a:extLst>
                </a:gridCol>
                <a:gridCol w="412158">
                  <a:extLst>
                    <a:ext uri="{9D8B030D-6E8A-4147-A177-3AD203B41FA5}">
                      <a16:colId xmlns:a16="http://schemas.microsoft.com/office/drawing/2014/main" val="318269195"/>
                    </a:ext>
                  </a:extLst>
                </a:gridCol>
                <a:gridCol w="454216">
                  <a:extLst>
                    <a:ext uri="{9D8B030D-6E8A-4147-A177-3AD203B41FA5}">
                      <a16:colId xmlns:a16="http://schemas.microsoft.com/office/drawing/2014/main" val="3706788698"/>
                    </a:ext>
                  </a:extLst>
                </a:gridCol>
                <a:gridCol w="420570">
                  <a:extLst>
                    <a:ext uri="{9D8B030D-6E8A-4147-A177-3AD203B41FA5}">
                      <a16:colId xmlns:a16="http://schemas.microsoft.com/office/drawing/2014/main" val="1156800016"/>
                    </a:ext>
                  </a:extLst>
                </a:gridCol>
                <a:gridCol w="378513">
                  <a:extLst>
                    <a:ext uri="{9D8B030D-6E8A-4147-A177-3AD203B41FA5}">
                      <a16:colId xmlns:a16="http://schemas.microsoft.com/office/drawing/2014/main" val="3798461648"/>
                    </a:ext>
                  </a:extLst>
                </a:gridCol>
                <a:gridCol w="386925">
                  <a:extLst>
                    <a:ext uri="{9D8B030D-6E8A-4147-A177-3AD203B41FA5}">
                      <a16:colId xmlns:a16="http://schemas.microsoft.com/office/drawing/2014/main" val="2032633606"/>
                    </a:ext>
                  </a:extLst>
                </a:gridCol>
                <a:gridCol w="420570">
                  <a:extLst>
                    <a:ext uri="{9D8B030D-6E8A-4147-A177-3AD203B41FA5}">
                      <a16:colId xmlns:a16="http://schemas.microsoft.com/office/drawing/2014/main" val="2118315380"/>
                    </a:ext>
                  </a:extLst>
                </a:gridCol>
                <a:gridCol w="420570">
                  <a:extLst>
                    <a:ext uri="{9D8B030D-6E8A-4147-A177-3AD203B41FA5}">
                      <a16:colId xmlns:a16="http://schemas.microsoft.com/office/drawing/2014/main" val="1271355529"/>
                    </a:ext>
                  </a:extLst>
                </a:gridCol>
                <a:gridCol w="498375">
                  <a:extLst>
                    <a:ext uri="{9D8B030D-6E8A-4147-A177-3AD203B41FA5}">
                      <a16:colId xmlns:a16="http://schemas.microsoft.com/office/drawing/2014/main" val="996653326"/>
                    </a:ext>
                  </a:extLst>
                </a:gridCol>
                <a:gridCol w="378513">
                  <a:extLst>
                    <a:ext uri="{9D8B030D-6E8A-4147-A177-3AD203B41FA5}">
                      <a16:colId xmlns:a16="http://schemas.microsoft.com/office/drawing/2014/main" val="942927279"/>
                    </a:ext>
                  </a:extLst>
                </a:gridCol>
                <a:gridCol w="428981">
                  <a:extLst>
                    <a:ext uri="{9D8B030D-6E8A-4147-A177-3AD203B41FA5}">
                      <a16:colId xmlns:a16="http://schemas.microsoft.com/office/drawing/2014/main" val="2245426483"/>
                    </a:ext>
                  </a:extLst>
                </a:gridCol>
                <a:gridCol w="378513">
                  <a:extLst>
                    <a:ext uri="{9D8B030D-6E8A-4147-A177-3AD203B41FA5}">
                      <a16:colId xmlns:a16="http://schemas.microsoft.com/office/drawing/2014/main" val="2266698631"/>
                    </a:ext>
                  </a:extLst>
                </a:gridCol>
                <a:gridCol w="447906">
                  <a:extLst>
                    <a:ext uri="{9D8B030D-6E8A-4147-A177-3AD203B41FA5}">
                      <a16:colId xmlns:a16="http://schemas.microsoft.com/office/drawing/2014/main" val="3649199182"/>
                    </a:ext>
                  </a:extLst>
                </a:gridCol>
                <a:gridCol w="513095">
                  <a:extLst>
                    <a:ext uri="{9D8B030D-6E8A-4147-A177-3AD203B41FA5}">
                      <a16:colId xmlns:a16="http://schemas.microsoft.com/office/drawing/2014/main" val="710496495"/>
                    </a:ext>
                  </a:extLst>
                </a:gridCol>
                <a:gridCol w="487862">
                  <a:extLst>
                    <a:ext uri="{9D8B030D-6E8A-4147-A177-3AD203B41FA5}">
                      <a16:colId xmlns:a16="http://schemas.microsoft.com/office/drawing/2014/main" val="683266760"/>
                    </a:ext>
                  </a:extLst>
                </a:gridCol>
                <a:gridCol w="548843">
                  <a:extLst>
                    <a:ext uri="{9D8B030D-6E8A-4147-A177-3AD203B41FA5}">
                      <a16:colId xmlns:a16="http://schemas.microsoft.com/office/drawing/2014/main" val="507022545"/>
                    </a:ext>
                  </a:extLst>
                </a:gridCol>
              </a:tblGrid>
              <a:tr h="1214061">
                <a:tc>
                  <a:txBody>
                    <a:bodyPr/>
                    <a:lstStyle/>
                    <a:p>
                      <a:pPr algn="ctr" fontAlgn="ctr"/>
                      <a:r>
                        <a:rPr lang="es-CO" sz="1050" b="1" i="0" u="none" strike="noStrike">
                          <a:solidFill>
                            <a:srgbClr val="FFFFFF"/>
                          </a:solidFill>
                          <a:effectLst/>
                          <a:latin typeface="Arial Nova Cond Light"/>
                        </a:rPr>
                        <a:t>Nombre del Producto aprobado en el PDT</a:t>
                      </a:r>
                    </a:p>
                  </a:txBody>
                  <a:tcPr marL="4265" marR="4265" marT="4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4265" marR="4265" marT="42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4265" marR="4265" marT="4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Unidad de medida del indicador de producto escogido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4265" marR="4265" marT="42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4265" marR="4265" marT="4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36078033"/>
                  </a:ext>
                </a:extLst>
              </a:tr>
              <a:tr h="630999">
                <a:tc>
                  <a:txBody>
                    <a:bodyPr/>
                    <a:lstStyle/>
                    <a:p>
                      <a:pPr algn="just" fontAlgn="ctr"/>
                      <a:r>
                        <a:rPr lang="es-CO" sz="1050" b="0" i="0" u="none" strike="noStrike" dirty="0">
                          <a:solidFill>
                            <a:srgbClr val="000000"/>
                          </a:solidFill>
                          <a:effectLst/>
                          <a:latin typeface="Arial Nova Cond Light"/>
                        </a:rPr>
                        <a:t>Mirador turístico construido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Mirador turístico construido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ND</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22618625"/>
                  </a:ext>
                </a:extLst>
              </a:tr>
              <a:tr h="1415361">
                <a:tc>
                  <a:txBody>
                    <a:bodyPr/>
                    <a:lstStyle/>
                    <a:p>
                      <a:pPr algn="just" fontAlgn="ctr"/>
                      <a:r>
                        <a:rPr lang="es-CO" sz="1050" b="0" i="0" u="none" strike="noStrike">
                          <a:solidFill>
                            <a:srgbClr val="000000"/>
                          </a:solidFill>
                          <a:effectLst/>
                          <a:latin typeface="Arial Nova Cond Light"/>
                        </a:rPr>
                        <a:t>Infraestructura  en  puentes  con procesos  de construcción, mejoramiento, ampliación, mantenimiento y/o reforzamiento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en puentes construida, mejorada, ampliada, mantenida y/o reforzada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0.50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50%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dirty="0">
                          <a:solidFill>
                            <a:srgbClr val="000000"/>
                          </a:solidFill>
                          <a:effectLst/>
                          <a:latin typeface="Arial Nova Cond Light"/>
                        </a:rPr>
                        <a:t>0.33</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33%</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33484412"/>
                  </a:ext>
                </a:extLst>
              </a:tr>
              <a:tr h="1415361">
                <a:tc>
                  <a:txBody>
                    <a:bodyPr/>
                    <a:lstStyle/>
                    <a:p>
                      <a:pPr algn="just" fontAlgn="ctr"/>
                      <a:r>
                        <a:rPr lang="es-CO" sz="1050" b="0" i="0" u="none" strike="noStrike">
                          <a:solidFill>
                            <a:srgbClr val="000000"/>
                          </a:solidFill>
                          <a:effectLst/>
                          <a:latin typeface="Arial Nova Cond Light"/>
                        </a:rPr>
                        <a:t>Infraestructura   vial  con procesos  de construcción, mejoramiento, ampliación, mantenimiento y/o  reforzamiento.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PROYECTA Empresa para el  Desarrollo Territorial</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vial    construída, mejorada, ampliada,  mantenida, y/o  reforzada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70.379</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Km</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70.379</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70.379</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232.35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330%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70.379</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227.35</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70.379</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332.0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70.379</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263.90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197.93</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37719296"/>
                  </a:ext>
                </a:extLst>
              </a:tr>
              <a:tr h="1118592">
                <a:tc>
                  <a:txBody>
                    <a:bodyPr/>
                    <a:lstStyle/>
                    <a:p>
                      <a:pPr algn="just" fontAlgn="ctr"/>
                      <a:r>
                        <a:rPr lang="es-CO" sz="1050" b="0" i="0" u="none" strike="noStrike">
                          <a:solidFill>
                            <a:srgbClr val="000000"/>
                          </a:solidFill>
                          <a:effectLst/>
                          <a:latin typeface="Arial Nova Cond Light"/>
                        </a:rPr>
                        <a:t>Estudios y diseños de infraestructura vial.</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Estudios y diseños de infraestructura vial elaborado.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8</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6</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33%</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4</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NP</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4.00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67%</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050" b="0" i="0" u="none" strike="noStrike" dirty="0">
                          <a:solidFill>
                            <a:srgbClr val="000000"/>
                          </a:solidFill>
                          <a:effectLst/>
                          <a:latin typeface="Arial Nova Cond Light"/>
                        </a:rPr>
                        <a:t>4.00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50%</a:t>
                      </a:r>
                    </a:p>
                  </a:txBody>
                  <a:tcPr marL="4265" marR="4265" marT="4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37591968"/>
                  </a:ext>
                </a:extLst>
              </a:tr>
            </a:tbl>
          </a:graphicData>
        </a:graphic>
      </p:graphicFrame>
    </p:spTree>
    <p:extLst>
      <p:ext uri="{BB962C8B-B14F-4D97-AF65-F5344CB8AC3E}">
        <p14:creationId xmlns:p14="http://schemas.microsoft.com/office/powerpoint/2010/main" val="391187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3779370256"/>
              </p:ext>
            </p:extLst>
          </p:nvPr>
        </p:nvGraphicFramePr>
        <p:xfrm>
          <a:off x="174172" y="806449"/>
          <a:ext cx="11872686" cy="5943884"/>
        </p:xfrm>
        <a:graphic>
          <a:graphicData uri="http://schemas.openxmlformats.org/drawingml/2006/table">
            <a:tbl>
              <a:tblPr/>
              <a:tblGrid>
                <a:gridCol w="952590">
                  <a:extLst>
                    <a:ext uri="{9D8B030D-6E8A-4147-A177-3AD203B41FA5}">
                      <a16:colId xmlns:a16="http://schemas.microsoft.com/office/drawing/2014/main" val="2192963941"/>
                    </a:ext>
                  </a:extLst>
                </a:gridCol>
                <a:gridCol w="698146">
                  <a:extLst>
                    <a:ext uri="{9D8B030D-6E8A-4147-A177-3AD203B41FA5}">
                      <a16:colId xmlns:a16="http://schemas.microsoft.com/office/drawing/2014/main" val="1494888556"/>
                    </a:ext>
                  </a:extLst>
                </a:gridCol>
                <a:gridCol w="908431">
                  <a:extLst>
                    <a:ext uri="{9D8B030D-6E8A-4147-A177-3AD203B41FA5}">
                      <a16:colId xmlns:a16="http://schemas.microsoft.com/office/drawing/2014/main" val="2565937920"/>
                    </a:ext>
                  </a:extLst>
                </a:gridCol>
                <a:gridCol w="437392">
                  <a:extLst>
                    <a:ext uri="{9D8B030D-6E8A-4147-A177-3AD203B41FA5}">
                      <a16:colId xmlns:a16="http://schemas.microsoft.com/office/drawing/2014/main" val="1951538008"/>
                    </a:ext>
                  </a:extLst>
                </a:gridCol>
                <a:gridCol w="473142">
                  <a:extLst>
                    <a:ext uri="{9D8B030D-6E8A-4147-A177-3AD203B41FA5}">
                      <a16:colId xmlns:a16="http://schemas.microsoft.com/office/drawing/2014/main" val="3386081466"/>
                    </a:ext>
                  </a:extLst>
                </a:gridCol>
                <a:gridCol w="473142">
                  <a:extLst>
                    <a:ext uri="{9D8B030D-6E8A-4147-A177-3AD203B41FA5}">
                      <a16:colId xmlns:a16="http://schemas.microsoft.com/office/drawing/2014/main" val="73010223"/>
                    </a:ext>
                  </a:extLst>
                </a:gridCol>
                <a:gridCol w="538329">
                  <a:extLst>
                    <a:ext uri="{9D8B030D-6E8A-4147-A177-3AD203B41FA5}">
                      <a16:colId xmlns:a16="http://schemas.microsoft.com/office/drawing/2014/main" val="4205003459"/>
                    </a:ext>
                  </a:extLst>
                </a:gridCol>
                <a:gridCol w="412158">
                  <a:extLst>
                    <a:ext uri="{9D8B030D-6E8A-4147-A177-3AD203B41FA5}">
                      <a16:colId xmlns:a16="http://schemas.microsoft.com/office/drawing/2014/main" val="3813335975"/>
                    </a:ext>
                  </a:extLst>
                </a:gridCol>
                <a:gridCol w="403748">
                  <a:extLst>
                    <a:ext uri="{9D8B030D-6E8A-4147-A177-3AD203B41FA5}">
                      <a16:colId xmlns:a16="http://schemas.microsoft.com/office/drawing/2014/main" val="2439239598"/>
                    </a:ext>
                  </a:extLst>
                </a:gridCol>
                <a:gridCol w="412158">
                  <a:extLst>
                    <a:ext uri="{9D8B030D-6E8A-4147-A177-3AD203B41FA5}">
                      <a16:colId xmlns:a16="http://schemas.microsoft.com/office/drawing/2014/main" val="3841954067"/>
                    </a:ext>
                  </a:extLst>
                </a:gridCol>
                <a:gridCol w="454216">
                  <a:extLst>
                    <a:ext uri="{9D8B030D-6E8A-4147-A177-3AD203B41FA5}">
                      <a16:colId xmlns:a16="http://schemas.microsoft.com/office/drawing/2014/main" val="3114428143"/>
                    </a:ext>
                  </a:extLst>
                </a:gridCol>
                <a:gridCol w="420570">
                  <a:extLst>
                    <a:ext uri="{9D8B030D-6E8A-4147-A177-3AD203B41FA5}">
                      <a16:colId xmlns:a16="http://schemas.microsoft.com/office/drawing/2014/main" val="1758334727"/>
                    </a:ext>
                  </a:extLst>
                </a:gridCol>
                <a:gridCol w="378513">
                  <a:extLst>
                    <a:ext uri="{9D8B030D-6E8A-4147-A177-3AD203B41FA5}">
                      <a16:colId xmlns:a16="http://schemas.microsoft.com/office/drawing/2014/main" val="1266249598"/>
                    </a:ext>
                  </a:extLst>
                </a:gridCol>
                <a:gridCol w="386924">
                  <a:extLst>
                    <a:ext uri="{9D8B030D-6E8A-4147-A177-3AD203B41FA5}">
                      <a16:colId xmlns:a16="http://schemas.microsoft.com/office/drawing/2014/main" val="2794278694"/>
                    </a:ext>
                  </a:extLst>
                </a:gridCol>
                <a:gridCol w="420570">
                  <a:extLst>
                    <a:ext uri="{9D8B030D-6E8A-4147-A177-3AD203B41FA5}">
                      <a16:colId xmlns:a16="http://schemas.microsoft.com/office/drawing/2014/main" val="383672002"/>
                    </a:ext>
                  </a:extLst>
                </a:gridCol>
                <a:gridCol w="420570">
                  <a:extLst>
                    <a:ext uri="{9D8B030D-6E8A-4147-A177-3AD203B41FA5}">
                      <a16:colId xmlns:a16="http://schemas.microsoft.com/office/drawing/2014/main" val="755718406"/>
                    </a:ext>
                  </a:extLst>
                </a:gridCol>
                <a:gridCol w="498374">
                  <a:extLst>
                    <a:ext uri="{9D8B030D-6E8A-4147-A177-3AD203B41FA5}">
                      <a16:colId xmlns:a16="http://schemas.microsoft.com/office/drawing/2014/main" val="1974961765"/>
                    </a:ext>
                  </a:extLst>
                </a:gridCol>
                <a:gridCol w="378513">
                  <a:extLst>
                    <a:ext uri="{9D8B030D-6E8A-4147-A177-3AD203B41FA5}">
                      <a16:colId xmlns:a16="http://schemas.microsoft.com/office/drawing/2014/main" val="2683885387"/>
                    </a:ext>
                  </a:extLst>
                </a:gridCol>
                <a:gridCol w="428982">
                  <a:extLst>
                    <a:ext uri="{9D8B030D-6E8A-4147-A177-3AD203B41FA5}">
                      <a16:colId xmlns:a16="http://schemas.microsoft.com/office/drawing/2014/main" val="194907642"/>
                    </a:ext>
                  </a:extLst>
                </a:gridCol>
                <a:gridCol w="378513">
                  <a:extLst>
                    <a:ext uri="{9D8B030D-6E8A-4147-A177-3AD203B41FA5}">
                      <a16:colId xmlns:a16="http://schemas.microsoft.com/office/drawing/2014/main" val="2474049522"/>
                    </a:ext>
                  </a:extLst>
                </a:gridCol>
                <a:gridCol w="447906">
                  <a:extLst>
                    <a:ext uri="{9D8B030D-6E8A-4147-A177-3AD203B41FA5}">
                      <a16:colId xmlns:a16="http://schemas.microsoft.com/office/drawing/2014/main" val="2731368786"/>
                    </a:ext>
                  </a:extLst>
                </a:gridCol>
                <a:gridCol w="513095">
                  <a:extLst>
                    <a:ext uri="{9D8B030D-6E8A-4147-A177-3AD203B41FA5}">
                      <a16:colId xmlns:a16="http://schemas.microsoft.com/office/drawing/2014/main" val="248042891"/>
                    </a:ext>
                  </a:extLst>
                </a:gridCol>
                <a:gridCol w="487861">
                  <a:extLst>
                    <a:ext uri="{9D8B030D-6E8A-4147-A177-3AD203B41FA5}">
                      <a16:colId xmlns:a16="http://schemas.microsoft.com/office/drawing/2014/main" val="2862031886"/>
                    </a:ext>
                  </a:extLst>
                </a:gridCol>
                <a:gridCol w="548843">
                  <a:extLst>
                    <a:ext uri="{9D8B030D-6E8A-4147-A177-3AD203B41FA5}">
                      <a16:colId xmlns:a16="http://schemas.microsoft.com/office/drawing/2014/main" val="1217604244"/>
                    </a:ext>
                  </a:extLst>
                </a:gridCol>
              </a:tblGrid>
              <a:tr h="1364466">
                <a:tc>
                  <a:txBody>
                    <a:bodyPr/>
                    <a:lstStyle/>
                    <a:p>
                      <a:pPr algn="ctr" fontAlgn="ctr"/>
                      <a:r>
                        <a:rPr lang="es-CO" sz="1050" b="1" i="0" u="none" strike="noStrike">
                          <a:solidFill>
                            <a:srgbClr val="FFFFFF"/>
                          </a:solidFill>
                          <a:effectLst/>
                          <a:latin typeface="Arial Nova Cond Light"/>
                        </a:rPr>
                        <a:t>Nombre del Producto aprobado en el PDT</a:t>
                      </a:r>
                    </a:p>
                  </a:txBody>
                  <a:tcPr marL="3885" marR="3885" marT="3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3885" marR="3885" marT="3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dirty="0">
                          <a:solidFill>
                            <a:srgbClr val="FFFFFF"/>
                          </a:solidFill>
                          <a:effectLst/>
                          <a:latin typeface="Arial Nova Cond Light"/>
                        </a:rPr>
                        <a:t>Nombre del Indicador aprobado en el PDT</a:t>
                      </a:r>
                    </a:p>
                  </a:txBody>
                  <a:tcPr marL="3885" marR="3885" marT="3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Unidad de medida del indicador de producto escogido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3885" marR="3885" marT="3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3885" marR="3885" marT="3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80082345"/>
                  </a:ext>
                </a:extLst>
              </a:tr>
              <a:tr h="1138124">
                <a:tc>
                  <a:txBody>
                    <a:bodyPr/>
                    <a:lstStyle/>
                    <a:p>
                      <a:pPr algn="just" fontAlgn="ctr"/>
                      <a:r>
                        <a:rPr lang="es-CO" sz="1050" b="0" i="0" u="none" strike="noStrike" dirty="0">
                          <a:solidFill>
                            <a:srgbClr val="000000"/>
                          </a:solidFill>
                          <a:effectLst/>
                          <a:latin typeface="Arial Nova Cond Light"/>
                        </a:rPr>
                        <a:t>Infraestructura ecoturística construida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br>
                        <a:rPr lang="es-CO" sz="1050" b="0" i="0" u="none" strike="noStrike" dirty="0">
                          <a:solidFill>
                            <a:srgbClr val="000000"/>
                          </a:solidFill>
                          <a:effectLst/>
                          <a:latin typeface="Arial Nova Cond Light"/>
                        </a:rPr>
                      </a:br>
                      <a:r>
                        <a:rPr lang="es-CO" sz="1050" b="0" i="0" u="none" strike="noStrike" dirty="0">
                          <a:solidFill>
                            <a:srgbClr val="000000"/>
                          </a:solidFill>
                          <a:effectLst/>
                          <a:latin typeface="Arial Nova Cond Light"/>
                        </a:rPr>
                        <a:t>Secretaría de Turismo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Infraestructura ecoturística construida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ND</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66334916"/>
                  </a:ext>
                </a:extLst>
              </a:tr>
              <a:tr h="2043494">
                <a:tc>
                  <a:txBody>
                    <a:bodyPr/>
                    <a:lstStyle/>
                    <a:p>
                      <a:pPr algn="just" fontAlgn="ctr"/>
                      <a:r>
                        <a:rPr lang="es-CO" sz="1050" b="0" i="0" u="none" strike="noStrike">
                          <a:solidFill>
                            <a:srgbClr val="000000"/>
                          </a:solidFill>
                          <a:effectLst/>
                          <a:latin typeface="Arial Nova Cond Light"/>
                        </a:rPr>
                        <a:t>Obras para estabilización de taludes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  - 4</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Secretaría de Agricultura Desarrollo Rural y Medio Ambiente - 2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Obras para estabilización de taludes realizadas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ND</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30%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29%</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2.00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17%</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31692234"/>
                  </a:ext>
                </a:extLst>
              </a:tr>
              <a:tr h="1397800">
                <a:tc>
                  <a:txBody>
                    <a:bodyPr/>
                    <a:lstStyle/>
                    <a:p>
                      <a:pPr algn="just" fontAlgn="ctr"/>
                      <a:r>
                        <a:rPr lang="es-CO" sz="1050" b="0" i="0" u="none" strike="noStrike">
                          <a:solidFill>
                            <a:srgbClr val="000000"/>
                          </a:solidFill>
                          <a:effectLst/>
                          <a:latin typeface="Arial Nova Cond Light"/>
                        </a:rPr>
                        <a:t>Obras de infraestructura para mitigación y atención a desastres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Obras de infraestructura para mitigación y atención a desastres realizadas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50%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a:solidFill>
                            <a:srgbClr val="000000"/>
                          </a:solidFill>
                          <a:effectLst/>
                          <a:latin typeface="Arial Nova Cond Light"/>
                        </a:rPr>
                        <a:t>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67%</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050" b="0" i="0" u="none" strike="noStrike">
                          <a:solidFill>
                            <a:srgbClr val="000000"/>
                          </a:solidFill>
                          <a:effectLst/>
                          <a:latin typeface="Arial Nova Cond Light"/>
                        </a:rPr>
                        <a:t>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3.00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43%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dirty="0">
                          <a:solidFill>
                            <a:srgbClr val="000000"/>
                          </a:solidFill>
                          <a:effectLst/>
                          <a:latin typeface="Arial Nova Cond Light"/>
                        </a:rPr>
                        <a:t>3.00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25%</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76988144"/>
                  </a:ext>
                </a:extLst>
              </a:tr>
            </a:tbl>
          </a:graphicData>
        </a:graphic>
      </p:graphicFrame>
    </p:spTree>
    <p:extLst>
      <p:ext uri="{BB962C8B-B14F-4D97-AF65-F5344CB8AC3E}">
        <p14:creationId xmlns:p14="http://schemas.microsoft.com/office/powerpoint/2010/main" val="355380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1870913390"/>
              </p:ext>
            </p:extLst>
          </p:nvPr>
        </p:nvGraphicFramePr>
        <p:xfrm>
          <a:off x="174172" y="806449"/>
          <a:ext cx="11872686" cy="5943885"/>
        </p:xfrm>
        <a:graphic>
          <a:graphicData uri="http://schemas.openxmlformats.org/drawingml/2006/table">
            <a:tbl>
              <a:tblPr/>
              <a:tblGrid>
                <a:gridCol w="952590">
                  <a:extLst>
                    <a:ext uri="{9D8B030D-6E8A-4147-A177-3AD203B41FA5}">
                      <a16:colId xmlns:a16="http://schemas.microsoft.com/office/drawing/2014/main" val="2192963941"/>
                    </a:ext>
                  </a:extLst>
                </a:gridCol>
                <a:gridCol w="698146">
                  <a:extLst>
                    <a:ext uri="{9D8B030D-6E8A-4147-A177-3AD203B41FA5}">
                      <a16:colId xmlns:a16="http://schemas.microsoft.com/office/drawing/2014/main" val="1494888556"/>
                    </a:ext>
                  </a:extLst>
                </a:gridCol>
                <a:gridCol w="908431">
                  <a:extLst>
                    <a:ext uri="{9D8B030D-6E8A-4147-A177-3AD203B41FA5}">
                      <a16:colId xmlns:a16="http://schemas.microsoft.com/office/drawing/2014/main" val="2565937920"/>
                    </a:ext>
                  </a:extLst>
                </a:gridCol>
                <a:gridCol w="437392">
                  <a:extLst>
                    <a:ext uri="{9D8B030D-6E8A-4147-A177-3AD203B41FA5}">
                      <a16:colId xmlns:a16="http://schemas.microsoft.com/office/drawing/2014/main" val="1951538008"/>
                    </a:ext>
                  </a:extLst>
                </a:gridCol>
                <a:gridCol w="473142">
                  <a:extLst>
                    <a:ext uri="{9D8B030D-6E8A-4147-A177-3AD203B41FA5}">
                      <a16:colId xmlns:a16="http://schemas.microsoft.com/office/drawing/2014/main" val="3386081466"/>
                    </a:ext>
                  </a:extLst>
                </a:gridCol>
                <a:gridCol w="473142">
                  <a:extLst>
                    <a:ext uri="{9D8B030D-6E8A-4147-A177-3AD203B41FA5}">
                      <a16:colId xmlns:a16="http://schemas.microsoft.com/office/drawing/2014/main" val="73010223"/>
                    </a:ext>
                  </a:extLst>
                </a:gridCol>
                <a:gridCol w="538329">
                  <a:extLst>
                    <a:ext uri="{9D8B030D-6E8A-4147-A177-3AD203B41FA5}">
                      <a16:colId xmlns:a16="http://schemas.microsoft.com/office/drawing/2014/main" val="4205003459"/>
                    </a:ext>
                  </a:extLst>
                </a:gridCol>
                <a:gridCol w="412158">
                  <a:extLst>
                    <a:ext uri="{9D8B030D-6E8A-4147-A177-3AD203B41FA5}">
                      <a16:colId xmlns:a16="http://schemas.microsoft.com/office/drawing/2014/main" val="3813335975"/>
                    </a:ext>
                  </a:extLst>
                </a:gridCol>
                <a:gridCol w="403748">
                  <a:extLst>
                    <a:ext uri="{9D8B030D-6E8A-4147-A177-3AD203B41FA5}">
                      <a16:colId xmlns:a16="http://schemas.microsoft.com/office/drawing/2014/main" val="2439239598"/>
                    </a:ext>
                  </a:extLst>
                </a:gridCol>
                <a:gridCol w="412158">
                  <a:extLst>
                    <a:ext uri="{9D8B030D-6E8A-4147-A177-3AD203B41FA5}">
                      <a16:colId xmlns:a16="http://schemas.microsoft.com/office/drawing/2014/main" val="3841954067"/>
                    </a:ext>
                  </a:extLst>
                </a:gridCol>
                <a:gridCol w="393567">
                  <a:extLst>
                    <a:ext uri="{9D8B030D-6E8A-4147-A177-3AD203B41FA5}">
                      <a16:colId xmlns:a16="http://schemas.microsoft.com/office/drawing/2014/main" val="3114428143"/>
                    </a:ext>
                  </a:extLst>
                </a:gridCol>
                <a:gridCol w="481219">
                  <a:extLst>
                    <a:ext uri="{9D8B030D-6E8A-4147-A177-3AD203B41FA5}">
                      <a16:colId xmlns:a16="http://schemas.microsoft.com/office/drawing/2014/main" val="1758334727"/>
                    </a:ext>
                  </a:extLst>
                </a:gridCol>
                <a:gridCol w="378513">
                  <a:extLst>
                    <a:ext uri="{9D8B030D-6E8A-4147-A177-3AD203B41FA5}">
                      <a16:colId xmlns:a16="http://schemas.microsoft.com/office/drawing/2014/main" val="1266249598"/>
                    </a:ext>
                  </a:extLst>
                </a:gridCol>
                <a:gridCol w="386924">
                  <a:extLst>
                    <a:ext uri="{9D8B030D-6E8A-4147-A177-3AD203B41FA5}">
                      <a16:colId xmlns:a16="http://schemas.microsoft.com/office/drawing/2014/main" val="2794278694"/>
                    </a:ext>
                  </a:extLst>
                </a:gridCol>
                <a:gridCol w="420570">
                  <a:extLst>
                    <a:ext uri="{9D8B030D-6E8A-4147-A177-3AD203B41FA5}">
                      <a16:colId xmlns:a16="http://schemas.microsoft.com/office/drawing/2014/main" val="383672002"/>
                    </a:ext>
                  </a:extLst>
                </a:gridCol>
                <a:gridCol w="420570">
                  <a:extLst>
                    <a:ext uri="{9D8B030D-6E8A-4147-A177-3AD203B41FA5}">
                      <a16:colId xmlns:a16="http://schemas.microsoft.com/office/drawing/2014/main" val="755718406"/>
                    </a:ext>
                  </a:extLst>
                </a:gridCol>
                <a:gridCol w="498374">
                  <a:extLst>
                    <a:ext uri="{9D8B030D-6E8A-4147-A177-3AD203B41FA5}">
                      <a16:colId xmlns:a16="http://schemas.microsoft.com/office/drawing/2014/main" val="1974961765"/>
                    </a:ext>
                  </a:extLst>
                </a:gridCol>
                <a:gridCol w="378513">
                  <a:extLst>
                    <a:ext uri="{9D8B030D-6E8A-4147-A177-3AD203B41FA5}">
                      <a16:colId xmlns:a16="http://schemas.microsoft.com/office/drawing/2014/main" val="2683885387"/>
                    </a:ext>
                  </a:extLst>
                </a:gridCol>
                <a:gridCol w="428982">
                  <a:extLst>
                    <a:ext uri="{9D8B030D-6E8A-4147-A177-3AD203B41FA5}">
                      <a16:colId xmlns:a16="http://schemas.microsoft.com/office/drawing/2014/main" val="194907642"/>
                    </a:ext>
                  </a:extLst>
                </a:gridCol>
                <a:gridCol w="378513">
                  <a:extLst>
                    <a:ext uri="{9D8B030D-6E8A-4147-A177-3AD203B41FA5}">
                      <a16:colId xmlns:a16="http://schemas.microsoft.com/office/drawing/2014/main" val="2474049522"/>
                    </a:ext>
                  </a:extLst>
                </a:gridCol>
                <a:gridCol w="447906">
                  <a:extLst>
                    <a:ext uri="{9D8B030D-6E8A-4147-A177-3AD203B41FA5}">
                      <a16:colId xmlns:a16="http://schemas.microsoft.com/office/drawing/2014/main" val="2731368786"/>
                    </a:ext>
                  </a:extLst>
                </a:gridCol>
                <a:gridCol w="513095">
                  <a:extLst>
                    <a:ext uri="{9D8B030D-6E8A-4147-A177-3AD203B41FA5}">
                      <a16:colId xmlns:a16="http://schemas.microsoft.com/office/drawing/2014/main" val="248042891"/>
                    </a:ext>
                  </a:extLst>
                </a:gridCol>
                <a:gridCol w="487861">
                  <a:extLst>
                    <a:ext uri="{9D8B030D-6E8A-4147-A177-3AD203B41FA5}">
                      <a16:colId xmlns:a16="http://schemas.microsoft.com/office/drawing/2014/main" val="2862031886"/>
                    </a:ext>
                  </a:extLst>
                </a:gridCol>
                <a:gridCol w="548843">
                  <a:extLst>
                    <a:ext uri="{9D8B030D-6E8A-4147-A177-3AD203B41FA5}">
                      <a16:colId xmlns:a16="http://schemas.microsoft.com/office/drawing/2014/main" val="1217604244"/>
                    </a:ext>
                  </a:extLst>
                </a:gridCol>
              </a:tblGrid>
              <a:tr h="1200071">
                <a:tc>
                  <a:txBody>
                    <a:bodyPr/>
                    <a:lstStyle/>
                    <a:p>
                      <a:pPr algn="ctr" fontAlgn="ctr"/>
                      <a:r>
                        <a:rPr lang="es-CO" sz="900" b="1" i="0" u="none" strike="noStrike">
                          <a:solidFill>
                            <a:srgbClr val="FFFFFF"/>
                          </a:solidFill>
                          <a:effectLst/>
                          <a:latin typeface="Arial Nova Cond Light"/>
                        </a:rPr>
                        <a:t>Nombre del Producto aprobado en el PDT</a:t>
                      </a:r>
                    </a:p>
                  </a:txBody>
                  <a:tcPr marL="3885" marR="3885" marT="3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Dependencia responsable</a:t>
                      </a:r>
                    </a:p>
                  </a:txBody>
                  <a:tcPr marL="3885" marR="3885" marT="3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dirty="0">
                          <a:solidFill>
                            <a:srgbClr val="FFFFFF"/>
                          </a:solidFill>
                          <a:effectLst/>
                          <a:latin typeface="Arial Nova Cond Light"/>
                        </a:rPr>
                        <a:t>Nombre del Indicador aprobado en el PDT</a:t>
                      </a:r>
                    </a:p>
                  </a:txBody>
                  <a:tcPr marL="3885" marR="3885" marT="3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Línea Base Producto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Unidad de medida del indicador de producto escogido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Producto Cuatrenio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Tipología</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Acumulado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No Acumulado</a:t>
                      </a:r>
                    </a:p>
                  </a:txBody>
                  <a:tcPr marL="3885" marR="3885" marT="3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2020</a:t>
                      </a:r>
                    </a:p>
                  </a:txBody>
                  <a:tcPr marL="3885" marR="3885" marT="3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2020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 Ejecución</a:t>
                      </a:r>
                      <a:br>
                        <a:rPr lang="es-CO" sz="900" b="1" i="0" u="none" strike="noStrike">
                          <a:solidFill>
                            <a:srgbClr val="FFFFFF"/>
                          </a:solidFill>
                          <a:effectLst/>
                          <a:latin typeface="Arial" panose="020B0604020202020204" pitchFamily="34" charset="0"/>
                        </a:rPr>
                      </a:br>
                      <a:r>
                        <a:rPr lang="es-CO" sz="900" b="1" i="0" u="none" strike="noStrike">
                          <a:solidFill>
                            <a:srgbClr val="FFFFFF"/>
                          </a:solidFill>
                          <a:effectLst/>
                          <a:latin typeface="Arial" panose="020B0604020202020204" pitchFamily="34" charset="0"/>
                        </a:rPr>
                        <a:t>2020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900" b="1" i="0" u="none" strike="noStrike">
                          <a:solidFill>
                            <a:srgbClr val="FFFFFF"/>
                          </a:solidFill>
                          <a:effectLst/>
                          <a:latin typeface="Arial Nova Cond Light"/>
                        </a:rPr>
                        <a:t>Avance Meta fisica</a:t>
                      </a:r>
                      <a:br>
                        <a:rPr lang="it-IT" sz="900" b="1" i="0" u="none" strike="noStrike">
                          <a:solidFill>
                            <a:srgbClr val="FFFFFF"/>
                          </a:solidFill>
                          <a:effectLst/>
                          <a:latin typeface="Arial Nova Cond Light"/>
                        </a:rPr>
                      </a:br>
                      <a:r>
                        <a:rPr lang="it-IT" sz="900" b="1" i="0" u="none" strike="noStrike">
                          <a:solidFill>
                            <a:srgbClr val="FFFFFF"/>
                          </a:solidFill>
                          <a:effectLst/>
                          <a:latin typeface="Arial Nova Cond Light"/>
                        </a:rPr>
                        <a:t>2020 -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fisica 2020 a sep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Meta fisica Cuatrenio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Meta fisica Cuatrenio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a sep 2022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80082345"/>
                  </a:ext>
                </a:extLst>
              </a:tr>
              <a:tr h="1399143">
                <a:tc>
                  <a:txBody>
                    <a:bodyPr/>
                    <a:lstStyle/>
                    <a:p>
                      <a:pPr algn="just" fontAlgn="ctr"/>
                      <a:r>
                        <a:rPr lang="es-CO" sz="900" b="0" i="0" u="none" strike="noStrike" dirty="0">
                          <a:solidFill>
                            <a:srgbClr val="000000"/>
                          </a:solidFill>
                          <a:effectLst/>
                          <a:latin typeface="Arial Nova Cond Light"/>
                        </a:rPr>
                        <a:t>Viviendas de Interés Social urbanas mejoradas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dirty="0">
                          <a:solidFill>
                            <a:srgbClr val="000000"/>
                          </a:solidFill>
                          <a:effectLst/>
                          <a:latin typeface="Arial Nova Cond Light"/>
                        </a:rPr>
                        <a:t>Secretaría de Aguas E Infraestructura</a:t>
                      </a:r>
                      <a:br>
                        <a:rPr lang="es-CO" sz="900" b="0" i="0" u="none" strike="noStrike" dirty="0">
                          <a:solidFill>
                            <a:srgbClr val="000000"/>
                          </a:solidFill>
                          <a:effectLst/>
                          <a:latin typeface="Arial Nova Cond Light"/>
                        </a:rPr>
                      </a:br>
                      <a:r>
                        <a:rPr lang="es-CO" sz="900" b="0" i="0" u="none" strike="noStrike" dirty="0">
                          <a:solidFill>
                            <a:srgbClr val="000000"/>
                          </a:solidFill>
                          <a:effectLst/>
                          <a:latin typeface="Arial Nova Cond Light"/>
                        </a:rPr>
                        <a:t>PROYECTA Empresa para el  Desarrollo Territorial</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Viviendas de Interés Social urbanas mejoradas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ND</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300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10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dirty="0">
                          <a:solidFill>
                            <a:srgbClr val="000000"/>
                          </a:solidFill>
                          <a:effectLst/>
                          <a:latin typeface="Arial Nova Cond Light"/>
                        </a:rPr>
                        <a:t>50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28%</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dirty="0">
                          <a:solidFill>
                            <a:srgbClr val="000000"/>
                          </a:solidFill>
                          <a:effectLst/>
                          <a:latin typeface="Arial Nova Cond Light"/>
                        </a:rPr>
                        <a:t>120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46</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dirty="0">
                          <a:solidFill>
                            <a:srgbClr val="000000"/>
                          </a:solidFill>
                          <a:effectLst/>
                          <a:latin typeface="Arial Nova Cond Light"/>
                        </a:rPr>
                        <a:t>120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14.00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8%</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dirty="0">
                          <a:solidFill>
                            <a:srgbClr val="000000"/>
                          </a:solidFill>
                          <a:effectLst/>
                          <a:latin typeface="Arial Nova Cond Light"/>
                        </a:rPr>
                        <a:t>14.00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5%</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92434535"/>
                  </a:ext>
                </a:extLst>
              </a:tr>
              <a:tr h="1120110">
                <a:tc>
                  <a:txBody>
                    <a:bodyPr/>
                    <a:lstStyle/>
                    <a:p>
                      <a:pPr algn="just" fontAlgn="ctr"/>
                      <a:r>
                        <a:rPr lang="es-CO" sz="900" b="0" i="0" u="none" strike="noStrike">
                          <a:solidFill>
                            <a:srgbClr val="000000"/>
                          </a:solidFill>
                          <a:effectLst/>
                          <a:latin typeface="Arial Nova Cond Light"/>
                        </a:rPr>
                        <a:t>Alcantarillados construidos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Plantas de tratamiento de aguas residuales  construidas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ND</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dirty="0">
                          <a:solidFill>
                            <a:srgbClr val="000000"/>
                          </a:solidFill>
                          <a:effectLst/>
                          <a:latin typeface="Arial Nova Cond Light"/>
                        </a:rPr>
                        <a:t>0.00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96917611"/>
                  </a:ext>
                </a:extLst>
              </a:tr>
              <a:tr h="1024490">
                <a:tc>
                  <a:txBody>
                    <a:bodyPr/>
                    <a:lstStyle/>
                    <a:p>
                      <a:pPr algn="just" fontAlgn="ctr"/>
                      <a:r>
                        <a:rPr lang="es-CO" sz="900" b="0" i="0" u="none" strike="noStrike">
                          <a:solidFill>
                            <a:srgbClr val="000000"/>
                          </a:solidFill>
                          <a:effectLst/>
                          <a:latin typeface="Arial Nova Cond Light"/>
                        </a:rPr>
                        <a:t>Servicios de apoyo financiero para la ejecución de proyectos de acueductos y alcantarillado</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Proyectos de acueducto y alcantarillado en área urbana financiados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ND</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100%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a:solidFill>
                            <a:srgbClr val="000000"/>
                          </a:solidFill>
                          <a:effectLst/>
                          <a:latin typeface="Arial Nova Cond Light"/>
                        </a:rPr>
                        <a:t>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50%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900" b="0" i="0" u="none" strike="noStrike">
                          <a:solidFill>
                            <a:srgbClr val="000000"/>
                          </a:solidFill>
                          <a:effectLst/>
                          <a:latin typeface="Arial Nova Cond Light"/>
                        </a:rPr>
                        <a:t>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66%</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900" b="0" i="0" u="none" strike="noStrike">
                          <a:solidFill>
                            <a:srgbClr val="000000"/>
                          </a:solidFill>
                          <a:effectLst/>
                          <a:latin typeface="Arial Nova Cond Light"/>
                        </a:rPr>
                        <a:t>3</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7.00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78%</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0" i="0" u="none" strike="noStrike" dirty="0">
                          <a:solidFill>
                            <a:srgbClr val="000000"/>
                          </a:solidFill>
                          <a:effectLst/>
                          <a:latin typeface="Arial Nova Cond Light"/>
                        </a:rPr>
                        <a:t>7.00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58%</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36425086"/>
                  </a:ext>
                </a:extLst>
              </a:tr>
              <a:tr h="1200071">
                <a:tc>
                  <a:txBody>
                    <a:bodyPr/>
                    <a:lstStyle/>
                    <a:p>
                      <a:pPr algn="just" fontAlgn="ctr"/>
                      <a:r>
                        <a:rPr lang="es-CO" sz="900" b="0" i="0" u="none" strike="noStrike">
                          <a:solidFill>
                            <a:srgbClr val="000000"/>
                          </a:solidFill>
                          <a:effectLst/>
                          <a:latin typeface="Arial Nova Cond Light"/>
                        </a:rPr>
                        <a:t>Servicios de apoyo financiero para la ejecución de proyectos de acueductos y de manejo de aguas residuales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900" b="0" i="0" u="none" strike="noStrike">
                          <a:solidFill>
                            <a:srgbClr val="000000"/>
                          </a:solidFill>
                          <a:effectLst/>
                          <a:latin typeface="Arial Nova Cond Light"/>
                        </a:rPr>
                        <a:t>Proyectos de acueducto y de manejo de aguas residuales en área rural financiados</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ND</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2</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No Acumulada</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0.1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0.5</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Nova Cond Light"/>
                        </a:rPr>
                        <a:t> </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0.5</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100%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a:solidFill>
                            <a:srgbClr val="000000"/>
                          </a:solidFill>
                          <a:effectLst/>
                          <a:latin typeface="Arial Nova Cond Light"/>
                        </a:rPr>
                        <a:t>0.4</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1.1</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Nova Cond Light"/>
                        </a:rPr>
                        <a:t>0.50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rial" panose="020B0604020202020204" pitchFamily="34" charset="0"/>
                        </a:rPr>
                        <a:t>100%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dirty="0">
                          <a:solidFill>
                            <a:srgbClr val="000000"/>
                          </a:solidFill>
                          <a:effectLst/>
                          <a:latin typeface="Arial Nova Cond Light"/>
                        </a:rPr>
                        <a:t>0.50</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rial" panose="020B0604020202020204" pitchFamily="34" charset="0"/>
                        </a:rPr>
                        <a:t>25%</a:t>
                      </a:r>
                    </a:p>
                  </a:txBody>
                  <a:tcPr marL="3885" marR="3885" marT="3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86927715"/>
                  </a:ext>
                </a:extLst>
              </a:tr>
            </a:tbl>
          </a:graphicData>
        </a:graphic>
      </p:graphicFrame>
    </p:spTree>
    <p:extLst>
      <p:ext uri="{BB962C8B-B14F-4D97-AF65-F5344CB8AC3E}">
        <p14:creationId xmlns:p14="http://schemas.microsoft.com/office/powerpoint/2010/main" val="94566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sp>
        <p:nvSpPr>
          <p:cNvPr id="2" name="1 Rectángulo"/>
          <p:cNvSpPr/>
          <p:nvPr/>
        </p:nvSpPr>
        <p:spPr>
          <a:xfrm>
            <a:off x="1151906" y="1805049"/>
            <a:ext cx="9930782" cy="2601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2">
                    <a:lumMod val="50000"/>
                  </a:schemeClr>
                </a:solidFill>
                <a:latin typeface="Arial" pitchFamily="34" charset="0"/>
                <a:cs typeface="Arial" pitchFamily="34" charset="0"/>
              </a:rPr>
              <a:t>ESTADO DE EJECUCIÓN</a:t>
            </a:r>
          </a:p>
          <a:p>
            <a:pPr algn="ctr"/>
            <a:r>
              <a:rPr lang="es-CO" sz="2800" b="1" dirty="0">
                <a:solidFill>
                  <a:schemeClr val="bg2">
                    <a:lumMod val="50000"/>
                  </a:schemeClr>
                </a:solidFill>
                <a:latin typeface="Arial" pitchFamily="34" charset="0"/>
                <a:cs typeface="Arial" pitchFamily="34" charset="0"/>
              </a:rPr>
              <a:t>PLAN OPERATIVO ANUAL DE INVERSIONES POAI </a:t>
            </a:r>
          </a:p>
          <a:p>
            <a:pPr algn="ctr"/>
            <a:r>
              <a:rPr lang="es-CO" sz="2800" b="1" dirty="0">
                <a:solidFill>
                  <a:schemeClr val="bg2">
                    <a:lumMod val="50000"/>
                  </a:schemeClr>
                </a:solidFill>
                <a:latin typeface="Arial" pitchFamily="34" charset="0"/>
                <a:cs typeface="Arial" pitchFamily="34" charset="0"/>
              </a:rPr>
              <a:t>SECRETARÍA DE AGUAS E INFRAESTRUCTURA CON CORTE AL 30 DE SEPTIEMBRE DE 2022</a:t>
            </a:r>
          </a:p>
        </p:txBody>
      </p:sp>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22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5" name="Tabla 4"/>
          <p:cNvGraphicFramePr>
            <a:graphicFrameLocks noGrp="1"/>
          </p:cNvGraphicFramePr>
          <p:nvPr>
            <p:extLst>
              <p:ext uri="{D42A27DB-BD31-4B8C-83A1-F6EECF244321}">
                <p14:modId xmlns:p14="http://schemas.microsoft.com/office/powerpoint/2010/main" val="3240977999"/>
              </p:ext>
            </p:extLst>
          </p:nvPr>
        </p:nvGraphicFramePr>
        <p:xfrm>
          <a:off x="174172" y="808453"/>
          <a:ext cx="11872685" cy="5849523"/>
        </p:xfrm>
        <a:graphic>
          <a:graphicData uri="http://schemas.openxmlformats.org/drawingml/2006/table">
            <a:tbl>
              <a:tblPr/>
              <a:tblGrid>
                <a:gridCol w="952591">
                  <a:extLst>
                    <a:ext uri="{9D8B030D-6E8A-4147-A177-3AD203B41FA5}">
                      <a16:colId xmlns:a16="http://schemas.microsoft.com/office/drawing/2014/main" val="3505030437"/>
                    </a:ext>
                  </a:extLst>
                </a:gridCol>
                <a:gridCol w="698146">
                  <a:extLst>
                    <a:ext uri="{9D8B030D-6E8A-4147-A177-3AD203B41FA5}">
                      <a16:colId xmlns:a16="http://schemas.microsoft.com/office/drawing/2014/main" val="694644685"/>
                    </a:ext>
                  </a:extLst>
                </a:gridCol>
                <a:gridCol w="908430">
                  <a:extLst>
                    <a:ext uri="{9D8B030D-6E8A-4147-A177-3AD203B41FA5}">
                      <a16:colId xmlns:a16="http://schemas.microsoft.com/office/drawing/2014/main" val="3914449543"/>
                    </a:ext>
                  </a:extLst>
                </a:gridCol>
                <a:gridCol w="437393">
                  <a:extLst>
                    <a:ext uri="{9D8B030D-6E8A-4147-A177-3AD203B41FA5}">
                      <a16:colId xmlns:a16="http://schemas.microsoft.com/office/drawing/2014/main" val="2045197206"/>
                    </a:ext>
                  </a:extLst>
                </a:gridCol>
                <a:gridCol w="473141">
                  <a:extLst>
                    <a:ext uri="{9D8B030D-6E8A-4147-A177-3AD203B41FA5}">
                      <a16:colId xmlns:a16="http://schemas.microsoft.com/office/drawing/2014/main" val="4101828122"/>
                    </a:ext>
                  </a:extLst>
                </a:gridCol>
                <a:gridCol w="473141">
                  <a:extLst>
                    <a:ext uri="{9D8B030D-6E8A-4147-A177-3AD203B41FA5}">
                      <a16:colId xmlns:a16="http://schemas.microsoft.com/office/drawing/2014/main" val="4143050737"/>
                    </a:ext>
                  </a:extLst>
                </a:gridCol>
                <a:gridCol w="538330">
                  <a:extLst>
                    <a:ext uri="{9D8B030D-6E8A-4147-A177-3AD203B41FA5}">
                      <a16:colId xmlns:a16="http://schemas.microsoft.com/office/drawing/2014/main" val="1523919170"/>
                    </a:ext>
                  </a:extLst>
                </a:gridCol>
                <a:gridCol w="412158">
                  <a:extLst>
                    <a:ext uri="{9D8B030D-6E8A-4147-A177-3AD203B41FA5}">
                      <a16:colId xmlns:a16="http://schemas.microsoft.com/office/drawing/2014/main" val="1065868297"/>
                    </a:ext>
                  </a:extLst>
                </a:gridCol>
                <a:gridCol w="403747">
                  <a:extLst>
                    <a:ext uri="{9D8B030D-6E8A-4147-A177-3AD203B41FA5}">
                      <a16:colId xmlns:a16="http://schemas.microsoft.com/office/drawing/2014/main" val="3804258995"/>
                    </a:ext>
                  </a:extLst>
                </a:gridCol>
                <a:gridCol w="412158">
                  <a:extLst>
                    <a:ext uri="{9D8B030D-6E8A-4147-A177-3AD203B41FA5}">
                      <a16:colId xmlns:a16="http://schemas.microsoft.com/office/drawing/2014/main" val="1999259008"/>
                    </a:ext>
                  </a:extLst>
                </a:gridCol>
                <a:gridCol w="454216">
                  <a:extLst>
                    <a:ext uri="{9D8B030D-6E8A-4147-A177-3AD203B41FA5}">
                      <a16:colId xmlns:a16="http://schemas.microsoft.com/office/drawing/2014/main" val="1056733239"/>
                    </a:ext>
                  </a:extLst>
                </a:gridCol>
                <a:gridCol w="420569">
                  <a:extLst>
                    <a:ext uri="{9D8B030D-6E8A-4147-A177-3AD203B41FA5}">
                      <a16:colId xmlns:a16="http://schemas.microsoft.com/office/drawing/2014/main" val="3497081946"/>
                    </a:ext>
                  </a:extLst>
                </a:gridCol>
                <a:gridCol w="378513">
                  <a:extLst>
                    <a:ext uri="{9D8B030D-6E8A-4147-A177-3AD203B41FA5}">
                      <a16:colId xmlns:a16="http://schemas.microsoft.com/office/drawing/2014/main" val="2663022552"/>
                    </a:ext>
                  </a:extLst>
                </a:gridCol>
                <a:gridCol w="386924">
                  <a:extLst>
                    <a:ext uri="{9D8B030D-6E8A-4147-A177-3AD203B41FA5}">
                      <a16:colId xmlns:a16="http://schemas.microsoft.com/office/drawing/2014/main" val="522669554"/>
                    </a:ext>
                  </a:extLst>
                </a:gridCol>
                <a:gridCol w="420569">
                  <a:extLst>
                    <a:ext uri="{9D8B030D-6E8A-4147-A177-3AD203B41FA5}">
                      <a16:colId xmlns:a16="http://schemas.microsoft.com/office/drawing/2014/main" val="2996334000"/>
                    </a:ext>
                  </a:extLst>
                </a:gridCol>
                <a:gridCol w="420569">
                  <a:extLst>
                    <a:ext uri="{9D8B030D-6E8A-4147-A177-3AD203B41FA5}">
                      <a16:colId xmlns:a16="http://schemas.microsoft.com/office/drawing/2014/main" val="1887973613"/>
                    </a:ext>
                  </a:extLst>
                </a:gridCol>
                <a:gridCol w="498375">
                  <a:extLst>
                    <a:ext uri="{9D8B030D-6E8A-4147-A177-3AD203B41FA5}">
                      <a16:colId xmlns:a16="http://schemas.microsoft.com/office/drawing/2014/main" val="4256881821"/>
                    </a:ext>
                  </a:extLst>
                </a:gridCol>
                <a:gridCol w="378513">
                  <a:extLst>
                    <a:ext uri="{9D8B030D-6E8A-4147-A177-3AD203B41FA5}">
                      <a16:colId xmlns:a16="http://schemas.microsoft.com/office/drawing/2014/main" val="3735414762"/>
                    </a:ext>
                  </a:extLst>
                </a:gridCol>
                <a:gridCol w="428982">
                  <a:extLst>
                    <a:ext uri="{9D8B030D-6E8A-4147-A177-3AD203B41FA5}">
                      <a16:colId xmlns:a16="http://schemas.microsoft.com/office/drawing/2014/main" val="3091108270"/>
                    </a:ext>
                  </a:extLst>
                </a:gridCol>
                <a:gridCol w="378513">
                  <a:extLst>
                    <a:ext uri="{9D8B030D-6E8A-4147-A177-3AD203B41FA5}">
                      <a16:colId xmlns:a16="http://schemas.microsoft.com/office/drawing/2014/main" val="366641917"/>
                    </a:ext>
                  </a:extLst>
                </a:gridCol>
                <a:gridCol w="447907">
                  <a:extLst>
                    <a:ext uri="{9D8B030D-6E8A-4147-A177-3AD203B41FA5}">
                      <a16:colId xmlns:a16="http://schemas.microsoft.com/office/drawing/2014/main" val="2868642873"/>
                    </a:ext>
                  </a:extLst>
                </a:gridCol>
                <a:gridCol w="513096">
                  <a:extLst>
                    <a:ext uri="{9D8B030D-6E8A-4147-A177-3AD203B41FA5}">
                      <a16:colId xmlns:a16="http://schemas.microsoft.com/office/drawing/2014/main" val="1047710161"/>
                    </a:ext>
                  </a:extLst>
                </a:gridCol>
                <a:gridCol w="487861">
                  <a:extLst>
                    <a:ext uri="{9D8B030D-6E8A-4147-A177-3AD203B41FA5}">
                      <a16:colId xmlns:a16="http://schemas.microsoft.com/office/drawing/2014/main" val="18757090"/>
                    </a:ext>
                  </a:extLst>
                </a:gridCol>
                <a:gridCol w="548843">
                  <a:extLst>
                    <a:ext uri="{9D8B030D-6E8A-4147-A177-3AD203B41FA5}">
                      <a16:colId xmlns:a16="http://schemas.microsoft.com/office/drawing/2014/main" val="2483906981"/>
                    </a:ext>
                  </a:extLst>
                </a:gridCol>
              </a:tblGrid>
              <a:tr h="1469003">
                <a:tc>
                  <a:txBody>
                    <a:bodyPr/>
                    <a:lstStyle/>
                    <a:p>
                      <a:pPr algn="ctr" fontAlgn="ctr"/>
                      <a:r>
                        <a:rPr lang="es-CO" sz="1050" b="1" i="0" u="none" strike="noStrike">
                          <a:solidFill>
                            <a:srgbClr val="FFFFFF"/>
                          </a:solidFill>
                          <a:effectLst/>
                          <a:latin typeface="Arial Nova Cond Light"/>
                        </a:rPr>
                        <a:t>Nombre del Producto aprobado en el PDT</a:t>
                      </a:r>
                    </a:p>
                  </a:txBody>
                  <a:tcPr marL="5319" marR="5319" marT="5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5319" marR="5319" marT="5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5319" marR="5319" marT="5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Unidad de medida del indicador de producto escogido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5319" marR="5319" marT="5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5319" marR="5319" marT="5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930472252"/>
                  </a:ext>
                </a:extLst>
              </a:tr>
              <a:tr h="1485854">
                <a:tc>
                  <a:txBody>
                    <a:bodyPr/>
                    <a:lstStyle/>
                    <a:p>
                      <a:pPr algn="just" fontAlgn="ctr"/>
                      <a:r>
                        <a:rPr lang="es-CO" sz="1050" b="0" i="0" u="none" strike="noStrike" dirty="0">
                          <a:solidFill>
                            <a:srgbClr val="000000"/>
                          </a:solidFill>
                          <a:effectLst/>
                          <a:latin typeface="Arial Nova Cond Light"/>
                        </a:rPr>
                        <a:t>Servicios de educación informal en agua potable y saneamiento básico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Eventos de educación informal en agua y saneamiento básico realizados</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Acumulada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3.00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75%</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98239521"/>
                  </a:ext>
                </a:extLst>
              </a:tr>
              <a:tr h="1375792">
                <a:tc>
                  <a:txBody>
                    <a:bodyPr/>
                    <a:lstStyle/>
                    <a:p>
                      <a:pPr algn="just" fontAlgn="ctr"/>
                      <a:r>
                        <a:rPr lang="es-CO" sz="1050" b="0" i="0" u="none" strike="noStrike" dirty="0">
                          <a:solidFill>
                            <a:srgbClr val="000000"/>
                          </a:solidFill>
                          <a:effectLst/>
                          <a:latin typeface="Arial Nova Cond Light"/>
                        </a:rPr>
                        <a:t>Estudios de pre inversión e inversión</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Estudios o diseños realizados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ND</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8</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67%</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050" b="0" i="0" u="none" strike="noStrike" dirty="0">
                          <a:solidFill>
                            <a:srgbClr val="000000"/>
                          </a:solidFill>
                          <a:effectLst/>
                          <a:latin typeface="Arial Nova Cond Light"/>
                        </a:rPr>
                        <a:t>4.00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50%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49491977"/>
                  </a:ext>
                </a:extLst>
              </a:tr>
              <a:tr h="1518874">
                <a:tc>
                  <a:txBody>
                    <a:bodyPr/>
                    <a:lstStyle/>
                    <a:p>
                      <a:pPr algn="just" fontAlgn="ctr"/>
                      <a:r>
                        <a:rPr lang="es-CO" sz="1050" b="0" i="0" u="none" strike="noStrike">
                          <a:solidFill>
                            <a:srgbClr val="000000"/>
                          </a:solidFill>
                          <a:effectLst/>
                          <a:latin typeface="Arial Nova Cond Light"/>
                        </a:rPr>
                        <a:t>Adoptar e implementar la Política Publica de Producción Consumo Sostenible y Gestión Integral de Aseo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Política Pública de Producción Consumo Sostenible y Gestión Integral de Aseo  adoptada e implementada.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ND</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Acumulada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NP</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NP</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06970691"/>
                  </a:ext>
                </a:extLst>
              </a:tr>
            </a:tbl>
          </a:graphicData>
        </a:graphic>
      </p:graphicFrame>
    </p:spTree>
    <p:extLst>
      <p:ext uri="{BB962C8B-B14F-4D97-AF65-F5344CB8AC3E}">
        <p14:creationId xmlns:p14="http://schemas.microsoft.com/office/powerpoint/2010/main" val="341864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5" name="Tabla 4"/>
          <p:cNvGraphicFramePr>
            <a:graphicFrameLocks noGrp="1"/>
          </p:cNvGraphicFramePr>
          <p:nvPr>
            <p:extLst>
              <p:ext uri="{D42A27DB-BD31-4B8C-83A1-F6EECF244321}">
                <p14:modId xmlns:p14="http://schemas.microsoft.com/office/powerpoint/2010/main" val="1174635808"/>
              </p:ext>
            </p:extLst>
          </p:nvPr>
        </p:nvGraphicFramePr>
        <p:xfrm>
          <a:off x="174172" y="808453"/>
          <a:ext cx="11872685" cy="5941880"/>
        </p:xfrm>
        <a:graphic>
          <a:graphicData uri="http://schemas.openxmlformats.org/drawingml/2006/table">
            <a:tbl>
              <a:tblPr/>
              <a:tblGrid>
                <a:gridCol w="952591">
                  <a:extLst>
                    <a:ext uri="{9D8B030D-6E8A-4147-A177-3AD203B41FA5}">
                      <a16:colId xmlns:a16="http://schemas.microsoft.com/office/drawing/2014/main" val="3505030437"/>
                    </a:ext>
                  </a:extLst>
                </a:gridCol>
                <a:gridCol w="698146">
                  <a:extLst>
                    <a:ext uri="{9D8B030D-6E8A-4147-A177-3AD203B41FA5}">
                      <a16:colId xmlns:a16="http://schemas.microsoft.com/office/drawing/2014/main" val="694644685"/>
                    </a:ext>
                  </a:extLst>
                </a:gridCol>
                <a:gridCol w="908430">
                  <a:extLst>
                    <a:ext uri="{9D8B030D-6E8A-4147-A177-3AD203B41FA5}">
                      <a16:colId xmlns:a16="http://schemas.microsoft.com/office/drawing/2014/main" val="3914449543"/>
                    </a:ext>
                  </a:extLst>
                </a:gridCol>
                <a:gridCol w="437393">
                  <a:extLst>
                    <a:ext uri="{9D8B030D-6E8A-4147-A177-3AD203B41FA5}">
                      <a16:colId xmlns:a16="http://schemas.microsoft.com/office/drawing/2014/main" val="2045197206"/>
                    </a:ext>
                  </a:extLst>
                </a:gridCol>
                <a:gridCol w="473141">
                  <a:extLst>
                    <a:ext uri="{9D8B030D-6E8A-4147-A177-3AD203B41FA5}">
                      <a16:colId xmlns:a16="http://schemas.microsoft.com/office/drawing/2014/main" val="4101828122"/>
                    </a:ext>
                  </a:extLst>
                </a:gridCol>
                <a:gridCol w="473141">
                  <a:extLst>
                    <a:ext uri="{9D8B030D-6E8A-4147-A177-3AD203B41FA5}">
                      <a16:colId xmlns:a16="http://schemas.microsoft.com/office/drawing/2014/main" val="4143050737"/>
                    </a:ext>
                  </a:extLst>
                </a:gridCol>
                <a:gridCol w="538330">
                  <a:extLst>
                    <a:ext uri="{9D8B030D-6E8A-4147-A177-3AD203B41FA5}">
                      <a16:colId xmlns:a16="http://schemas.microsoft.com/office/drawing/2014/main" val="1523919170"/>
                    </a:ext>
                  </a:extLst>
                </a:gridCol>
                <a:gridCol w="412158">
                  <a:extLst>
                    <a:ext uri="{9D8B030D-6E8A-4147-A177-3AD203B41FA5}">
                      <a16:colId xmlns:a16="http://schemas.microsoft.com/office/drawing/2014/main" val="1065868297"/>
                    </a:ext>
                  </a:extLst>
                </a:gridCol>
                <a:gridCol w="403747">
                  <a:extLst>
                    <a:ext uri="{9D8B030D-6E8A-4147-A177-3AD203B41FA5}">
                      <a16:colId xmlns:a16="http://schemas.microsoft.com/office/drawing/2014/main" val="3804258995"/>
                    </a:ext>
                  </a:extLst>
                </a:gridCol>
                <a:gridCol w="412158">
                  <a:extLst>
                    <a:ext uri="{9D8B030D-6E8A-4147-A177-3AD203B41FA5}">
                      <a16:colId xmlns:a16="http://schemas.microsoft.com/office/drawing/2014/main" val="1999259008"/>
                    </a:ext>
                  </a:extLst>
                </a:gridCol>
                <a:gridCol w="454216">
                  <a:extLst>
                    <a:ext uri="{9D8B030D-6E8A-4147-A177-3AD203B41FA5}">
                      <a16:colId xmlns:a16="http://schemas.microsoft.com/office/drawing/2014/main" val="1056733239"/>
                    </a:ext>
                  </a:extLst>
                </a:gridCol>
                <a:gridCol w="420569">
                  <a:extLst>
                    <a:ext uri="{9D8B030D-6E8A-4147-A177-3AD203B41FA5}">
                      <a16:colId xmlns:a16="http://schemas.microsoft.com/office/drawing/2014/main" val="3497081946"/>
                    </a:ext>
                  </a:extLst>
                </a:gridCol>
                <a:gridCol w="378513">
                  <a:extLst>
                    <a:ext uri="{9D8B030D-6E8A-4147-A177-3AD203B41FA5}">
                      <a16:colId xmlns:a16="http://schemas.microsoft.com/office/drawing/2014/main" val="2663022552"/>
                    </a:ext>
                  </a:extLst>
                </a:gridCol>
                <a:gridCol w="386924">
                  <a:extLst>
                    <a:ext uri="{9D8B030D-6E8A-4147-A177-3AD203B41FA5}">
                      <a16:colId xmlns:a16="http://schemas.microsoft.com/office/drawing/2014/main" val="522669554"/>
                    </a:ext>
                  </a:extLst>
                </a:gridCol>
                <a:gridCol w="420569">
                  <a:extLst>
                    <a:ext uri="{9D8B030D-6E8A-4147-A177-3AD203B41FA5}">
                      <a16:colId xmlns:a16="http://schemas.microsoft.com/office/drawing/2014/main" val="2996334000"/>
                    </a:ext>
                  </a:extLst>
                </a:gridCol>
                <a:gridCol w="420569">
                  <a:extLst>
                    <a:ext uri="{9D8B030D-6E8A-4147-A177-3AD203B41FA5}">
                      <a16:colId xmlns:a16="http://schemas.microsoft.com/office/drawing/2014/main" val="1887973613"/>
                    </a:ext>
                  </a:extLst>
                </a:gridCol>
                <a:gridCol w="498375">
                  <a:extLst>
                    <a:ext uri="{9D8B030D-6E8A-4147-A177-3AD203B41FA5}">
                      <a16:colId xmlns:a16="http://schemas.microsoft.com/office/drawing/2014/main" val="4256881821"/>
                    </a:ext>
                  </a:extLst>
                </a:gridCol>
                <a:gridCol w="378513">
                  <a:extLst>
                    <a:ext uri="{9D8B030D-6E8A-4147-A177-3AD203B41FA5}">
                      <a16:colId xmlns:a16="http://schemas.microsoft.com/office/drawing/2014/main" val="3735414762"/>
                    </a:ext>
                  </a:extLst>
                </a:gridCol>
                <a:gridCol w="428982">
                  <a:extLst>
                    <a:ext uri="{9D8B030D-6E8A-4147-A177-3AD203B41FA5}">
                      <a16:colId xmlns:a16="http://schemas.microsoft.com/office/drawing/2014/main" val="3091108270"/>
                    </a:ext>
                  </a:extLst>
                </a:gridCol>
                <a:gridCol w="378513">
                  <a:extLst>
                    <a:ext uri="{9D8B030D-6E8A-4147-A177-3AD203B41FA5}">
                      <a16:colId xmlns:a16="http://schemas.microsoft.com/office/drawing/2014/main" val="366641917"/>
                    </a:ext>
                  </a:extLst>
                </a:gridCol>
                <a:gridCol w="447907">
                  <a:extLst>
                    <a:ext uri="{9D8B030D-6E8A-4147-A177-3AD203B41FA5}">
                      <a16:colId xmlns:a16="http://schemas.microsoft.com/office/drawing/2014/main" val="2868642873"/>
                    </a:ext>
                  </a:extLst>
                </a:gridCol>
                <a:gridCol w="513096">
                  <a:extLst>
                    <a:ext uri="{9D8B030D-6E8A-4147-A177-3AD203B41FA5}">
                      <a16:colId xmlns:a16="http://schemas.microsoft.com/office/drawing/2014/main" val="1047710161"/>
                    </a:ext>
                  </a:extLst>
                </a:gridCol>
                <a:gridCol w="487861">
                  <a:extLst>
                    <a:ext uri="{9D8B030D-6E8A-4147-A177-3AD203B41FA5}">
                      <a16:colId xmlns:a16="http://schemas.microsoft.com/office/drawing/2014/main" val="18757090"/>
                    </a:ext>
                  </a:extLst>
                </a:gridCol>
                <a:gridCol w="548843">
                  <a:extLst>
                    <a:ext uri="{9D8B030D-6E8A-4147-A177-3AD203B41FA5}">
                      <a16:colId xmlns:a16="http://schemas.microsoft.com/office/drawing/2014/main" val="2483906981"/>
                    </a:ext>
                  </a:extLst>
                </a:gridCol>
              </a:tblGrid>
              <a:tr h="1446016">
                <a:tc>
                  <a:txBody>
                    <a:bodyPr/>
                    <a:lstStyle/>
                    <a:p>
                      <a:pPr algn="ctr" fontAlgn="ctr"/>
                      <a:r>
                        <a:rPr lang="es-CO" sz="1050" b="1" i="0" u="none" strike="noStrike">
                          <a:solidFill>
                            <a:srgbClr val="FFFFFF"/>
                          </a:solidFill>
                          <a:effectLst/>
                          <a:latin typeface="Arial Nova Cond Light"/>
                        </a:rPr>
                        <a:t>Nombre del Producto aprobado en el PDT</a:t>
                      </a:r>
                    </a:p>
                  </a:txBody>
                  <a:tcPr marL="5319" marR="5319" marT="5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5319" marR="5319" marT="5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5319" marR="5319" marT="5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Unidad de medida del indicador de producto escogido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5319" marR="5319" marT="53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5319" marR="5319" marT="53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930472252"/>
                  </a:ext>
                </a:extLst>
              </a:tr>
              <a:tr h="2202188">
                <a:tc>
                  <a:txBody>
                    <a:bodyPr/>
                    <a:lstStyle/>
                    <a:p>
                      <a:pPr algn="just" fontAlgn="ctr"/>
                      <a:r>
                        <a:rPr lang="es-CO" sz="1050" b="0" i="0" u="none" strike="noStrike" dirty="0">
                          <a:solidFill>
                            <a:srgbClr val="000000"/>
                          </a:solidFill>
                          <a:effectLst/>
                          <a:latin typeface="Arial Nova Cond Light"/>
                        </a:rPr>
                        <a:t>Salones comunales adecuados</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Salones comunales adecuados</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8</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5.00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83%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5.00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63%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7959629"/>
                  </a:ext>
                </a:extLst>
              </a:tr>
              <a:tr h="2293676">
                <a:tc>
                  <a:txBody>
                    <a:bodyPr/>
                    <a:lstStyle/>
                    <a:p>
                      <a:pPr algn="just" fontAlgn="ctr"/>
                      <a:r>
                        <a:rPr lang="es-CO" sz="1050" b="0" i="0" u="none" strike="noStrike">
                          <a:solidFill>
                            <a:srgbClr val="000000"/>
                          </a:solidFill>
                          <a:effectLst/>
                          <a:latin typeface="Arial Nova Cond Light"/>
                        </a:rPr>
                        <a:t>Infraestructura institucional o de edificios públicos de atención de servicios ciudadanos con procesos constructivos, mejorados, ampliados, mantenidos y/o reforzados</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br>
                        <a:rPr lang="es-CO" sz="1050" b="0" i="0" u="none" strike="noStrike">
                          <a:solidFill>
                            <a:srgbClr val="000000"/>
                          </a:solidFill>
                          <a:effectLst/>
                          <a:latin typeface="Arial Nova Cond Light"/>
                        </a:rPr>
                      </a:br>
                      <a:r>
                        <a:rPr lang="es-CO" sz="1050" b="0" i="0" u="none" strike="noStrike">
                          <a:solidFill>
                            <a:srgbClr val="000000"/>
                          </a:solidFill>
                          <a:effectLst/>
                          <a:latin typeface="Arial Nova Cond Light"/>
                        </a:rPr>
                        <a:t>Empresa para el Desarrollo Territorial Proyecta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Institucional o edificios públicos construida mejorada, ampliada, mantenida, y/o reforzada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Acumulada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19</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238%</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3</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75%</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2</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25%</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a:solidFill>
                            <a:srgbClr val="000000"/>
                          </a:solidFill>
                          <a:effectLst/>
                          <a:latin typeface="Arial Nova Cond Light"/>
                        </a:rPr>
                        <a:t>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8.00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6.00</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84%</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38652530"/>
                  </a:ext>
                </a:extLst>
              </a:tr>
            </a:tbl>
          </a:graphicData>
        </a:graphic>
      </p:graphicFrame>
    </p:spTree>
    <p:extLst>
      <p:ext uri="{BB962C8B-B14F-4D97-AF65-F5344CB8AC3E}">
        <p14:creationId xmlns:p14="http://schemas.microsoft.com/office/powerpoint/2010/main" val="326300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172" y="107667"/>
            <a:ext cx="11872686" cy="5599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ACUMULADO ESTADO DE CUMPLIMIENTO DE LAS METAS FISICAS  PLAN DE DESARROLLO “TÚ Y YO SOMOS QUINDÍO”</a:t>
            </a:r>
          </a:p>
          <a:p>
            <a:pPr algn="ctr"/>
            <a:r>
              <a:rPr lang="es-CO" b="1" dirty="0"/>
              <a:t>SECRETARÍA  DE AGRICULTURA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2230445157"/>
              </p:ext>
            </p:extLst>
          </p:nvPr>
        </p:nvGraphicFramePr>
        <p:xfrm>
          <a:off x="174171" y="749275"/>
          <a:ext cx="11872685" cy="6108725"/>
        </p:xfrm>
        <a:graphic>
          <a:graphicData uri="http://schemas.openxmlformats.org/drawingml/2006/table">
            <a:tbl>
              <a:tblPr/>
              <a:tblGrid>
                <a:gridCol w="952591">
                  <a:extLst>
                    <a:ext uri="{9D8B030D-6E8A-4147-A177-3AD203B41FA5}">
                      <a16:colId xmlns:a16="http://schemas.microsoft.com/office/drawing/2014/main" val="2143290684"/>
                    </a:ext>
                  </a:extLst>
                </a:gridCol>
                <a:gridCol w="698146">
                  <a:extLst>
                    <a:ext uri="{9D8B030D-6E8A-4147-A177-3AD203B41FA5}">
                      <a16:colId xmlns:a16="http://schemas.microsoft.com/office/drawing/2014/main" val="835360854"/>
                    </a:ext>
                  </a:extLst>
                </a:gridCol>
                <a:gridCol w="908431">
                  <a:extLst>
                    <a:ext uri="{9D8B030D-6E8A-4147-A177-3AD203B41FA5}">
                      <a16:colId xmlns:a16="http://schemas.microsoft.com/office/drawing/2014/main" val="498826386"/>
                    </a:ext>
                  </a:extLst>
                </a:gridCol>
                <a:gridCol w="437392">
                  <a:extLst>
                    <a:ext uri="{9D8B030D-6E8A-4147-A177-3AD203B41FA5}">
                      <a16:colId xmlns:a16="http://schemas.microsoft.com/office/drawing/2014/main" val="3680993852"/>
                    </a:ext>
                  </a:extLst>
                </a:gridCol>
                <a:gridCol w="473142">
                  <a:extLst>
                    <a:ext uri="{9D8B030D-6E8A-4147-A177-3AD203B41FA5}">
                      <a16:colId xmlns:a16="http://schemas.microsoft.com/office/drawing/2014/main" val="394031492"/>
                    </a:ext>
                  </a:extLst>
                </a:gridCol>
                <a:gridCol w="473142">
                  <a:extLst>
                    <a:ext uri="{9D8B030D-6E8A-4147-A177-3AD203B41FA5}">
                      <a16:colId xmlns:a16="http://schemas.microsoft.com/office/drawing/2014/main" val="4173906770"/>
                    </a:ext>
                  </a:extLst>
                </a:gridCol>
                <a:gridCol w="538329">
                  <a:extLst>
                    <a:ext uri="{9D8B030D-6E8A-4147-A177-3AD203B41FA5}">
                      <a16:colId xmlns:a16="http://schemas.microsoft.com/office/drawing/2014/main" val="2215645193"/>
                    </a:ext>
                  </a:extLst>
                </a:gridCol>
                <a:gridCol w="412159">
                  <a:extLst>
                    <a:ext uri="{9D8B030D-6E8A-4147-A177-3AD203B41FA5}">
                      <a16:colId xmlns:a16="http://schemas.microsoft.com/office/drawing/2014/main" val="2902605298"/>
                    </a:ext>
                  </a:extLst>
                </a:gridCol>
                <a:gridCol w="403747">
                  <a:extLst>
                    <a:ext uri="{9D8B030D-6E8A-4147-A177-3AD203B41FA5}">
                      <a16:colId xmlns:a16="http://schemas.microsoft.com/office/drawing/2014/main" val="1648802964"/>
                    </a:ext>
                  </a:extLst>
                </a:gridCol>
                <a:gridCol w="412159">
                  <a:extLst>
                    <a:ext uri="{9D8B030D-6E8A-4147-A177-3AD203B41FA5}">
                      <a16:colId xmlns:a16="http://schemas.microsoft.com/office/drawing/2014/main" val="2992989393"/>
                    </a:ext>
                  </a:extLst>
                </a:gridCol>
                <a:gridCol w="454215">
                  <a:extLst>
                    <a:ext uri="{9D8B030D-6E8A-4147-A177-3AD203B41FA5}">
                      <a16:colId xmlns:a16="http://schemas.microsoft.com/office/drawing/2014/main" val="797558064"/>
                    </a:ext>
                  </a:extLst>
                </a:gridCol>
                <a:gridCol w="420569">
                  <a:extLst>
                    <a:ext uri="{9D8B030D-6E8A-4147-A177-3AD203B41FA5}">
                      <a16:colId xmlns:a16="http://schemas.microsoft.com/office/drawing/2014/main" val="3573896076"/>
                    </a:ext>
                  </a:extLst>
                </a:gridCol>
                <a:gridCol w="378513">
                  <a:extLst>
                    <a:ext uri="{9D8B030D-6E8A-4147-A177-3AD203B41FA5}">
                      <a16:colId xmlns:a16="http://schemas.microsoft.com/office/drawing/2014/main" val="1162594239"/>
                    </a:ext>
                  </a:extLst>
                </a:gridCol>
                <a:gridCol w="386924">
                  <a:extLst>
                    <a:ext uri="{9D8B030D-6E8A-4147-A177-3AD203B41FA5}">
                      <a16:colId xmlns:a16="http://schemas.microsoft.com/office/drawing/2014/main" val="3409810839"/>
                    </a:ext>
                  </a:extLst>
                </a:gridCol>
                <a:gridCol w="420569">
                  <a:extLst>
                    <a:ext uri="{9D8B030D-6E8A-4147-A177-3AD203B41FA5}">
                      <a16:colId xmlns:a16="http://schemas.microsoft.com/office/drawing/2014/main" val="2980178819"/>
                    </a:ext>
                  </a:extLst>
                </a:gridCol>
                <a:gridCol w="420569">
                  <a:extLst>
                    <a:ext uri="{9D8B030D-6E8A-4147-A177-3AD203B41FA5}">
                      <a16:colId xmlns:a16="http://schemas.microsoft.com/office/drawing/2014/main" val="3615328878"/>
                    </a:ext>
                  </a:extLst>
                </a:gridCol>
                <a:gridCol w="498375">
                  <a:extLst>
                    <a:ext uri="{9D8B030D-6E8A-4147-A177-3AD203B41FA5}">
                      <a16:colId xmlns:a16="http://schemas.microsoft.com/office/drawing/2014/main" val="3507302401"/>
                    </a:ext>
                  </a:extLst>
                </a:gridCol>
                <a:gridCol w="378513">
                  <a:extLst>
                    <a:ext uri="{9D8B030D-6E8A-4147-A177-3AD203B41FA5}">
                      <a16:colId xmlns:a16="http://schemas.microsoft.com/office/drawing/2014/main" val="832241323"/>
                    </a:ext>
                  </a:extLst>
                </a:gridCol>
                <a:gridCol w="428981">
                  <a:extLst>
                    <a:ext uri="{9D8B030D-6E8A-4147-A177-3AD203B41FA5}">
                      <a16:colId xmlns:a16="http://schemas.microsoft.com/office/drawing/2014/main" val="2604729399"/>
                    </a:ext>
                  </a:extLst>
                </a:gridCol>
                <a:gridCol w="378513">
                  <a:extLst>
                    <a:ext uri="{9D8B030D-6E8A-4147-A177-3AD203B41FA5}">
                      <a16:colId xmlns:a16="http://schemas.microsoft.com/office/drawing/2014/main" val="2232685977"/>
                    </a:ext>
                  </a:extLst>
                </a:gridCol>
                <a:gridCol w="447906">
                  <a:extLst>
                    <a:ext uri="{9D8B030D-6E8A-4147-A177-3AD203B41FA5}">
                      <a16:colId xmlns:a16="http://schemas.microsoft.com/office/drawing/2014/main" val="1849502701"/>
                    </a:ext>
                  </a:extLst>
                </a:gridCol>
                <a:gridCol w="513095">
                  <a:extLst>
                    <a:ext uri="{9D8B030D-6E8A-4147-A177-3AD203B41FA5}">
                      <a16:colId xmlns:a16="http://schemas.microsoft.com/office/drawing/2014/main" val="501111739"/>
                    </a:ext>
                  </a:extLst>
                </a:gridCol>
                <a:gridCol w="487861">
                  <a:extLst>
                    <a:ext uri="{9D8B030D-6E8A-4147-A177-3AD203B41FA5}">
                      <a16:colId xmlns:a16="http://schemas.microsoft.com/office/drawing/2014/main" val="2127768423"/>
                    </a:ext>
                  </a:extLst>
                </a:gridCol>
                <a:gridCol w="548844">
                  <a:extLst>
                    <a:ext uri="{9D8B030D-6E8A-4147-A177-3AD203B41FA5}">
                      <a16:colId xmlns:a16="http://schemas.microsoft.com/office/drawing/2014/main" val="2371150113"/>
                    </a:ext>
                  </a:extLst>
                </a:gridCol>
              </a:tblGrid>
              <a:tr h="1204387">
                <a:tc>
                  <a:txBody>
                    <a:bodyPr/>
                    <a:lstStyle/>
                    <a:p>
                      <a:pPr algn="ctr" fontAlgn="ctr"/>
                      <a:r>
                        <a:rPr lang="es-CO" sz="1050" b="1" i="0" u="none" strike="noStrike">
                          <a:solidFill>
                            <a:srgbClr val="FFFFFF"/>
                          </a:solidFill>
                          <a:effectLst/>
                          <a:latin typeface="Arial Nova Cond Light"/>
                        </a:rPr>
                        <a:t>Nombre del Producto aprobado en el PDT</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Dependencia responsable</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Nombre del Indicador aprobado en el PDT</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Línea Base Producto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Unidad de medida del indicador de producto escogido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Producto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Tipología</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Acumulado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No Acumulado</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2020</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panose="020B0604020202020204" pitchFamily="34" charset="0"/>
                        </a:rPr>
                        <a:t>% Ejecución</a:t>
                      </a:r>
                      <a:br>
                        <a:rPr lang="es-CO" sz="1050" b="1" i="0" u="none" strike="noStrike">
                          <a:solidFill>
                            <a:srgbClr val="FFFFFF"/>
                          </a:solidFill>
                          <a:effectLst/>
                          <a:latin typeface="Arial" panose="020B0604020202020204" pitchFamily="34" charset="0"/>
                        </a:rPr>
                      </a:br>
                      <a:r>
                        <a:rPr lang="es-CO" sz="1050" b="1" i="0" u="none" strike="noStrike">
                          <a:solidFill>
                            <a:srgbClr val="FFFFFF"/>
                          </a:solidFill>
                          <a:effectLst/>
                          <a:latin typeface="Arial" panose="020B0604020202020204" pitchFamily="34" charset="0"/>
                        </a:rPr>
                        <a:t>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Ejecución Metas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Física Esperada 2023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050" b="1" i="0" u="none" strike="noStrike">
                          <a:solidFill>
                            <a:srgbClr val="FFFFFF"/>
                          </a:solidFill>
                          <a:effectLst/>
                          <a:latin typeface="Arial Nova Cond Light"/>
                        </a:rPr>
                        <a:t>Avance Meta fisica</a:t>
                      </a:r>
                      <a:br>
                        <a:rPr lang="it-IT" sz="1050" b="1" i="0" u="none" strike="noStrike">
                          <a:solidFill>
                            <a:srgbClr val="FFFFFF"/>
                          </a:solidFill>
                          <a:effectLst/>
                          <a:latin typeface="Arial Nova Cond Light"/>
                        </a:rPr>
                      </a:br>
                      <a:r>
                        <a:rPr lang="it-IT" sz="1050" b="1" i="0" u="none" strike="noStrike">
                          <a:solidFill>
                            <a:srgbClr val="FFFFFF"/>
                          </a:solidFill>
                          <a:effectLst/>
                          <a:latin typeface="Arial Nova Cond Light"/>
                        </a:rPr>
                        <a:t>2020 -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Meta fisica 2020 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Meta fisica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50" b="1" i="0" u="none" strike="noStrike">
                          <a:solidFill>
                            <a:srgbClr val="FFFFFF"/>
                          </a:solidFill>
                          <a:effectLst/>
                          <a:latin typeface="Arial Nova Cond Light"/>
                        </a:rPr>
                        <a:t>Avance Porcentaje Meta fisica Cuatrenio</a:t>
                      </a:r>
                      <a:br>
                        <a:rPr lang="es-CO" sz="1050" b="1" i="0" u="none" strike="noStrike">
                          <a:solidFill>
                            <a:srgbClr val="FFFFFF"/>
                          </a:solidFill>
                          <a:effectLst/>
                          <a:latin typeface="Arial Nova Cond Light"/>
                        </a:rPr>
                      </a:br>
                      <a:r>
                        <a:rPr lang="es-CO" sz="1050" b="1" i="0" u="none" strike="noStrike">
                          <a:solidFill>
                            <a:srgbClr val="FFFFFF"/>
                          </a:solidFill>
                          <a:effectLst/>
                          <a:latin typeface="Arial Nova Cond Light"/>
                        </a:rPr>
                        <a:t>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645089065"/>
                  </a:ext>
                </a:extLst>
              </a:tr>
              <a:tr h="1054494">
                <a:tc>
                  <a:txBody>
                    <a:bodyPr/>
                    <a:lstStyle/>
                    <a:p>
                      <a:pPr algn="just" fontAlgn="ctr"/>
                      <a:r>
                        <a:rPr lang="es-CO" sz="1050" b="0" i="0" u="none" strike="noStrike" dirty="0">
                          <a:solidFill>
                            <a:srgbClr val="000000"/>
                          </a:solidFill>
                          <a:effectLst/>
                          <a:latin typeface="Arial Nova Cond Light"/>
                        </a:rPr>
                        <a:t>Infraestructura   vial  con procesos  de construcción, mejoramiento, ampliación, mantenimiento y/o  reforzamiento.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vial    construída, mejorada, ampliada,  mantenida, y/o  reforzada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dirty="0">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dirty="0">
                          <a:solidFill>
                            <a:srgbClr val="000000"/>
                          </a:solidFill>
                          <a:effectLst/>
                          <a:latin typeface="Arial Nova Cond Light"/>
                        </a:rPr>
                        <a:t>2.50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44617200"/>
                  </a:ext>
                </a:extLst>
              </a:tr>
              <a:tr h="1054494">
                <a:tc>
                  <a:txBody>
                    <a:bodyPr/>
                    <a:lstStyle/>
                    <a:p>
                      <a:pPr algn="just" fontAlgn="ctr"/>
                      <a:r>
                        <a:rPr lang="es-CO" sz="1050" b="0" i="0" u="none" strike="noStrike">
                          <a:solidFill>
                            <a:srgbClr val="000000"/>
                          </a:solidFill>
                          <a:effectLst/>
                          <a:latin typeface="Arial Nova Cond Light"/>
                        </a:rPr>
                        <a:t>Infraestructura   vial  con procesos  de construcción, mejoramiento, ampliación, mantenimiento y/o  reforzamiento.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dirty="0">
                          <a:solidFill>
                            <a:srgbClr val="000000"/>
                          </a:solidFill>
                          <a:effectLst/>
                          <a:latin typeface="Arial Nova Cond Light"/>
                        </a:rPr>
                        <a:t>Infraestructura  vial    </a:t>
                      </a:r>
                      <a:r>
                        <a:rPr lang="es-CO" sz="1050" b="0" i="0" u="none" strike="noStrike" dirty="0" err="1">
                          <a:solidFill>
                            <a:srgbClr val="000000"/>
                          </a:solidFill>
                          <a:effectLst/>
                          <a:latin typeface="Arial Nova Cond Light"/>
                        </a:rPr>
                        <a:t>construída</a:t>
                      </a:r>
                      <a:r>
                        <a:rPr lang="es-CO" sz="1050" b="0" i="0" u="none" strike="noStrike" dirty="0">
                          <a:solidFill>
                            <a:srgbClr val="000000"/>
                          </a:solidFill>
                          <a:effectLst/>
                          <a:latin typeface="Arial Nova Cond Light"/>
                        </a:rPr>
                        <a:t>, mejorada, ampliada,  mantenida, y/o  reforzada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54.621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050" b="0" i="0" u="none" strike="noStrike">
                          <a:solidFill>
                            <a:srgbClr val="000000"/>
                          </a:solidFill>
                          <a:effectLst/>
                          <a:latin typeface="Arial Nova Cond Light"/>
                        </a:rPr>
                        <a:t>33.481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3.8</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18.64</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6.30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18%</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6.30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12%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01049574"/>
                  </a:ext>
                </a:extLst>
              </a:tr>
              <a:tr h="1204387">
                <a:tc>
                  <a:txBody>
                    <a:bodyPr/>
                    <a:lstStyle/>
                    <a:p>
                      <a:pPr algn="just" fontAlgn="ctr"/>
                      <a:r>
                        <a:rPr lang="es-CO" sz="105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05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97164372"/>
                  </a:ext>
                </a:extLst>
              </a:tr>
              <a:tr h="1204387">
                <a:tc>
                  <a:txBody>
                    <a:bodyPr/>
                    <a:lstStyle/>
                    <a:p>
                      <a:pPr algn="just" fontAlgn="ctr"/>
                      <a:r>
                        <a:rPr lang="es-CO" sz="105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5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05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050" b="0" i="0" u="none" strike="noStrike" dirty="0">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83843841"/>
                  </a:ext>
                </a:extLst>
              </a:tr>
            </a:tbl>
          </a:graphicData>
        </a:graphic>
      </p:graphicFrame>
    </p:spTree>
    <p:extLst>
      <p:ext uri="{BB962C8B-B14F-4D97-AF65-F5344CB8AC3E}">
        <p14:creationId xmlns:p14="http://schemas.microsoft.com/office/powerpoint/2010/main" val="39930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sp>
        <p:nvSpPr>
          <p:cNvPr id="2" name="1 Rectángulo"/>
          <p:cNvSpPr/>
          <p:nvPr/>
        </p:nvSpPr>
        <p:spPr>
          <a:xfrm>
            <a:off x="1159099" y="2163651"/>
            <a:ext cx="9852338" cy="1720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2">
                    <a:lumMod val="50000"/>
                  </a:schemeClr>
                </a:solidFill>
                <a:latin typeface="Arial" pitchFamily="34" charset="0"/>
                <a:cs typeface="Arial" pitchFamily="34" charset="0"/>
              </a:rPr>
              <a:t>ESTADO DE EJECUCIÓN</a:t>
            </a:r>
          </a:p>
          <a:p>
            <a:pPr algn="ctr"/>
            <a:r>
              <a:rPr lang="es-CO" sz="2800" b="1" dirty="0">
                <a:solidFill>
                  <a:schemeClr val="bg2">
                    <a:lumMod val="50000"/>
                  </a:schemeClr>
                </a:solidFill>
                <a:latin typeface="Arial" pitchFamily="34" charset="0"/>
                <a:cs typeface="Arial" pitchFamily="34" charset="0"/>
              </a:rPr>
              <a:t>SISTEMA GENERAL DE REGALÍAS SGR</a:t>
            </a:r>
          </a:p>
          <a:p>
            <a:pPr algn="ctr"/>
            <a:r>
              <a:rPr lang="es-CO" sz="2800" b="1" dirty="0">
                <a:solidFill>
                  <a:schemeClr val="bg2">
                    <a:lumMod val="50000"/>
                  </a:schemeClr>
                </a:solidFill>
                <a:latin typeface="Arial" pitchFamily="34" charset="0"/>
                <a:cs typeface="Arial" pitchFamily="34" charset="0"/>
              </a:rPr>
              <a:t>SECRETARÍA DE AGUAS E INFRAESTRUCTURA </a:t>
            </a:r>
          </a:p>
          <a:p>
            <a:pPr algn="ctr"/>
            <a:r>
              <a:rPr lang="es-CO" sz="2800" b="1" dirty="0">
                <a:solidFill>
                  <a:schemeClr val="bg2">
                    <a:lumMod val="50000"/>
                  </a:schemeClr>
                </a:solidFill>
                <a:latin typeface="Arial" pitchFamily="34" charset="0"/>
                <a:cs typeface="Arial" pitchFamily="34" charset="0"/>
              </a:rPr>
              <a:t> CORTE AL 30 DE SEPTIEMBRE DE 2022</a:t>
            </a:r>
          </a:p>
        </p:txBody>
      </p:sp>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797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a:extLst>
              <a:ext uri="{FF2B5EF4-FFF2-40B4-BE49-F238E27FC236}">
                <a16:creationId xmlns:a16="http://schemas.microsoft.com/office/drawing/2014/main" id="{6A4E81D4-9DF3-44FB-A55C-EBF884AFBC3A}"/>
              </a:ext>
            </a:extLst>
          </p:cNvPr>
          <p:cNvSpPr/>
          <p:nvPr/>
        </p:nvSpPr>
        <p:spPr>
          <a:xfrm>
            <a:off x="568544" y="241647"/>
            <a:ext cx="11525251" cy="6568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SISTEMA GENERAL DE REGALÍAS SGR SECRETARÍA DE AGUAS E INFRAESTRUCTURA CON CORTE AL 30 DE SEPTIEMBRE DE 2022</a:t>
            </a:r>
          </a:p>
        </p:txBody>
      </p:sp>
      <p:graphicFrame>
        <p:nvGraphicFramePr>
          <p:cNvPr id="10" name="Gráfico 9"/>
          <p:cNvGraphicFramePr>
            <a:graphicFrameLocks/>
          </p:cNvGraphicFramePr>
          <p:nvPr>
            <p:extLst>
              <p:ext uri="{D42A27DB-BD31-4B8C-83A1-F6EECF244321}">
                <p14:modId xmlns:p14="http://schemas.microsoft.com/office/powerpoint/2010/main" val="2450872326"/>
              </p:ext>
            </p:extLst>
          </p:nvPr>
        </p:nvGraphicFramePr>
        <p:xfrm>
          <a:off x="457200" y="1034715"/>
          <a:ext cx="11636595" cy="51601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053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1037305" y="7937"/>
            <a:ext cx="1113674" cy="360203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51619" y="6344320"/>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A1571EAA-1F35-4485-8B11-D454BF7922E3}"/>
              </a:ext>
            </a:extLst>
          </p:cNvPr>
          <p:cNvSpPr/>
          <p:nvPr/>
        </p:nvSpPr>
        <p:spPr>
          <a:xfrm>
            <a:off x="646545" y="234575"/>
            <a:ext cx="10390760" cy="923330"/>
          </a:xfrm>
          <a:prstGeom prst="rect">
            <a:avLst/>
          </a:prstGeom>
          <a:solidFill>
            <a:srgbClr val="002060"/>
          </a:solidFill>
        </p:spPr>
        <p:txBody>
          <a:bodyPr wrap="square">
            <a:spAutoFit/>
          </a:bodyPr>
          <a:lstStyle/>
          <a:p>
            <a:r>
              <a:rPr lang="es-MX" b="1" dirty="0">
                <a:solidFill>
                  <a:schemeClr val="bg1"/>
                </a:solidFill>
                <a:latin typeface="Calibri" panose="020F0502020204030204" pitchFamily="34" charset="0"/>
              </a:rPr>
              <a:t>2016000040029 - CONSTRUCCIÓN DE PAVIMENTO EN CONCRETO ASFÁLTICO PARA EL DESARROLLO REGIONAL Y LA CONECTIVIDAD  EN LOS MUNICIPIOS DE MONTENEGRO, FILANDIA Y QUIMBAYA EN EL DEPARTAMENTO DEL QUINDÍO</a:t>
            </a:r>
            <a:r>
              <a:rPr lang="es-MX" dirty="0">
                <a:solidFill>
                  <a:schemeClr val="bg1"/>
                </a:solidFill>
              </a:rPr>
              <a:t> </a:t>
            </a:r>
            <a:endParaRPr lang="es-CO" dirty="0">
              <a:solidFill>
                <a:schemeClr val="bg1"/>
              </a:solidFill>
            </a:endParaRPr>
          </a:p>
        </p:txBody>
      </p:sp>
      <p:sp>
        <p:nvSpPr>
          <p:cNvPr id="2" name="AutoShape 8" descr="Marca De Verificación Verde descarga gratuita de png - Gráficos Vectoriales  escalables marca de Verificación Clip art - Tick verde Transparente PNG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0" name="2 Gráfico">
            <a:extLst>
              <a:ext uri="{FF2B5EF4-FFF2-40B4-BE49-F238E27FC236}">
                <a16:creationId xmlns:a16="http://schemas.microsoft.com/office/drawing/2014/main" id="{63FAC10F-1EF0-4221-8952-5FEEDCD52F50}"/>
              </a:ext>
            </a:extLst>
          </p:cNvPr>
          <p:cNvGraphicFramePr>
            <a:graphicFrameLocks/>
          </p:cNvGraphicFramePr>
          <p:nvPr>
            <p:extLst>
              <p:ext uri="{D42A27DB-BD31-4B8C-83A1-F6EECF244321}">
                <p14:modId xmlns:p14="http://schemas.microsoft.com/office/powerpoint/2010/main" val="2788404042"/>
              </p:ext>
            </p:extLst>
          </p:nvPr>
        </p:nvGraphicFramePr>
        <p:xfrm>
          <a:off x="646545" y="1446608"/>
          <a:ext cx="11400198" cy="49351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7807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512" t="78918" r="6685" b="15112"/>
          <a:stretch/>
        </p:blipFill>
        <p:spPr bwMode="auto">
          <a:xfrm>
            <a:off x="9705975" y="6430293"/>
            <a:ext cx="2350190" cy="34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29B02C40-026F-49A9-9219-0DCD830BC9FB}"/>
              </a:ext>
            </a:extLst>
          </p:cNvPr>
          <p:cNvSpPr/>
          <p:nvPr/>
        </p:nvSpPr>
        <p:spPr>
          <a:xfrm>
            <a:off x="738909" y="163326"/>
            <a:ext cx="9845964" cy="646331"/>
          </a:xfrm>
          <a:prstGeom prst="rect">
            <a:avLst/>
          </a:prstGeom>
          <a:solidFill>
            <a:srgbClr val="002060"/>
          </a:solidFill>
        </p:spPr>
        <p:txBody>
          <a:bodyPr wrap="square">
            <a:spAutoFit/>
          </a:bodyPr>
          <a:lstStyle/>
          <a:p>
            <a:r>
              <a:rPr lang="es-MX" b="1" dirty="0">
                <a:solidFill>
                  <a:schemeClr val="bg1"/>
                </a:solidFill>
                <a:latin typeface="Calibri" panose="020F0502020204030204" pitchFamily="34" charset="0"/>
              </a:rPr>
              <a:t>2018000040059 - MEJORAMIENTO DE LA VÍA CIRCASIA - MONTENEGRO CON CÓDIGO 29BQN03, EN LOS MUNICIPIOS DE CIRCASIA Y MONTENEGRO, DEPARTAMENTO DEL QUINDÍO</a:t>
            </a:r>
            <a:r>
              <a:rPr lang="es-MX" dirty="0">
                <a:solidFill>
                  <a:schemeClr val="bg1"/>
                </a:solidFill>
              </a:rPr>
              <a:t> </a:t>
            </a:r>
            <a:endParaRPr lang="es-CO" dirty="0">
              <a:solidFill>
                <a:schemeClr val="bg1"/>
              </a:solidFill>
            </a:endParaRPr>
          </a:p>
        </p:txBody>
      </p:sp>
      <p:graphicFrame>
        <p:nvGraphicFramePr>
          <p:cNvPr id="7" name="2 Gráfico">
            <a:extLst>
              <a:ext uri="{FF2B5EF4-FFF2-40B4-BE49-F238E27FC236}">
                <a16:creationId xmlns:a16="http://schemas.microsoft.com/office/drawing/2014/main" id="{4EC6C1DA-EC08-4652-A6CB-ECEC5FCBBEEC}"/>
              </a:ext>
            </a:extLst>
          </p:cNvPr>
          <p:cNvGraphicFramePr>
            <a:graphicFrameLocks/>
          </p:cNvGraphicFramePr>
          <p:nvPr>
            <p:extLst>
              <p:ext uri="{D42A27DB-BD31-4B8C-83A1-F6EECF244321}">
                <p14:modId xmlns:p14="http://schemas.microsoft.com/office/powerpoint/2010/main" val="512747899"/>
              </p:ext>
            </p:extLst>
          </p:nvPr>
        </p:nvGraphicFramePr>
        <p:xfrm>
          <a:off x="228600" y="971550"/>
          <a:ext cx="11827565" cy="54230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57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6DA54217-BC0A-47F0-9099-CF7F8A661B57}"/>
              </a:ext>
            </a:extLst>
          </p:cNvPr>
          <p:cNvSpPr/>
          <p:nvPr/>
        </p:nvSpPr>
        <p:spPr>
          <a:xfrm>
            <a:off x="720436" y="242608"/>
            <a:ext cx="9940564" cy="646331"/>
          </a:xfrm>
          <a:prstGeom prst="rect">
            <a:avLst/>
          </a:prstGeom>
          <a:solidFill>
            <a:srgbClr val="002060"/>
          </a:solidFill>
        </p:spPr>
        <p:txBody>
          <a:bodyPr wrap="square">
            <a:spAutoFit/>
          </a:bodyPr>
          <a:lstStyle/>
          <a:p>
            <a:r>
              <a:rPr lang="es-MX" b="1" dirty="0">
                <a:solidFill>
                  <a:schemeClr val="bg1"/>
                </a:solidFill>
                <a:latin typeface="Calibri" panose="020F0502020204030204" pitchFamily="34" charset="0"/>
              </a:rPr>
              <a:t>20181301011385 - CONSTRUCCIÓN DE OBRAS DE ESTABILIZACIÓN Y CONFORMACIÓN DE LA BANCA VÍA LA ESPAÑOLA RÍO VERDE, BARRAGÁN CÓDIGO 40QN04-1 QUINDÍO</a:t>
            </a:r>
            <a:r>
              <a:rPr lang="es-MX" dirty="0">
                <a:solidFill>
                  <a:schemeClr val="bg1"/>
                </a:solidFill>
              </a:rPr>
              <a:t> </a:t>
            </a:r>
            <a:endParaRPr lang="es-CO" dirty="0">
              <a:solidFill>
                <a:schemeClr val="bg1"/>
              </a:solidFill>
            </a:endParaRPr>
          </a:p>
        </p:txBody>
      </p:sp>
      <p:graphicFrame>
        <p:nvGraphicFramePr>
          <p:cNvPr id="7" name="2 Gráfico">
            <a:extLst>
              <a:ext uri="{FF2B5EF4-FFF2-40B4-BE49-F238E27FC236}">
                <a16:creationId xmlns:a16="http://schemas.microsoft.com/office/drawing/2014/main" id="{80557A14-28A3-4986-B24D-2C77649A6F96}"/>
              </a:ext>
            </a:extLst>
          </p:cNvPr>
          <p:cNvGraphicFramePr>
            <a:graphicFrameLocks/>
          </p:cNvGraphicFramePr>
          <p:nvPr>
            <p:extLst>
              <p:ext uri="{D42A27DB-BD31-4B8C-83A1-F6EECF244321}">
                <p14:modId xmlns:p14="http://schemas.microsoft.com/office/powerpoint/2010/main" val="2031231917"/>
              </p:ext>
            </p:extLst>
          </p:nvPr>
        </p:nvGraphicFramePr>
        <p:xfrm>
          <a:off x="476250" y="1131546"/>
          <a:ext cx="11570493" cy="50633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5161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51619" y="627656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71737ECB-17F3-410F-9976-8C67594D6F82}"/>
              </a:ext>
            </a:extLst>
          </p:cNvPr>
          <p:cNvSpPr/>
          <p:nvPr/>
        </p:nvSpPr>
        <p:spPr>
          <a:xfrm>
            <a:off x="729673" y="163326"/>
            <a:ext cx="9855200" cy="923330"/>
          </a:xfrm>
          <a:prstGeom prst="rect">
            <a:avLst/>
          </a:prstGeom>
          <a:solidFill>
            <a:srgbClr val="002060"/>
          </a:solidFill>
        </p:spPr>
        <p:txBody>
          <a:bodyPr wrap="square">
            <a:spAutoFit/>
          </a:bodyPr>
          <a:lstStyle/>
          <a:p>
            <a:pPr algn="just"/>
            <a:r>
              <a:rPr lang="es-MX" b="1" dirty="0">
                <a:solidFill>
                  <a:schemeClr val="bg1"/>
                </a:solidFill>
                <a:latin typeface="Calibri" panose="020F0502020204030204" pitchFamily="34" charset="0"/>
              </a:rPr>
              <a:t>20181301011142 - CONSTRUCCIÓN OBRAS DE ESTABILIZACIÓN Y REHABILITACIÓN DE LA VÍA RIO VERDE-PIJAO (COD.40QN03), ESTABILIZACIÓN DE LA VÍA CÓRDOBA-CARNICEROS (COD.40QN09), MUNICIPIOS DE PIJAO, BUENAVISTA Y CÓRDOBA, EN EL DEPARTAMENTO DEL QUINDÍO</a:t>
            </a:r>
            <a:r>
              <a:rPr lang="es-MX" dirty="0">
                <a:solidFill>
                  <a:schemeClr val="bg1"/>
                </a:solidFill>
              </a:rPr>
              <a:t> </a:t>
            </a:r>
            <a:endParaRPr lang="es-CO" dirty="0">
              <a:solidFill>
                <a:schemeClr val="bg1"/>
              </a:solidFill>
            </a:endParaRPr>
          </a:p>
        </p:txBody>
      </p:sp>
      <p:graphicFrame>
        <p:nvGraphicFramePr>
          <p:cNvPr id="7" name="2 Gráfico">
            <a:extLst>
              <a:ext uri="{FF2B5EF4-FFF2-40B4-BE49-F238E27FC236}">
                <a16:creationId xmlns:a16="http://schemas.microsoft.com/office/drawing/2014/main" id="{C9131EF2-1313-45AE-A491-60A55BB5D60A}"/>
              </a:ext>
            </a:extLst>
          </p:cNvPr>
          <p:cNvGraphicFramePr>
            <a:graphicFrameLocks/>
          </p:cNvGraphicFramePr>
          <p:nvPr>
            <p:extLst>
              <p:ext uri="{D42A27DB-BD31-4B8C-83A1-F6EECF244321}">
                <p14:modId xmlns:p14="http://schemas.microsoft.com/office/powerpoint/2010/main" val="1064314238"/>
              </p:ext>
            </p:extLst>
          </p:nvPr>
        </p:nvGraphicFramePr>
        <p:xfrm>
          <a:off x="145256" y="1243078"/>
          <a:ext cx="11901487" cy="5033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6027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9130828" y="6253661"/>
            <a:ext cx="2995977" cy="44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1BADC16C-287B-4981-BFBC-0A631E981CB5}"/>
              </a:ext>
            </a:extLst>
          </p:cNvPr>
          <p:cNvSpPr/>
          <p:nvPr/>
        </p:nvSpPr>
        <p:spPr>
          <a:xfrm>
            <a:off x="476249" y="163326"/>
            <a:ext cx="11153775" cy="646331"/>
          </a:xfrm>
          <a:prstGeom prst="rect">
            <a:avLst/>
          </a:prstGeom>
          <a:solidFill>
            <a:srgbClr val="002060"/>
          </a:solidFill>
        </p:spPr>
        <p:txBody>
          <a:bodyPr wrap="square">
            <a:spAutoFit/>
          </a:bodyPr>
          <a:lstStyle/>
          <a:p>
            <a:pPr algn="just"/>
            <a:r>
              <a:rPr lang="es-MX" b="1" dirty="0">
                <a:solidFill>
                  <a:schemeClr val="bg1"/>
                </a:solidFill>
                <a:latin typeface="Calibri" panose="020F0502020204030204" pitchFamily="34" charset="0"/>
              </a:rPr>
              <a:t>2013000040049 - IMPLEMENTACIÓN DEL PLAN DE ACCIÓN PARA MANTENIMIENTO PREVENTIVO Y ATENCIÓN DE EMERGENCIAS EN LA RED VIAL SECUNDARIA, TERCIARIA Y URBANA DEL DEPARTAMENTO DEL QUINDÍO </a:t>
            </a:r>
            <a:endParaRPr lang="es-CO" dirty="0">
              <a:solidFill>
                <a:schemeClr val="bg1"/>
              </a:solidFill>
            </a:endParaRPr>
          </a:p>
        </p:txBody>
      </p:sp>
      <p:graphicFrame>
        <p:nvGraphicFramePr>
          <p:cNvPr id="7" name="2 Gráfico">
            <a:extLst>
              <a:ext uri="{FF2B5EF4-FFF2-40B4-BE49-F238E27FC236}">
                <a16:creationId xmlns:a16="http://schemas.microsoft.com/office/drawing/2014/main" id="{EF70B9EF-9BF7-4DE2-AB1C-1B798D1E4319}"/>
              </a:ext>
            </a:extLst>
          </p:cNvPr>
          <p:cNvGraphicFramePr>
            <a:graphicFrameLocks/>
          </p:cNvGraphicFramePr>
          <p:nvPr>
            <p:extLst>
              <p:ext uri="{D42A27DB-BD31-4B8C-83A1-F6EECF244321}">
                <p14:modId xmlns:p14="http://schemas.microsoft.com/office/powerpoint/2010/main" val="317441931"/>
              </p:ext>
            </p:extLst>
          </p:nvPr>
        </p:nvGraphicFramePr>
        <p:xfrm>
          <a:off x="476250" y="1446609"/>
          <a:ext cx="11153775" cy="4807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196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sp>
        <p:nvSpPr>
          <p:cNvPr id="8" name="7 Rectángulo">
            <a:extLst>
              <a:ext uri="{FF2B5EF4-FFF2-40B4-BE49-F238E27FC236}">
                <a16:creationId xmlns:a16="http://schemas.microsoft.com/office/drawing/2014/main" id="{AB2C5EF0-A8EB-491F-BDC6-D3ACB694931C}"/>
              </a:ext>
            </a:extLst>
          </p:cNvPr>
          <p:cNvSpPr/>
          <p:nvPr/>
        </p:nvSpPr>
        <p:spPr>
          <a:xfrm>
            <a:off x="709683" y="244698"/>
            <a:ext cx="10945288" cy="6568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GASTOS DE INVERSIÓN SECRETARÍA DE AGUAS E INFRAESTRUCTURA</a:t>
            </a:r>
          </a:p>
          <a:p>
            <a:pPr algn="ctr"/>
            <a:r>
              <a:rPr lang="es-CO" sz="1600" b="1" dirty="0">
                <a:solidFill>
                  <a:schemeClr val="bg1"/>
                </a:solidFill>
                <a:latin typeface="Arial" pitchFamily="34" charset="0"/>
                <a:cs typeface="Arial" pitchFamily="34" charset="0"/>
              </a:rPr>
              <a:t>CON CORTE AL 30 DE SEPTIEMBRE DE 2022</a:t>
            </a:r>
          </a:p>
        </p:txBody>
      </p:sp>
      <p:graphicFrame>
        <p:nvGraphicFramePr>
          <p:cNvPr id="6" name="Gráfico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270991271"/>
              </p:ext>
            </p:extLst>
          </p:nvPr>
        </p:nvGraphicFramePr>
        <p:xfrm>
          <a:off x="709682" y="1088558"/>
          <a:ext cx="11025117" cy="5150230"/>
        </p:xfrm>
        <a:graphic>
          <a:graphicData uri="http://schemas.openxmlformats.org/drawingml/2006/chart">
            <c:chart xmlns:c="http://schemas.openxmlformats.org/drawingml/2006/chart" xmlns:r="http://schemas.openxmlformats.org/officeDocument/2006/relationships" r:id="rId3"/>
          </a:graphicData>
        </a:graphic>
      </p:graphicFrame>
      <p:sp>
        <p:nvSpPr>
          <p:cNvPr id="7" name="1 Flecha derecha"/>
          <p:cNvSpPr/>
          <p:nvPr/>
        </p:nvSpPr>
        <p:spPr>
          <a:xfrm>
            <a:off x="4745572" y="6238788"/>
            <a:ext cx="1468192" cy="4121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OCTUBRE</a:t>
            </a:r>
          </a:p>
        </p:txBody>
      </p:sp>
      <p:sp>
        <p:nvSpPr>
          <p:cNvPr id="9" name="2 Rectángulo"/>
          <p:cNvSpPr/>
          <p:nvPr/>
        </p:nvSpPr>
        <p:spPr>
          <a:xfrm>
            <a:off x="6444282" y="6296743"/>
            <a:ext cx="1493949" cy="2962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48%</a:t>
            </a:r>
          </a:p>
        </p:txBody>
      </p:sp>
    </p:spTree>
    <p:extLst>
      <p:ext uri="{BB962C8B-B14F-4D97-AF65-F5344CB8AC3E}">
        <p14:creationId xmlns:p14="http://schemas.microsoft.com/office/powerpoint/2010/main" val="402756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9553575" y="6491000"/>
            <a:ext cx="2493168" cy="3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4B5851D1-6217-49C8-AAD1-BEEB6D9AB1F2}"/>
              </a:ext>
            </a:extLst>
          </p:cNvPr>
          <p:cNvSpPr/>
          <p:nvPr/>
        </p:nvSpPr>
        <p:spPr>
          <a:xfrm>
            <a:off x="738909" y="261080"/>
            <a:ext cx="9809018" cy="646331"/>
          </a:xfrm>
          <a:prstGeom prst="rect">
            <a:avLst/>
          </a:prstGeom>
          <a:solidFill>
            <a:srgbClr val="002060"/>
          </a:solidFill>
        </p:spPr>
        <p:txBody>
          <a:bodyPr wrap="square">
            <a:spAutoFit/>
          </a:bodyPr>
          <a:lstStyle/>
          <a:p>
            <a:pPr algn="just"/>
            <a:r>
              <a:rPr lang="es-MX" b="1" dirty="0">
                <a:solidFill>
                  <a:schemeClr val="bg1"/>
                </a:solidFill>
                <a:latin typeface="Calibri" panose="020F0502020204030204" pitchFamily="34" charset="0"/>
              </a:rPr>
              <a:t>2017000040038 - REMODELACIÓN Y OPTIMIZACIÓN DE ESCENARIOS DEPORTIVOS, OBRAS DE URBANISMO COMPLEMENTARIAS Y MOVILIDAD DEL CAMPUS DE LA UNIVERSIDAD DEL QUINDÍO</a:t>
            </a:r>
            <a:r>
              <a:rPr lang="es-MX" dirty="0">
                <a:solidFill>
                  <a:schemeClr val="bg1"/>
                </a:solidFill>
              </a:rPr>
              <a:t> </a:t>
            </a:r>
            <a:endParaRPr lang="es-CO" dirty="0">
              <a:solidFill>
                <a:schemeClr val="bg1"/>
              </a:solidFill>
            </a:endParaRPr>
          </a:p>
        </p:txBody>
      </p:sp>
      <p:graphicFrame>
        <p:nvGraphicFramePr>
          <p:cNvPr id="7" name="2 Gráfico">
            <a:extLst>
              <a:ext uri="{FF2B5EF4-FFF2-40B4-BE49-F238E27FC236}">
                <a16:creationId xmlns:a16="http://schemas.microsoft.com/office/drawing/2014/main" id="{F73666CF-1082-42A9-91DD-90B67F67BA75}"/>
              </a:ext>
            </a:extLst>
          </p:cNvPr>
          <p:cNvGraphicFramePr>
            <a:graphicFrameLocks/>
          </p:cNvGraphicFramePr>
          <p:nvPr>
            <p:extLst>
              <p:ext uri="{D42A27DB-BD31-4B8C-83A1-F6EECF244321}">
                <p14:modId xmlns:p14="http://schemas.microsoft.com/office/powerpoint/2010/main" val="2935405500"/>
              </p:ext>
            </p:extLst>
          </p:nvPr>
        </p:nvGraphicFramePr>
        <p:xfrm>
          <a:off x="552450" y="907410"/>
          <a:ext cx="11572875" cy="56895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711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5"/>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9AFBEB2E-2E1D-4855-804A-77CA7C5C3B18}"/>
              </a:ext>
            </a:extLst>
          </p:cNvPr>
          <p:cNvSpPr/>
          <p:nvPr/>
        </p:nvSpPr>
        <p:spPr>
          <a:xfrm>
            <a:off x="476250" y="163326"/>
            <a:ext cx="10062441" cy="923330"/>
          </a:xfrm>
          <a:prstGeom prst="rect">
            <a:avLst/>
          </a:prstGeom>
          <a:solidFill>
            <a:srgbClr val="002060"/>
          </a:solidFill>
        </p:spPr>
        <p:txBody>
          <a:bodyPr wrap="square">
            <a:spAutoFit/>
          </a:bodyPr>
          <a:lstStyle/>
          <a:p>
            <a:r>
              <a:rPr lang="es-MX" b="1" dirty="0">
                <a:solidFill>
                  <a:schemeClr val="bg1"/>
                </a:solidFill>
                <a:latin typeface="Calibri" panose="020F0502020204030204" pitchFamily="34" charset="0"/>
              </a:rPr>
              <a:t>2017000040014 - REMODELACIÓN, MODERNIZACIÓN Y EQUIPAMIENTO DE ÁREAS RESULTANTES DEL REFORZAMIENTO ESTRUCTURAL Y DEL ESTUDIO DE REORDENAMIENTO FÍSICO FUNCIONAL DE LA ESE HOSPITAL DEPARTAMENTAL UNIVERSITARIO DEL QUINDÍO SAN JUAN DE DIOS. QUINDÍO</a:t>
            </a:r>
            <a:r>
              <a:rPr lang="es-MX" dirty="0">
                <a:solidFill>
                  <a:schemeClr val="bg1"/>
                </a:solidFill>
              </a:rPr>
              <a:t> </a:t>
            </a:r>
            <a:endParaRPr lang="es-CO" dirty="0">
              <a:solidFill>
                <a:schemeClr val="bg1"/>
              </a:solidFill>
            </a:endParaRPr>
          </a:p>
        </p:txBody>
      </p:sp>
      <p:graphicFrame>
        <p:nvGraphicFramePr>
          <p:cNvPr id="7" name="2 Gráfico">
            <a:extLst>
              <a:ext uri="{FF2B5EF4-FFF2-40B4-BE49-F238E27FC236}">
                <a16:creationId xmlns:a16="http://schemas.microsoft.com/office/drawing/2014/main" id="{37C6D229-A24F-474F-A07E-D69955A010E0}"/>
              </a:ext>
            </a:extLst>
          </p:cNvPr>
          <p:cNvGraphicFramePr>
            <a:graphicFrameLocks/>
          </p:cNvGraphicFramePr>
          <p:nvPr>
            <p:extLst>
              <p:ext uri="{D42A27DB-BD31-4B8C-83A1-F6EECF244321}">
                <p14:modId xmlns:p14="http://schemas.microsoft.com/office/powerpoint/2010/main" val="4065470093"/>
              </p:ext>
            </p:extLst>
          </p:nvPr>
        </p:nvGraphicFramePr>
        <p:xfrm>
          <a:off x="476250" y="1446608"/>
          <a:ext cx="11570493" cy="47482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3559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9AFBEB2E-2E1D-4855-804A-77CA7C5C3B18}"/>
              </a:ext>
            </a:extLst>
          </p:cNvPr>
          <p:cNvSpPr/>
          <p:nvPr/>
        </p:nvSpPr>
        <p:spPr>
          <a:xfrm>
            <a:off x="748145" y="163326"/>
            <a:ext cx="9790546" cy="615553"/>
          </a:xfrm>
          <a:prstGeom prst="rect">
            <a:avLst/>
          </a:prstGeom>
          <a:solidFill>
            <a:srgbClr val="002060"/>
          </a:solidFill>
        </p:spPr>
        <p:txBody>
          <a:bodyPr wrap="square">
            <a:spAutoFit/>
          </a:bodyPr>
          <a:lstStyle/>
          <a:p>
            <a:r>
              <a:rPr lang="es-CO" dirty="0">
                <a:solidFill>
                  <a:schemeClr val="bg1"/>
                </a:solidFill>
              </a:rPr>
              <a:t>2020003630002 - </a:t>
            </a:r>
            <a:r>
              <a:rPr lang="es-CO" sz="1600" dirty="0">
                <a:solidFill>
                  <a:schemeClr val="bg1"/>
                </a:solidFill>
              </a:rPr>
              <a:t>FORTALECIMIENTO DE LA PRESTACIÓN DE SERVICIOS DE SALUD Y LAS ACCIONES DE SALUD PÚBLICA DURANTE LA PANDEMIA SARS COV-2 (COVID19) EN ARMENIA, QUINDÍO</a:t>
            </a:r>
          </a:p>
        </p:txBody>
      </p:sp>
      <p:graphicFrame>
        <p:nvGraphicFramePr>
          <p:cNvPr id="8" name="2 Gráfico">
            <a:extLst>
              <a:ext uri="{FF2B5EF4-FFF2-40B4-BE49-F238E27FC236}">
                <a16:creationId xmlns:a16="http://schemas.microsoft.com/office/drawing/2014/main" id="{EB6892BB-3893-4314-BB6D-EB103DA2E076}"/>
              </a:ext>
            </a:extLst>
          </p:cNvPr>
          <p:cNvGraphicFramePr>
            <a:graphicFrameLocks/>
          </p:cNvGraphicFramePr>
          <p:nvPr>
            <p:extLst>
              <p:ext uri="{D42A27DB-BD31-4B8C-83A1-F6EECF244321}">
                <p14:modId xmlns:p14="http://schemas.microsoft.com/office/powerpoint/2010/main" val="2298660670"/>
              </p:ext>
            </p:extLst>
          </p:nvPr>
        </p:nvGraphicFramePr>
        <p:xfrm>
          <a:off x="676275" y="914400"/>
          <a:ext cx="11039475" cy="5280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786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01229" y="15079"/>
            <a:ext cx="9759771" cy="798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CONCLUSIONES SEGUIMIENTO Y EVALUACIÓN  PLAN DE DESARROLLO “TÚ Y YO SOMOS QUINDÍO” </a:t>
            </a:r>
          </a:p>
          <a:p>
            <a:pPr algn="ctr"/>
            <a:r>
              <a:rPr lang="es-CO" b="1" dirty="0"/>
              <a:t>SECRETARÍA DE AGUAS E INFRAESTRUCTURA CON CORTE AL 30 DE SEPTIEMBRE DE 2022</a:t>
            </a:r>
          </a:p>
        </p:txBody>
      </p:sp>
      <p:sp>
        <p:nvSpPr>
          <p:cNvPr id="4" name="3 Rectángulo"/>
          <p:cNvSpPr/>
          <p:nvPr/>
        </p:nvSpPr>
        <p:spPr>
          <a:xfrm>
            <a:off x="1031012" y="1120909"/>
            <a:ext cx="10129976" cy="1129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tx1"/>
                </a:solidFill>
              </a:rPr>
              <a:t>La Secretaria de Aguas e Infraestructura, cuenta con un compromiso de ($17.188.762.698.55), equivalente al (48%) del total del presupuesto asignado de ($35.755.534.437.4),  que se encuentra  bajo su responsabilidad con corte al 30 de septiembre de 2022, ubicándose en semáforo naranja- bajo. </a:t>
            </a:r>
          </a:p>
        </p:txBody>
      </p:sp>
      <p:sp>
        <p:nvSpPr>
          <p:cNvPr id="12" name="11 Elipse"/>
          <p:cNvSpPr/>
          <p:nvPr/>
        </p:nvSpPr>
        <p:spPr>
          <a:xfrm>
            <a:off x="450614" y="1434904"/>
            <a:ext cx="347672" cy="32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414664" y="2798243"/>
            <a:ext cx="347672" cy="32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1045029" y="2363987"/>
            <a:ext cx="10129976" cy="1477328"/>
          </a:xfrm>
          <a:prstGeom prst="rect">
            <a:avLst/>
          </a:prstGeom>
          <a:ln>
            <a:solidFill>
              <a:srgbClr val="0070C0"/>
            </a:solidFill>
          </a:ln>
        </p:spPr>
        <p:txBody>
          <a:bodyPr wrap="square">
            <a:spAutoFit/>
          </a:bodyPr>
          <a:lstStyle/>
          <a:p>
            <a:pPr algn="just"/>
            <a:r>
              <a:rPr lang="es-CO" dirty="0"/>
              <a:t>La Secretaria de Aguas e Infraestructura, cuenta con un nivel muy bajo en el estado de ejecución de las metas producto del Plan de Desarrollo, de las veintidós (22) metas  que se encuentran bajo su responsabilidad, tres (3) se encuentran en semáforo verde oscuro- sobresaliente para un 14%, una (1) en amarillo- bajo (5%), dos (2) en semáforo naranja- bajo (9%) y diez y seis (16) en semáforo rojo- crítico (73%). </a:t>
            </a:r>
          </a:p>
        </p:txBody>
      </p:sp>
      <p:graphicFrame>
        <p:nvGraphicFramePr>
          <p:cNvPr id="2" name="Tabla 1"/>
          <p:cNvGraphicFramePr>
            <a:graphicFrameLocks noGrp="1"/>
          </p:cNvGraphicFramePr>
          <p:nvPr>
            <p:extLst>
              <p:ext uri="{D42A27DB-BD31-4B8C-83A1-F6EECF244321}">
                <p14:modId xmlns:p14="http://schemas.microsoft.com/office/powerpoint/2010/main" val="175630903"/>
              </p:ext>
            </p:extLst>
          </p:nvPr>
        </p:nvGraphicFramePr>
        <p:xfrm>
          <a:off x="1684423" y="4106781"/>
          <a:ext cx="7652081" cy="2587892"/>
        </p:xfrm>
        <a:graphic>
          <a:graphicData uri="http://schemas.openxmlformats.org/drawingml/2006/table">
            <a:tbl>
              <a:tblPr/>
              <a:tblGrid>
                <a:gridCol w="3162860">
                  <a:extLst>
                    <a:ext uri="{9D8B030D-6E8A-4147-A177-3AD203B41FA5}">
                      <a16:colId xmlns:a16="http://schemas.microsoft.com/office/drawing/2014/main" val="20000"/>
                    </a:ext>
                  </a:extLst>
                </a:gridCol>
                <a:gridCol w="3366916">
                  <a:extLst>
                    <a:ext uri="{9D8B030D-6E8A-4147-A177-3AD203B41FA5}">
                      <a16:colId xmlns:a16="http://schemas.microsoft.com/office/drawing/2014/main" val="20001"/>
                    </a:ext>
                  </a:extLst>
                </a:gridCol>
                <a:gridCol w="1122305">
                  <a:extLst>
                    <a:ext uri="{9D8B030D-6E8A-4147-A177-3AD203B41FA5}">
                      <a16:colId xmlns:a16="http://schemas.microsoft.com/office/drawing/2014/main" val="20002"/>
                    </a:ext>
                  </a:extLst>
                </a:gridCol>
              </a:tblGrid>
              <a:tr h="341798">
                <a:tc>
                  <a:txBody>
                    <a:bodyPr/>
                    <a:lstStyle/>
                    <a:p>
                      <a:pPr algn="l" fontAlgn="ctr"/>
                      <a:r>
                        <a:rPr lang="es-CO" sz="1200" b="1" i="0" u="none" strike="noStrike" dirty="0">
                          <a:solidFill>
                            <a:srgbClr val="000000"/>
                          </a:solidFill>
                          <a:effectLst/>
                          <a:latin typeface="Arial" panose="020B0604020202020204" pitchFamily="34" charset="0"/>
                        </a:rPr>
                        <a:t>SEMAFORO CUMPLIMIENTO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349">
                <a:tc>
                  <a:txBody>
                    <a:bodyPr/>
                    <a:lstStyle/>
                    <a:p>
                      <a:pPr algn="l" fontAlgn="ctr"/>
                      <a:r>
                        <a:rPr lang="es-CO" sz="1200" b="0" i="0" u="none" strike="noStrike" dirty="0">
                          <a:solidFill>
                            <a:srgbClr val="000000"/>
                          </a:solidFill>
                          <a:effectLst/>
                          <a:latin typeface="Arial" panose="020B0604020202020204" pitchFamily="34" charset="0"/>
                        </a:rPr>
                        <a:t>Sobresaliente  ( Entre 80%-100%)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349">
                <a:tc>
                  <a:txBody>
                    <a:bodyPr/>
                    <a:lstStyle/>
                    <a:p>
                      <a:pPr algn="l" fontAlgn="ctr"/>
                      <a:r>
                        <a:rPr lang="es-CO" sz="1200" b="0" i="0" u="none" strike="noStrike">
                          <a:solidFill>
                            <a:srgbClr val="000000"/>
                          </a:solidFill>
                          <a:effectLst/>
                          <a:latin typeface="Arial" panose="020B0604020202020204" pitchFamily="34" charset="0"/>
                        </a:rPr>
                        <a:t>Satisfactorio (Entre 70% -79,99%)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349">
                <a:tc>
                  <a:txBody>
                    <a:bodyPr/>
                    <a:lstStyle/>
                    <a:p>
                      <a:pPr algn="l" fontAlgn="ctr"/>
                      <a:r>
                        <a:rPr lang="es-CO" sz="1200" b="0" i="0" u="none" strike="noStrike">
                          <a:solidFill>
                            <a:srgbClr val="000000"/>
                          </a:solidFill>
                          <a:effectLst/>
                          <a:latin typeface="Arial" panose="020B0604020202020204" pitchFamily="34" charset="0"/>
                        </a:rPr>
                        <a:t>Medio (Entre 60%-69,99%)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349">
                <a:tc>
                  <a:txBody>
                    <a:bodyPr/>
                    <a:lstStyle/>
                    <a:p>
                      <a:pPr algn="l" fontAlgn="ctr"/>
                      <a:r>
                        <a:rPr lang="es-CO" sz="1200" b="0" i="0" u="none" strike="noStrike" dirty="0">
                          <a:solidFill>
                            <a:srgbClr val="000000"/>
                          </a:solidFill>
                          <a:effectLst/>
                          <a:latin typeface="Arial" panose="020B0604020202020204" pitchFamily="34" charset="0"/>
                        </a:rPr>
                        <a:t>Bajo (Entre 40% - 59,99%)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dirty="0">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349">
                <a:tc>
                  <a:txBody>
                    <a:bodyPr/>
                    <a:lstStyle/>
                    <a:p>
                      <a:pPr algn="l" fontAlgn="ctr"/>
                      <a:r>
                        <a:rPr lang="es-CO" sz="1200" b="0" i="0" u="none" strike="noStrike">
                          <a:solidFill>
                            <a:srgbClr val="000000"/>
                          </a:solidFill>
                          <a:effectLst/>
                          <a:latin typeface="Arial" panose="020B0604020202020204" pitchFamily="34" charset="0"/>
                        </a:rPr>
                        <a:t>Critico (Entre 0% - 39,99%)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dirty="0">
                          <a:solidFill>
                            <a:srgbClr val="000000"/>
                          </a:solidFill>
                          <a:effectLst/>
                          <a:latin typeface="Arial" panose="020B0604020202020204" pitchFamily="34" charset="0"/>
                        </a:rPr>
                        <a:t>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349">
                <a:tc>
                  <a:txBody>
                    <a:bodyPr/>
                    <a:lstStyle/>
                    <a:p>
                      <a:pPr algn="l" fontAlgn="ctr"/>
                      <a:r>
                        <a:rPr lang="es-CO" sz="1200" b="1" i="0" u="none" strike="noStrike">
                          <a:solidFill>
                            <a:srgbClr val="000000"/>
                          </a:solidFill>
                          <a:effectLst/>
                          <a:latin typeface="Arial" panose="020B0604020202020204" pitchFamily="34" charset="0"/>
                        </a:rPr>
                        <a:t>TOTAL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1745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2" y="1434904"/>
            <a:ext cx="982231"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272955"/>
            <a:ext cx="1531000" cy="4951828"/>
          </a:xfrm>
          <a:prstGeom prst="rect">
            <a:avLst/>
          </a:prstGeom>
        </p:spPr>
      </p:pic>
      <p:pic>
        <p:nvPicPr>
          <p:cNvPr id="9" name="Picture 2">
            <a:extLst>
              <a:ext uri="{FF2B5EF4-FFF2-40B4-BE49-F238E27FC236}">
                <a16:creationId xmlns:a16="http://schemas.microsoft.com/office/drawing/2014/main" id="{2EF92B31-20CD-46E6-91E3-289727524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698671" y="6194906"/>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01229" y="15079"/>
            <a:ext cx="9759771" cy="798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CONCLUSIONES SEGUIMIENTO Y EVALUACIÓN  PLAN DE DESARROLLO “TÚ Y YO SOMOS QUINDÍO” </a:t>
            </a:r>
          </a:p>
          <a:p>
            <a:pPr algn="ctr"/>
            <a:r>
              <a:rPr lang="es-CO" b="1" dirty="0"/>
              <a:t>SECRETARÍA DE AGUAS E INFRAESTRUCTURA CON CORTE AL 30 DE SEPTIEMBRE DE 2022</a:t>
            </a:r>
          </a:p>
        </p:txBody>
      </p:sp>
      <p:sp>
        <p:nvSpPr>
          <p:cNvPr id="12" name="11 Elipse"/>
          <p:cNvSpPr/>
          <p:nvPr/>
        </p:nvSpPr>
        <p:spPr>
          <a:xfrm>
            <a:off x="458659" y="1000079"/>
            <a:ext cx="347672" cy="32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Elipse"/>
          <p:cNvSpPr/>
          <p:nvPr/>
        </p:nvSpPr>
        <p:spPr>
          <a:xfrm>
            <a:off x="458659" y="2187625"/>
            <a:ext cx="347672" cy="32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901226" y="886578"/>
            <a:ext cx="9759771" cy="1015663"/>
          </a:xfrm>
          <a:prstGeom prst="rect">
            <a:avLst/>
          </a:prstGeom>
          <a:ln>
            <a:solidFill>
              <a:srgbClr val="0070C0"/>
            </a:solidFill>
          </a:ln>
        </p:spPr>
        <p:txBody>
          <a:bodyPr wrap="square">
            <a:spAutoFit/>
          </a:bodyPr>
          <a:lstStyle/>
          <a:p>
            <a:pPr algn="just"/>
            <a:r>
              <a:rPr lang="es-CO" sz="2000" dirty="0"/>
              <a:t>La secretaría presenta una diferencia de 13% entre los certificados de disponibilidad y los Registros Presupuestales- Compromisos, los cuales se sugieren revisar, si se encuentran en un trámite precontractual o se deben liberar.</a:t>
            </a:r>
          </a:p>
        </p:txBody>
      </p:sp>
      <p:sp>
        <p:nvSpPr>
          <p:cNvPr id="10" name="Rectángulo 9"/>
          <p:cNvSpPr/>
          <p:nvPr/>
        </p:nvSpPr>
        <p:spPr>
          <a:xfrm>
            <a:off x="941728" y="2050739"/>
            <a:ext cx="9759771" cy="1323439"/>
          </a:xfrm>
          <a:prstGeom prst="rect">
            <a:avLst/>
          </a:prstGeom>
          <a:ln>
            <a:solidFill>
              <a:schemeClr val="accent1"/>
            </a:solidFill>
          </a:ln>
        </p:spPr>
        <p:txBody>
          <a:bodyPr wrap="square">
            <a:spAutoFit/>
          </a:bodyPr>
          <a:lstStyle/>
          <a:p>
            <a:pPr algn="just"/>
            <a:r>
              <a:rPr lang="es-CO" sz="2000" dirty="0"/>
              <a:t>El porcentaje de compromiso de 61% por valor de $32.437.254.018.12 con los recursos del Sistema General de Regalías SGR, de responsabilidad de las secretaría de Aguas e Infraestructura, es medio, con respecto al total de los recursos apropiados por un valor de $53.600.603.882.44</a:t>
            </a:r>
          </a:p>
        </p:txBody>
      </p:sp>
      <p:sp>
        <p:nvSpPr>
          <p:cNvPr id="13" name="Rectángulo 12"/>
          <p:cNvSpPr/>
          <p:nvPr/>
        </p:nvSpPr>
        <p:spPr>
          <a:xfrm>
            <a:off x="982229" y="3518049"/>
            <a:ext cx="9759771" cy="707886"/>
          </a:xfrm>
          <a:prstGeom prst="rect">
            <a:avLst/>
          </a:prstGeom>
          <a:ln>
            <a:solidFill>
              <a:schemeClr val="accent1"/>
            </a:solidFill>
          </a:ln>
        </p:spPr>
        <p:txBody>
          <a:bodyPr wrap="square">
            <a:spAutoFit/>
          </a:bodyPr>
          <a:lstStyle/>
          <a:p>
            <a:pPr algn="just"/>
            <a:r>
              <a:rPr lang="es-CO" sz="2000" dirty="0"/>
              <a:t>La Secretaría de Aguas e Infraestructura, tiene  recursos  del balance sin comprometer, los cuales deben ser una prioridad</a:t>
            </a:r>
          </a:p>
        </p:txBody>
      </p:sp>
      <p:sp>
        <p:nvSpPr>
          <p:cNvPr id="15" name="13 Elipse"/>
          <p:cNvSpPr/>
          <p:nvPr/>
        </p:nvSpPr>
        <p:spPr>
          <a:xfrm>
            <a:off x="417719" y="3673282"/>
            <a:ext cx="347672" cy="32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6" name="Tabla 15">
            <a:extLst>
              <a:ext uri="{FF2B5EF4-FFF2-40B4-BE49-F238E27FC236}">
                <a16:creationId xmlns:a16="http://schemas.microsoft.com/office/drawing/2014/main" id="{07C10BB9-AD6F-4C6C-B475-FADB02C03877}"/>
              </a:ext>
            </a:extLst>
          </p:cNvPr>
          <p:cNvGraphicFramePr>
            <a:graphicFrameLocks noGrp="1"/>
          </p:cNvGraphicFramePr>
          <p:nvPr>
            <p:extLst>
              <p:ext uri="{D42A27DB-BD31-4B8C-83A1-F6EECF244321}">
                <p14:modId xmlns:p14="http://schemas.microsoft.com/office/powerpoint/2010/main" val="3039263502"/>
              </p:ext>
            </p:extLst>
          </p:nvPr>
        </p:nvGraphicFramePr>
        <p:xfrm>
          <a:off x="969453" y="4369806"/>
          <a:ext cx="9785321" cy="794899"/>
        </p:xfrm>
        <a:graphic>
          <a:graphicData uri="http://schemas.openxmlformats.org/drawingml/2006/table">
            <a:tbl>
              <a:tblPr/>
              <a:tblGrid>
                <a:gridCol w="1976706">
                  <a:extLst>
                    <a:ext uri="{9D8B030D-6E8A-4147-A177-3AD203B41FA5}">
                      <a16:colId xmlns:a16="http://schemas.microsoft.com/office/drawing/2014/main" val="1773051145"/>
                    </a:ext>
                  </a:extLst>
                </a:gridCol>
                <a:gridCol w="1831952">
                  <a:extLst>
                    <a:ext uri="{9D8B030D-6E8A-4147-A177-3AD203B41FA5}">
                      <a16:colId xmlns:a16="http://schemas.microsoft.com/office/drawing/2014/main" val="2813973832"/>
                    </a:ext>
                  </a:extLst>
                </a:gridCol>
                <a:gridCol w="1992221">
                  <a:extLst>
                    <a:ext uri="{9D8B030D-6E8A-4147-A177-3AD203B41FA5}">
                      <a16:colId xmlns:a16="http://schemas.microsoft.com/office/drawing/2014/main" val="96111799"/>
                    </a:ext>
                  </a:extLst>
                </a:gridCol>
                <a:gridCol w="1992221">
                  <a:extLst>
                    <a:ext uri="{9D8B030D-6E8A-4147-A177-3AD203B41FA5}">
                      <a16:colId xmlns:a16="http://schemas.microsoft.com/office/drawing/2014/main" val="1941262281"/>
                    </a:ext>
                  </a:extLst>
                </a:gridCol>
                <a:gridCol w="1992221">
                  <a:extLst>
                    <a:ext uri="{9D8B030D-6E8A-4147-A177-3AD203B41FA5}">
                      <a16:colId xmlns:a16="http://schemas.microsoft.com/office/drawing/2014/main" val="2960923414"/>
                    </a:ext>
                  </a:extLst>
                </a:gridCol>
              </a:tblGrid>
              <a:tr h="316487">
                <a:tc>
                  <a:txBody>
                    <a:bodyPr/>
                    <a:lstStyle/>
                    <a:p>
                      <a:pPr algn="l" fontAlgn="b"/>
                      <a:r>
                        <a:rPr lang="es-CO" sz="1000" b="0" i="0" u="none" strike="noStrike" dirty="0">
                          <a:effectLst/>
                          <a:latin typeface="Arial" panose="020B0604020202020204" pitchFamily="34" charset="0"/>
                          <a:cs typeface="Arial" panose="020B0604020202020204" pitchFamily="34" charset="0"/>
                        </a:rPr>
                        <a:t>Recurso Ordinario</a:t>
                      </a:r>
                    </a:p>
                    <a:p>
                      <a:pPr algn="l" fontAlgn="b"/>
                      <a:endParaRPr lang="es-CO" sz="100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Definitivo </a:t>
                      </a:r>
                    </a:p>
                    <a:p>
                      <a:pPr algn="ctr" fontAlgn="b"/>
                      <a:endParaRPr lang="es-CO" sz="100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 Certificados </a:t>
                      </a:r>
                    </a:p>
                    <a:p>
                      <a:pPr algn="ctr" fontAlgn="b"/>
                      <a:endParaRPr lang="es-CO" sz="100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Disponible</a:t>
                      </a:r>
                    </a:p>
                    <a:p>
                      <a:pPr algn="ctr" fontAlgn="b"/>
                      <a:endParaRPr lang="es-CO" sz="100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CO" sz="1000" b="0" i="0" u="none" strike="noStrike" dirty="0">
                          <a:effectLst/>
                          <a:latin typeface="Arial" panose="020B0604020202020204" pitchFamily="34" charset="0"/>
                          <a:cs typeface="Arial" panose="020B0604020202020204" pitchFamily="34" charset="0"/>
                        </a:rPr>
                        <a:t>Compromisos</a:t>
                      </a:r>
                    </a:p>
                    <a:p>
                      <a:pPr algn="l" fontAlgn="b"/>
                      <a:endParaRPr lang="es-CO" sz="100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85187724"/>
                  </a:ext>
                </a:extLst>
              </a:tr>
              <a:tr h="148367">
                <a:tc>
                  <a:txBody>
                    <a:bodyPr/>
                    <a:lstStyle/>
                    <a:p>
                      <a:pPr algn="l" fontAlgn="b"/>
                      <a:r>
                        <a:rPr lang="es-CO" sz="1000" b="0" i="0" u="none" strike="noStrike" dirty="0">
                          <a:effectLst/>
                          <a:latin typeface="Arial" panose="020B0604020202020204" pitchFamily="34" charset="0"/>
                          <a:cs typeface="Arial" panose="020B0604020202020204" pitchFamily="34" charset="0"/>
                        </a:rPr>
                        <a:t>R. Balance (88)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               2,819,229,730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               1,596,508,817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               1,222,720,912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               1,583,508,817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20012"/>
                  </a:ext>
                </a:extLst>
              </a:tr>
              <a:tr h="316487">
                <a:tc>
                  <a:txBody>
                    <a:bodyPr/>
                    <a:lstStyle/>
                    <a:p>
                      <a:pPr algn="l" fontAlgn="b"/>
                      <a:r>
                        <a:rPr lang="es-CO" sz="1000" b="0" i="0" u="none" strike="noStrike" dirty="0">
                          <a:effectLst/>
                          <a:latin typeface="Arial" panose="020B0604020202020204" pitchFamily="34" charset="0"/>
                          <a:cs typeface="Arial" panose="020B060402020202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effectLst/>
                          <a:latin typeface="Arial" panose="020B0604020202020204" pitchFamily="34" charset="0"/>
                          <a:cs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effectLst/>
                          <a:latin typeface="Arial" panose="020B0604020202020204" pitchFamily="34" charset="0"/>
                          <a:cs typeface="Arial" panose="020B06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effectLst/>
                          <a:latin typeface="Arial" panose="020B0604020202020204" pitchFamily="34" charset="0"/>
                          <a:cs typeface="Arial" panose="020B060402020202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11007"/>
                  </a:ext>
                </a:extLst>
              </a:tr>
            </a:tbl>
          </a:graphicData>
        </a:graphic>
      </p:graphicFrame>
      <p:graphicFrame>
        <p:nvGraphicFramePr>
          <p:cNvPr id="17" name="Tabla 16">
            <a:extLst>
              <a:ext uri="{FF2B5EF4-FFF2-40B4-BE49-F238E27FC236}">
                <a16:creationId xmlns:a16="http://schemas.microsoft.com/office/drawing/2014/main" id="{68102521-36BA-4711-BC76-80EF7F92797C}"/>
              </a:ext>
            </a:extLst>
          </p:cNvPr>
          <p:cNvGraphicFramePr>
            <a:graphicFrameLocks noGrp="1"/>
          </p:cNvGraphicFramePr>
          <p:nvPr>
            <p:extLst>
              <p:ext uri="{D42A27DB-BD31-4B8C-83A1-F6EECF244321}">
                <p14:modId xmlns:p14="http://schemas.microsoft.com/office/powerpoint/2010/main" val="3194982327"/>
              </p:ext>
            </p:extLst>
          </p:nvPr>
        </p:nvGraphicFramePr>
        <p:xfrm>
          <a:off x="935340" y="5274165"/>
          <a:ext cx="9819435" cy="512079"/>
        </p:xfrm>
        <a:graphic>
          <a:graphicData uri="http://schemas.openxmlformats.org/drawingml/2006/table">
            <a:tbl>
              <a:tblPr/>
              <a:tblGrid>
                <a:gridCol w="2007885">
                  <a:extLst>
                    <a:ext uri="{9D8B030D-6E8A-4147-A177-3AD203B41FA5}">
                      <a16:colId xmlns:a16="http://schemas.microsoft.com/office/drawing/2014/main" val="3999225295"/>
                    </a:ext>
                  </a:extLst>
                </a:gridCol>
                <a:gridCol w="1809750">
                  <a:extLst>
                    <a:ext uri="{9D8B030D-6E8A-4147-A177-3AD203B41FA5}">
                      <a16:colId xmlns:a16="http://schemas.microsoft.com/office/drawing/2014/main" val="3073858211"/>
                    </a:ext>
                  </a:extLst>
                </a:gridCol>
                <a:gridCol w="1990725">
                  <a:extLst>
                    <a:ext uri="{9D8B030D-6E8A-4147-A177-3AD203B41FA5}">
                      <a16:colId xmlns:a16="http://schemas.microsoft.com/office/drawing/2014/main" val="2560199196"/>
                    </a:ext>
                  </a:extLst>
                </a:gridCol>
                <a:gridCol w="2047875">
                  <a:extLst>
                    <a:ext uri="{9D8B030D-6E8A-4147-A177-3AD203B41FA5}">
                      <a16:colId xmlns:a16="http://schemas.microsoft.com/office/drawing/2014/main" val="3204724773"/>
                    </a:ext>
                  </a:extLst>
                </a:gridCol>
                <a:gridCol w="1963200">
                  <a:extLst>
                    <a:ext uri="{9D8B030D-6E8A-4147-A177-3AD203B41FA5}">
                      <a16:colId xmlns:a16="http://schemas.microsoft.com/office/drawing/2014/main" val="1589751611"/>
                    </a:ext>
                  </a:extLst>
                </a:gridCol>
              </a:tblGrid>
              <a:tr h="202025">
                <a:tc>
                  <a:txBody>
                    <a:bodyPr/>
                    <a:lstStyle/>
                    <a:p>
                      <a:pPr algn="l" fontAlgn="ctr"/>
                      <a:r>
                        <a:rPr lang="es-CO" sz="1000" b="0" i="0" u="none" strike="noStrike" dirty="0">
                          <a:effectLst/>
                          <a:latin typeface="Arial" panose="020B0604020202020204" pitchFamily="34" charset="0"/>
                        </a:rPr>
                        <a:t>R. Balance (82)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     6,009,696,028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   4,528,768,780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   1,480,927,248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  1,524,052,335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710382"/>
                  </a:ext>
                </a:extLst>
              </a:tr>
              <a:tr h="310054">
                <a:tc>
                  <a:txBody>
                    <a:bodyPr/>
                    <a:lstStyle/>
                    <a:p>
                      <a:pPr algn="l" fontAlgn="ctr"/>
                      <a:r>
                        <a:rPr lang="es-CO" sz="1000" b="0" i="0" u="none" strike="noStrike" dirty="0" err="1">
                          <a:effectLst/>
                          <a:latin typeface="Arial" panose="020B0604020202020204" pitchFamily="34" charset="0"/>
                        </a:rPr>
                        <a:t>Procentaje</a:t>
                      </a:r>
                      <a:endParaRPr lang="es-CO" sz="10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442733"/>
                  </a:ext>
                </a:extLst>
              </a:tr>
            </a:tbl>
          </a:graphicData>
        </a:graphic>
      </p:graphicFrame>
    </p:spTree>
    <p:extLst>
      <p:ext uri="{BB962C8B-B14F-4D97-AF65-F5344CB8AC3E}">
        <p14:creationId xmlns:p14="http://schemas.microsoft.com/office/powerpoint/2010/main" val="842116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2230" y="107667"/>
            <a:ext cx="11669484" cy="798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CONCLUSIONES SEGUIMIENTO PLAN DE DESARROLLO “TÚ Y YO SOMOS QUINDÍO”</a:t>
            </a:r>
          </a:p>
          <a:p>
            <a:pPr algn="ctr"/>
            <a:r>
              <a:rPr lang="es-CO" b="1" dirty="0"/>
              <a:t>SECRETARÍA DE AGUAS E INFRAESTRUCTURA  CON CORTE AL 30 SEPTIEMBRE DE 2022</a:t>
            </a:r>
          </a:p>
        </p:txBody>
      </p:sp>
      <p:sp>
        <p:nvSpPr>
          <p:cNvPr id="3" name="2 Rectángulo"/>
          <p:cNvSpPr/>
          <p:nvPr/>
        </p:nvSpPr>
        <p:spPr>
          <a:xfrm>
            <a:off x="937179" y="905953"/>
            <a:ext cx="10964535" cy="5773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700" dirty="0">
                <a:solidFill>
                  <a:schemeClr val="tx1"/>
                </a:solidFill>
              </a:rPr>
              <a:t>La Secretaria Aguas e Infraestructura,   con metas  de bajo cumplimiento (semáforo naranja) y  criticas ( semáforo rojo), que debe ser la prioridad, sin descuidar las que han obtenido buenos resultados.  </a:t>
            </a:r>
          </a:p>
        </p:txBody>
      </p:sp>
      <p:sp>
        <p:nvSpPr>
          <p:cNvPr id="7" name="6 Elipse"/>
          <p:cNvSpPr/>
          <p:nvPr/>
        </p:nvSpPr>
        <p:spPr>
          <a:xfrm>
            <a:off x="440075" y="940502"/>
            <a:ext cx="347672" cy="3213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6" name="Tabla 5"/>
          <p:cNvGraphicFramePr>
            <a:graphicFrameLocks noGrp="1"/>
          </p:cNvGraphicFramePr>
          <p:nvPr>
            <p:extLst>
              <p:ext uri="{D42A27DB-BD31-4B8C-83A1-F6EECF244321}">
                <p14:modId xmlns:p14="http://schemas.microsoft.com/office/powerpoint/2010/main" val="1006215382"/>
              </p:ext>
            </p:extLst>
          </p:nvPr>
        </p:nvGraphicFramePr>
        <p:xfrm>
          <a:off x="440073" y="1517816"/>
          <a:ext cx="11351597" cy="5146428"/>
        </p:xfrm>
        <a:graphic>
          <a:graphicData uri="http://schemas.openxmlformats.org/drawingml/2006/table">
            <a:tbl>
              <a:tblPr/>
              <a:tblGrid>
                <a:gridCol w="910782">
                  <a:extLst>
                    <a:ext uri="{9D8B030D-6E8A-4147-A177-3AD203B41FA5}">
                      <a16:colId xmlns:a16="http://schemas.microsoft.com/office/drawing/2014/main" val="2578282128"/>
                    </a:ext>
                  </a:extLst>
                </a:gridCol>
                <a:gridCol w="667505">
                  <a:extLst>
                    <a:ext uri="{9D8B030D-6E8A-4147-A177-3AD203B41FA5}">
                      <a16:colId xmlns:a16="http://schemas.microsoft.com/office/drawing/2014/main" val="1022225141"/>
                    </a:ext>
                  </a:extLst>
                </a:gridCol>
                <a:gridCol w="868560">
                  <a:extLst>
                    <a:ext uri="{9D8B030D-6E8A-4147-A177-3AD203B41FA5}">
                      <a16:colId xmlns:a16="http://schemas.microsoft.com/office/drawing/2014/main" val="584885307"/>
                    </a:ext>
                  </a:extLst>
                </a:gridCol>
                <a:gridCol w="418195">
                  <a:extLst>
                    <a:ext uri="{9D8B030D-6E8A-4147-A177-3AD203B41FA5}">
                      <a16:colId xmlns:a16="http://schemas.microsoft.com/office/drawing/2014/main" val="3391204619"/>
                    </a:ext>
                  </a:extLst>
                </a:gridCol>
                <a:gridCol w="452375">
                  <a:extLst>
                    <a:ext uri="{9D8B030D-6E8A-4147-A177-3AD203B41FA5}">
                      <a16:colId xmlns:a16="http://schemas.microsoft.com/office/drawing/2014/main" val="123095205"/>
                    </a:ext>
                  </a:extLst>
                </a:gridCol>
                <a:gridCol w="452375">
                  <a:extLst>
                    <a:ext uri="{9D8B030D-6E8A-4147-A177-3AD203B41FA5}">
                      <a16:colId xmlns:a16="http://schemas.microsoft.com/office/drawing/2014/main" val="2209865115"/>
                    </a:ext>
                  </a:extLst>
                </a:gridCol>
                <a:gridCol w="514701">
                  <a:extLst>
                    <a:ext uri="{9D8B030D-6E8A-4147-A177-3AD203B41FA5}">
                      <a16:colId xmlns:a16="http://schemas.microsoft.com/office/drawing/2014/main" val="856676385"/>
                    </a:ext>
                  </a:extLst>
                </a:gridCol>
                <a:gridCol w="394070">
                  <a:extLst>
                    <a:ext uri="{9D8B030D-6E8A-4147-A177-3AD203B41FA5}">
                      <a16:colId xmlns:a16="http://schemas.microsoft.com/office/drawing/2014/main" val="3444191928"/>
                    </a:ext>
                  </a:extLst>
                </a:gridCol>
                <a:gridCol w="386026">
                  <a:extLst>
                    <a:ext uri="{9D8B030D-6E8A-4147-A177-3AD203B41FA5}">
                      <a16:colId xmlns:a16="http://schemas.microsoft.com/office/drawing/2014/main" val="1727334685"/>
                    </a:ext>
                  </a:extLst>
                </a:gridCol>
                <a:gridCol w="394070">
                  <a:extLst>
                    <a:ext uri="{9D8B030D-6E8A-4147-A177-3AD203B41FA5}">
                      <a16:colId xmlns:a16="http://schemas.microsoft.com/office/drawing/2014/main" val="224519993"/>
                    </a:ext>
                  </a:extLst>
                </a:gridCol>
                <a:gridCol w="434280">
                  <a:extLst>
                    <a:ext uri="{9D8B030D-6E8A-4147-A177-3AD203B41FA5}">
                      <a16:colId xmlns:a16="http://schemas.microsoft.com/office/drawing/2014/main" val="821651223"/>
                    </a:ext>
                  </a:extLst>
                </a:gridCol>
                <a:gridCol w="402111">
                  <a:extLst>
                    <a:ext uri="{9D8B030D-6E8A-4147-A177-3AD203B41FA5}">
                      <a16:colId xmlns:a16="http://schemas.microsoft.com/office/drawing/2014/main" val="4199515056"/>
                    </a:ext>
                  </a:extLst>
                </a:gridCol>
                <a:gridCol w="361901">
                  <a:extLst>
                    <a:ext uri="{9D8B030D-6E8A-4147-A177-3AD203B41FA5}">
                      <a16:colId xmlns:a16="http://schemas.microsoft.com/office/drawing/2014/main" val="1268839384"/>
                    </a:ext>
                  </a:extLst>
                </a:gridCol>
                <a:gridCol w="369942">
                  <a:extLst>
                    <a:ext uri="{9D8B030D-6E8A-4147-A177-3AD203B41FA5}">
                      <a16:colId xmlns:a16="http://schemas.microsoft.com/office/drawing/2014/main" val="3286939875"/>
                    </a:ext>
                  </a:extLst>
                </a:gridCol>
                <a:gridCol w="402111">
                  <a:extLst>
                    <a:ext uri="{9D8B030D-6E8A-4147-A177-3AD203B41FA5}">
                      <a16:colId xmlns:a16="http://schemas.microsoft.com/office/drawing/2014/main" val="1436650878"/>
                    </a:ext>
                  </a:extLst>
                </a:gridCol>
                <a:gridCol w="402111">
                  <a:extLst>
                    <a:ext uri="{9D8B030D-6E8A-4147-A177-3AD203B41FA5}">
                      <a16:colId xmlns:a16="http://schemas.microsoft.com/office/drawing/2014/main" val="1775952643"/>
                    </a:ext>
                  </a:extLst>
                </a:gridCol>
                <a:gridCol w="476501">
                  <a:extLst>
                    <a:ext uri="{9D8B030D-6E8A-4147-A177-3AD203B41FA5}">
                      <a16:colId xmlns:a16="http://schemas.microsoft.com/office/drawing/2014/main" val="3174696908"/>
                    </a:ext>
                  </a:extLst>
                </a:gridCol>
                <a:gridCol w="361901">
                  <a:extLst>
                    <a:ext uri="{9D8B030D-6E8A-4147-A177-3AD203B41FA5}">
                      <a16:colId xmlns:a16="http://schemas.microsoft.com/office/drawing/2014/main" val="526978202"/>
                    </a:ext>
                  </a:extLst>
                </a:gridCol>
                <a:gridCol w="410153">
                  <a:extLst>
                    <a:ext uri="{9D8B030D-6E8A-4147-A177-3AD203B41FA5}">
                      <a16:colId xmlns:a16="http://schemas.microsoft.com/office/drawing/2014/main" val="687266399"/>
                    </a:ext>
                  </a:extLst>
                </a:gridCol>
                <a:gridCol w="361901">
                  <a:extLst>
                    <a:ext uri="{9D8B030D-6E8A-4147-A177-3AD203B41FA5}">
                      <a16:colId xmlns:a16="http://schemas.microsoft.com/office/drawing/2014/main" val="3299343246"/>
                    </a:ext>
                  </a:extLst>
                </a:gridCol>
                <a:gridCol w="428247">
                  <a:extLst>
                    <a:ext uri="{9D8B030D-6E8A-4147-A177-3AD203B41FA5}">
                      <a16:colId xmlns:a16="http://schemas.microsoft.com/office/drawing/2014/main" val="1412263567"/>
                    </a:ext>
                  </a:extLst>
                </a:gridCol>
                <a:gridCol w="490575">
                  <a:extLst>
                    <a:ext uri="{9D8B030D-6E8A-4147-A177-3AD203B41FA5}">
                      <a16:colId xmlns:a16="http://schemas.microsoft.com/office/drawing/2014/main" val="2111899346"/>
                    </a:ext>
                  </a:extLst>
                </a:gridCol>
                <a:gridCol w="466449">
                  <a:extLst>
                    <a:ext uri="{9D8B030D-6E8A-4147-A177-3AD203B41FA5}">
                      <a16:colId xmlns:a16="http://schemas.microsoft.com/office/drawing/2014/main" val="308654932"/>
                    </a:ext>
                  </a:extLst>
                </a:gridCol>
                <a:gridCol w="524755">
                  <a:extLst>
                    <a:ext uri="{9D8B030D-6E8A-4147-A177-3AD203B41FA5}">
                      <a16:colId xmlns:a16="http://schemas.microsoft.com/office/drawing/2014/main" val="2769244000"/>
                    </a:ext>
                  </a:extLst>
                </a:gridCol>
              </a:tblGrid>
              <a:tr h="1090975">
                <a:tc>
                  <a:txBody>
                    <a:bodyPr/>
                    <a:lstStyle/>
                    <a:p>
                      <a:pPr algn="ctr" fontAlgn="ctr"/>
                      <a:r>
                        <a:rPr lang="es-CO" sz="900" b="1" i="0" u="none" strike="noStrike">
                          <a:solidFill>
                            <a:srgbClr val="FFFFFF"/>
                          </a:solidFill>
                          <a:effectLst/>
                          <a:latin typeface="Arial Nova Cond Light"/>
                        </a:rPr>
                        <a:t>Nombre del Producto aprobado en el PDT</a:t>
                      </a:r>
                    </a:p>
                  </a:txBody>
                  <a:tcPr marL="5593" marR="5593" marT="559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Dependencia responsable</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Nombre del Indicador aprobado en el PDT</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Línea Base Producto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Unidad de medida del indicador de producto escogido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Producto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Tipología</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Acumulado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No Acumulado</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2020</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 Ejecución</a:t>
                      </a:r>
                      <a:br>
                        <a:rPr lang="es-CO" sz="900" b="1" i="0" u="none" strike="noStrike">
                          <a:solidFill>
                            <a:srgbClr val="FFFFFF"/>
                          </a:solidFill>
                          <a:effectLst/>
                          <a:latin typeface="Arial" panose="020B0604020202020204" pitchFamily="34" charset="0"/>
                        </a:rPr>
                      </a:br>
                      <a:r>
                        <a:rPr lang="es-CO" sz="900" b="1" i="0" u="none" strike="noStrike">
                          <a:solidFill>
                            <a:srgbClr val="FFFFFF"/>
                          </a:solidFill>
                          <a:effectLst/>
                          <a:latin typeface="Arial" panose="020B0604020202020204" pitchFamily="34" charset="0"/>
                        </a:rPr>
                        <a:t>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900" b="1" i="0" u="none" strike="noStrike">
                          <a:solidFill>
                            <a:srgbClr val="FFFFFF"/>
                          </a:solidFill>
                          <a:effectLst/>
                          <a:latin typeface="Arial Nova Cond Light"/>
                        </a:rPr>
                        <a:t>Avance Meta fisica</a:t>
                      </a:r>
                      <a:br>
                        <a:rPr lang="it-IT" sz="900" b="1" i="0" u="none" strike="noStrike">
                          <a:solidFill>
                            <a:srgbClr val="FFFFFF"/>
                          </a:solidFill>
                          <a:effectLst/>
                          <a:latin typeface="Arial Nova Cond Light"/>
                        </a:rPr>
                      </a:br>
                      <a:r>
                        <a:rPr lang="it-IT" sz="900" b="1" i="0" u="none" strike="noStrike">
                          <a:solidFill>
                            <a:srgbClr val="FFFFFF"/>
                          </a:solidFill>
                          <a:effectLst/>
                          <a:latin typeface="Arial Nova Cond Light"/>
                        </a:rPr>
                        <a:t>2020 -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fisica 2020 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Meta fisica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Meta fisica Cuatrenio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6890640"/>
                  </a:ext>
                </a:extLst>
              </a:tr>
              <a:tr h="966783">
                <a:tc>
                  <a:txBody>
                    <a:bodyPr/>
                    <a:lstStyle/>
                    <a:p>
                      <a:pPr algn="just" fontAlgn="ctr"/>
                      <a:r>
                        <a:rPr lang="es-CO" sz="900" b="0" i="0" u="none" strike="noStrike">
                          <a:solidFill>
                            <a:srgbClr val="000000"/>
                          </a:solidFill>
                          <a:effectLst/>
                          <a:latin typeface="Arial Nova Cond Light"/>
                        </a:rPr>
                        <a:t>Centros de atención integral para personas con discapacidad construidos y dotados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Secretaría de Familia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Secretaría de Salud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Centros de atención integral para personas con Discapacidad construidos y dotados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0.15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0.15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0.6</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0.4</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40045876"/>
                  </a:ext>
                </a:extLst>
              </a:tr>
              <a:tr h="666793">
                <a:tc>
                  <a:txBody>
                    <a:bodyPr/>
                    <a:lstStyle/>
                    <a:p>
                      <a:pPr algn="just" fontAlgn="ctr"/>
                      <a:r>
                        <a:rPr lang="es-CO" sz="900" b="0" i="0" u="none" strike="noStrike">
                          <a:solidFill>
                            <a:srgbClr val="000000"/>
                          </a:solidFill>
                          <a:effectLst/>
                          <a:latin typeface="Arial Nova Cond Light"/>
                        </a:rPr>
                        <a:t>Piscinas construidas y dotadas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Indeportes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dirty="0">
                          <a:solidFill>
                            <a:srgbClr val="000000"/>
                          </a:solidFill>
                          <a:effectLst/>
                          <a:latin typeface="Arial Nova Cond Light"/>
                        </a:rPr>
                        <a:t>Piscinas construidas y dotadas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23040226"/>
                  </a:ext>
                </a:extLst>
              </a:tr>
              <a:tr h="1030497">
                <a:tc>
                  <a:txBody>
                    <a:bodyPr/>
                    <a:lstStyle/>
                    <a:p>
                      <a:pPr algn="just" fontAlgn="ctr"/>
                      <a:r>
                        <a:rPr lang="es-CO" sz="900" b="0" i="0" u="none" strike="noStrike" dirty="0">
                          <a:solidFill>
                            <a:srgbClr val="000000"/>
                          </a:solidFill>
                          <a:effectLst/>
                          <a:latin typeface="Arial Nova Cond Light"/>
                        </a:rPr>
                        <a:t>Plantas de beneficio animal adecuadas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Secretaría de Agricultura Desarrollo Rural y Medio Ambiente</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Plantas de beneficio animal adecuadas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6642005"/>
                  </a:ext>
                </a:extLst>
              </a:tr>
              <a:tr h="1319004">
                <a:tc>
                  <a:txBody>
                    <a:bodyPr/>
                    <a:lstStyle/>
                    <a:p>
                      <a:pPr algn="just" fontAlgn="ctr"/>
                      <a:r>
                        <a:rPr lang="es-CO" sz="900" b="0" i="0" u="none" strike="noStrike">
                          <a:solidFill>
                            <a:srgbClr val="000000"/>
                          </a:solidFill>
                          <a:effectLst/>
                          <a:latin typeface="Arial Nova Cond Light"/>
                        </a:rPr>
                        <a:t>Plazas de mercado adecuadas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Secretaría de Agricultura Desarrollo Rural y Medio Ambiente</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Plazas de mercado adecuadas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92967245"/>
                  </a:ext>
                </a:extLst>
              </a:tr>
            </a:tbl>
          </a:graphicData>
        </a:graphic>
      </p:graphicFrame>
    </p:spTree>
    <p:extLst>
      <p:ext uri="{BB962C8B-B14F-4D97-AF65-F5344CB8AC3E}">
        <p14:creationId xmlns:p14="http://schemas.microsoft.com/office/powerpoint/2010/main" val="245809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2230" y="107667"/>
            <a:ext cx="11669484" cy="798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CONCLUSIONES SEGUIMIENTO PLAN DE DESARROLLO “TÚ Y YO SOMOS QUINDÍO”</a:t>
            </a:r>
          </a:p>
          <a:p>
            <a:pPr algn="ctr"/>
            <a:r>
              <a:rPr lang="es-CO" b="1" dirty="0"/>
              <a:t>SECRETARÍA </a:t>
            </a:r>
            <a:r>
              <a:rPr lang="es-CO" b="1" dirty="0" err="1"/>
              <a:t>SECRETARÍA</a:t>
            </a:r>
            <a:r>
              <a:rPr lang="es-CO" b="1" dirty="0"/>
              <a:t> DE AGUAS E INFRAESTRUCTURA  CON CORTE AL 30 SEPTIEMBRE DE 2022</a:t>
            </a:r>
          </a:p>
        </p:txBody>
      </p:sp>
      <p:graphicFrame>
        <p:nvGraphicFramePr>
          <p:cNvPr id="5" name="Tabla 4"/>
          <p:cNvGraphicFramePr>
            <a:graphicFrameLocks noGrp="1"/>
          </p:cNvGraphicFramePr>
          <p:nvPr>
            <p:extLst>
              <p:ext uri="{D42A27DB-BD31-4B8C-83A1-F6EECF244321}">
                <p14:modId xmlns:p14="http://schemas.microsoft.com/office/powerpoint/2010/main" val="2420171851"/>
              </p:ext>
            </p:extLst>
          </p:nvPr>
        </p:nvGraphicFramePr>
        <p:xfrm>
          <a:off x="317693" y="1172895"/>
          <a:ext cx="11485285" cy="5296074"/>
        </p:xfrm>
        <a:graphic>
          <a:graphicData uri="http://schemas.openxmlformats.org/drawingml/2006/table">
            <a:tbl>
              <a:tblPr/>
              <a:tblGrid>
                <a:gridCol w="921509">
                  <a:extLst>
                    <a:ext uri="{9D8B030D-6E8A-4147-A177-3AD203B41FA5}">
                      <a16:colId xmlns:a16="http://schemas.microsoft.com/office/drawing/2014/main" val="836332414"/>
                    </a:ext>
                  </a:extLst>
                </a:gridCol>
                <a:gridCol w="675367">
                  <a:extLst>
                    <a:ext uri="{9D8B030D-6E8A-4147-A177-3AD203B41FA5}">
                      <a16:colId xmlns:a16="http://schemas.microsoft.com/office/drawing/2014/main" val="2223600010"/>
                    </a:ext>
                  </a:extLst>
                </a:gridCol>
                <a:gridCol w="878790">
                  <a:extLst>
                    <a:ext uri="{9D8B030D-6E8A-4147-A177-3AD203B41FA5}">
                      <a16:colId xmlns:a16="http://schemas.microsoft.com/office/drawing/2014/main" val="1348330330"/>
                    </a:ext>
                  </a:extLst>
                </a:gridCol>
                <a:gridCol w="423120">
                  <a:extLst>
                    <a:ext uri="{9D8B030D-6E8A-4147-A177-3AD203B41FA5}">
                      <a16:colId xmlns:a16="http://schemas.microsoft.com/office/drawing/2014/main" val="4031098734"/>
                    </a:ext>
                  </a:extLst>
                </a:gridCol>
                <a:gridCol w="457703">
                  <a:extLst>
                    <a:ext uri="{9D8B030D-6E8A-4147-A177-3AD203B41FA5}">
                      <a16:colId xmlns:a16="http://schemas.microsoft.com/office/drawing/2014/main" val="3850847997"/>
                    </a:ext>
                  </a:extLst>
                </a:gridCol>
                <a:gridCol w="457703">
                  <a:extLst>
                    <a:ext uri="{9D8B030D-6E8A-4147-A177-3AD203B41FA5}">
                      <a16:colId xmlns:a16="http://schemas.microsoft.com/office/drawing/2014/main" val="3398463922"/>
                    </a:ext>
                  </a:extLst>
                </a:gridCol>
                <a:gridCol w="520763">
                  <a:extLst>
                    <a:ext uri="{9D8B030D-6E8A-4147-A177-3AD203B41FA5}">
                      <a16:colId xmlns:a16="http://schemas.microsoft.com/office/drawing/2014/main" val="3943730511"/>
                    </a:ext>
                  </a:extLst>
                </a:gridCol>
                <a:gridCol w="398710">
                  <a:extLst>
                    <a:ext uri="{9D8B030D-6E8A-4147-A177-3AD203B41FA5}">
                      <a16:colId xmlns:a16="http://schemas.microsoft.com/office/drawing/2014/main" val="2524835946"/>
                    </a:ext>
                  </a:extLst>
                </a:gridCol>
                <a:gridCol w="390573">
                  <a:extLst>
                    <a:ext uri="{9D8B030D-6E8A-4147-A177-3AD203B41FA5}">
                      <a16:colId xmlns:a16="http://schemas.microsoft.com/office/drawing/2014/main" val="1725833797"/>
                    </a:ext>
                  </a:extLst>
                </a:gridCol>
                <a:gridCol w="398710">
                  <a:extLst>
                    <a:ext uri="{9D8B030D-6E8A-4147-A177-3AD203B41FA5}">
                      <a16:colId xmlns:a16="http://schemas.microsoft.com/office/drawing/2014/main" val="2824316635"/>
                    </a:ext>
                  </a:extLst>
                </a:gridCol>
                <a:gridCol w="439394">
                  <a:extLst>
                    <a:ext uri="{9D8B030D-6E8A-4147-A177-3AD203B41FA5}">
                      <a16:colId xmlns:a16="http://schemas.microsoft.com/office/drawing/2014/main" val="3607717648"/>
                    </a:ext>
                  </a:extLst>
                </a:gridCol>
                <a:gridCol w="406846">
                  <a:extLst>
                    <a:ext uri="{9D8B030D-6E8A-4147-A177-3AD203B41FA5}">
                      <a16:colId xmlns:a16="http://schemas.microsoft.com/office/drawing/2014/main" val="892183173"/>
                    </a:ext>
                  </a:extLst>
                </a:gridCol>
                <a:gridCol w="366163">
                  <a:extLst>
                    <a:ext uri="{9D8B030D-6E8A-4147-A177-3AD203B41FA5}">
                      <a16:colId xmlns:a16="http://schemas.microsoft.com/office/drawing/2014/main" val="732410619"/>
                    </a:ext>
                  </a:extLst>
                </a:gridCol>
                <a:gridCol w="374298">
                  <a:extLst>
                    <a:ext uri="{9D8B030D-6E8A-4147-A177-3AD203B41FA5}">
                      <a16:colId xmlns:a16="http://schemas.microsoft.com/office/drawing/2014/main" val="136851612"/>
                    </a:ext>
                  </a:extLst>
                </a:gridCol>
                <a:gridCol w="406846">
                  <a:extLst>
                    <a:ext uri="{9D8B030D-6E8A-4147-A177-3AD203B41FA5}">
                      <a16:colId xmlns:a16="http://schemas.microsoft.com/office/drawing/2014/main" val="2926553646"/>
                    </a:ext>
                  </a:extLst>
                </a:gridCol>
                <a:gridCol w="406846">
                  <a:extLst>
                    <a:ext uri="{9D8B030D-6E8A-4147-A177-3AD203B41FA5}">
                      <a16:colId xmlns:a16="http://schemas.microsoft.com/office/drawing/2014/main" val="1954664771"/>
                    </a:ext>
                  </a:extLst>
                </a:gridCol>
                <a:gridCol w="482113">
                  <a:extLst>
                    <a:ext uri="{9D8B030D-6E8A-4147-A177-3AD203B41FA5}">
                      <a16:colId xmlns:a16="http://schemas.microsoft.com/office/drawing/2014/main" val="1304948003"/>
                    </a:ext>
                  </a:extLst>
                </a:gridCol>
                <a:gridCol w="366163">
                  <a:extLst>
                    <a:ext uri="{9D8B030D-6E8A-4147-A177-3AD203B41FA5}">
                      <a16:colId xmlns:a16="http://schemas.microsoft.com/office/drawing/2014/main" val="1471692325"/>
                    </a:ext>
                  </a:extLst>
                </a:gridCol>
                <a:gridCol w="414983">
                  <a:extLst>
                    <a:ext uri="{9D8B030D-6E8A-4147-A177-3AD203B41FA5}">
                      <a16:colId xmlns:a16="http://schemas.microsoft.com/office/drawing/2014/main" val="846633593"/>
                    </a:ext>
                  </a:extLst>
                </a:gridCol>
                <a:gridCol w="366163">
                  <a:extLst>
                    <a:ext uri="{9D8B030D-6E8A-4147-A177-3AD203B41FA5}">
                      <a16:colId xmlns:a16="http://schemas.microsoft.com/office/drawing/2014/main" val="2552781608"/>
                    </a:ext>
                  </a:extLst>
                </a:gridCol>
                <a:gridCol w="433291">
                  <a:extLst>
                    <a:ext uri="{9D8B030D-6E8A-4147-A177-3AD203B41FA5}">
                      <a16:colId xmlns:a16="http://schemas.microsoft.com/office/drawing/2014/main" val="3532532451"/>
                    </a:ext>
                  </a:extLst>
                </a:gridCol>
                <a:gridCol w="496353">
                  <a:extLst>
                    <a:ext uri="{9D8B030D-6E8A-4147-A177-3AD203B41FA5}">
                      <a16:colId xmlns:a16="http://schemas.microsoft.com/office/drawing/2014/main" val="1989789314"/>
                    </a:ext>
                  </a:extLst>
                </a:gridCol>
                <a:gridCol w="471943">
                  <a:extLst>
                    <a:ext uri="{9D8B030D-6E8A-4147-A177-3AD203B41FA5}">
                      <a16:colId xmlns:a16="http://schemas.microsoft.com/office/drawing/2014/main" val="3771158615"/>
                    </a:ext>
                  </a:extLst>
                </a:gridCol>
                <a:gridCol w="530935">
                  <a:extLst>
                    <a:ext uri="{9D8B030D-6E8A-4147-A177-3AD203B41FA5}">
                      <a16:colId xmlns:a16="http://schemas.microsoft.com/office/drawing/2014/main" val="2136819853"/>
                    </a:ext>
                  </a:extLst>
                </a:gridCol>
              </a:tblGrid>
              <a:tr h="915024">
                <a:tc>
                  <a:txBody>
                    <a:bodyPr/>
                    <a:lstStyle/>
                    <a:p>
                      <a:pPr algn="ctr" fontAlgn="ctr"/>
                      <a:r>
                        <a:rPr lang="es-CO" sz="900" b="1" i="0" u="none" strike="noStrike">
                          <a:solidFill>
                            <a:srgbClr val="FFFFFF"/>
                          </a:solidFill>
                          <a:effectLst/>
                          <a:latin typeface="Arial Nova Cond Light"/>
                        </a:rPr>
                        <a:t>Nombre del Producto aprobado en el PDT</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Dependencia responsable</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Nombre del Indicador aprobado en el PDT</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Línea Base Producto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Unidad de medida del indicador de producto escogido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Producto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Tipología</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Acumulado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No Acumulado</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2020</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 Ejecución</a:t>
                      </a:r>
                      <a:br>
                        <a:rPr lang="es-CO" sz="900" b="1" i="0" u="none" strike="noStrike">
                          <a:solidFill>
                            <a:srgbClr val="FFFFFF"/>
                          </a:solidFill>
                          <a:effectLst/>
                          <a:latin typeface="Arial" panose="020B0604020202020204" pitchFamily="34" charset="0"/>
                        </a:rPr>
                      </a:br>
                      <a:r>
                        <a:rPr lang="es-CO" sz="900" b="1" i="0" u="none" strike="noStrike">
                          <a:solidFill>
                            <a:srgbClr val="FFFFFF"/>
                          </a:solidFill>
                          <a:effectLst/>
                          <a:latin typeface="Arial" panose="020B0604020202020204" pitchFamily="34" charset="0"/>
                        </a:rPr>
                        <a:t>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dirty="0">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900" b="1" i="0" u="none" strike="noStrike">
                          <a:solidFill>
                            <a:srgbClr val="FFFFFF"/>
                          </a:solidFill>
                          <a:effectLst/>
                          <a:latin typeface="Arial Nova Cond Light"/>
                        </a:rPr>
                        <a:t>Avance Meta fisica</a:t>
                      </a:r>
                      <a:br>
                        <a:rPr lang="it-IT" sz="900" b="1" i="0" u="none" strike="noStrike">
                          <a:solidFill>
                            <a:srgbClr val="FFFFFF"/>
                          </a:solidFill>
                          <a:effectLst/>
                          <a:latin typeface="Arial Nova Cond Light"/>
                        </a:rPr>
                      </a:br>
                      <a:r>
                        <a:rPr lang="it-IT" sz="900" b="1" i="0" u="none" strike="noStrike">
                          <a:solidFill>
                            <a:srgbClr val="FFFFFF"/>
                          </a:solidFill>
                          <a:effectLst/>
                          <a:latin typeface="Arial Nova Cond Light"/>
                        </a:rPr>
                        <a:t>2020 -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fisica 2020 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Meta fisica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Meta fisica Cuatrenio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631032262"/>
                  </a:ext>
                </a:extLst>
              </a:tr>
              <a:tr h="735268">
                <a:tc>
                  <a:txBody>
                    <a:bodyPr/>
                    <a:lstStyle/>
                    <a:p>
                      <a:pPr algn="just" fontAlgn="ctr"/>
                      <a:r>
                        <a:rPr lang="es-CO" sz="900" b="0" i="0" u="none" strike="noStrike">
                          <a:solidFill>
                            <a:srgbClr val="000000"/>
                          </a:solidFill>
                          <a:effectLst/>
                          <a:latin typeface="Arial Nova Cond Light"/>
                        </a:rPr>
                        <a:t>Redes domiciliarias de energía eléctrica instaladas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Viviendas en zonas rurales conectadas a la red del sistema de distribución local de energía eléctrica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155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70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85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155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04378589"/>
                  </a:ext>
                </a:extLst>
              </a:tr>
              <a:tr h="595329">
                <a:tc>
                  <a:txBody>
                    <a:bodyPr/>
                    <a:lstStyle/>
                    <a:p>
                      <a:pPr algn="just" fontAlgn="ctr"/>
                      <a:r>
                        <a:rPr lang="es-CO" sz="900" b="0" i="0" u="none" strike="noStrike">
                          <a:solidFill>
                            <a:srgbClr val="000000"/>
                          </a:solidFill>
                          <a:effectLst/>
                          <a:latin typeface="Arial Nova Cond Light"/>
                        </a:rPr>
                        <a:t>Mirador turístico construido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Mirador turístico construido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03121818"/>
                  </a:ext>
                </a:extLst>
              </a:tr>
              <a:tr h="957701">
                <a:tc>
                  <a:txBody>
                    <a:bodyPr/>
                    <a:lstStyle/>
                    <a:p>
                      <a:pPr algn="just" fontAlgn="ctr"/>
                      <a:r>
                        <a:rPr lang="es-CO" sz="900" b="0" i="0" u="none" strike="noStrike">
                          <a:solidFill>
                            <a:srgbClr val="000000"/>
                          </a:solidFill>
                          <a:effectLst/>
                          <a:latin typeface="Arial Nova Cond Light"/>
                        </a:rPr>
                        <a:t>Infraestructura  en  puentes  con procesos  de construcción, mejoramiento, ampliación, mantenimiento y/o reforzamiento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Infraestructura en puentes construida, mejorada, ampliada, mantenida y/o reforzada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panose="020B0604020202020204" pitchFamily="34" charset="0"/>
                        </a:rPr>
                        <a:t>100%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50%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900" b="0" i="0" u="none" strike="noStrike">
                          <a:solidFill>
                            <a:srgbClr val="000000"/>
                          </a:solidFill>
                          <a:effectLst/>
                          <a:latin typeface="Arial Nova Cond Light"/>
                        </a:rPr>
                        <a:t>0.33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33%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02275026"/>
                  </a:ext>
                </a:extLst>
              </a:tr>
              <a:tr h="841225">
                <a:tc>
                  <a:txBody>
                    <a:bodyPr/>
                    <a:lstStyle/>
                    <a:p>
                      <a:pPr algn="just" fontAlgn="ctr"/>
                      <a:r>
                        <a:rPr lang="es-CO" sz="900" b="0" i="0" u="none" strike="noStrike">
                          <a:solidFill>
                            <a:srgbClr val="000000"/>
                          </a:solidFill>
                          <a:effectLst/>
                          <a:latin typeface="Arial Nova Cond Light"/>
                        </a:rPr>
                        <a:t>Infraestructura ecoturística construida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Secretaría de Turismo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Infraestructura ecoturística construida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0.4</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25190067"/>
                  </a:ext>
                </a:extLst>
              </a:tr>
              <a:tr h="1243515">
                <a:tc>
                  <a:txBody>
                    <a:bodyPr/>
                    <a:lstStyle/>
                    <a:p>
                      <a:pPr algn="just" fontAlgn="ctr"/>
                      <a:r>
                        <a:rPr lang="es-CO" sz="900" b="0" i="0" u="none" strike="noStrike">
                          <a:solidFill>
                            <a:srgbClr val="000000"/>
                          </a:solidFill>
                          <a:effectLst/>
                          <a:latin typeface="Arial Nova Cond Light"/>
                        </a:rPr>
                        <a:t>Obras para estabilización de taludes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  - 4</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Secretaría de Agricultura Desarrollo Rural y Medio Ambiente - 2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Obras para estabilización de taludes realizadas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100%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a:solidFill>
                            <a:srgbClr val="000000"/>
                          </a:solidFill>
                          <a:effectLst/>
                          <a:latin typeface="Arial Nova Cond Light"/>
                        </a:rPr>
                        <a:t>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4</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30%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4</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29%</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2.00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panose="020B0604020202020204" pitchFamily="34" charset="0"/>
                        </a:rPr>
                        <a:t>17%</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37036022"/>
                  </a:ext>
                </a:extLst>
              </a:tr>
            </a:tbl>
          </a:graphicData>
        </a:graphic>
      </p:graphicFrame>
    </p:spTree>
    <p:extLst>
      <p:ext uri="{BB962C8B-B14F-4D97-AF65-F5344CB8AC3E}">
        <p14:creationId xmlns:p14="http://schemas.microsoft.com/office/powerpoint/2010/main" val="3901514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2230" y="107667"/>
            <a:ext cx="11669484" cy="798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CONCLUSIONES SEGUIMIENTO PLAN DE DESARROLLO “TÚ Y YO SOMOS QUINDÍO”</a:t>
            </a:r>
          </a:p>
          <a:p>
            <a:pPr algn="ctr"/>
            <a:r>
              <a:rPr lang="es-CO" b="1" dirty="0"/>
              <a:t>SECRETARÍA </a:t>
            </a:r>
            <a:r>
              <a:rPr lang="es-CO" b="1" dirty="0" err="1"/>
              <a:t>SECRETARÍA</a:t>
            </a:r>
            <a:r>
              <a:rPr lang="es-CO" b="1" dirty="0"/>
              <a:t> DE AGUAS E INFRAESTRUCTURA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1897422982"/>
              </p:ext>
            </p:extLst>
          </p:nvPr>
        </p:nvGraphicFramePr>
        <p:xfrm>
          <a:off x="232230" y="1036098"/>
          <a:ext cx="11775286" cy="5631972"/>
        </p:xfrm>
        <a:graphic>
          <a:graphicData uri="http://schemas.openxmlformats.org/drawingml/2006/table">
            <a:tbl>
              <a:tblPr/>
              <a:tblGrid>
                <a:gridCol w="944777">
                  <a:extLst>
                    <a:ext uri="{9D8B030D-6E8A-4147-A177-3AD203B41FA5}">
                      <a16:colId xmlns:a16="http://schemas.microsoft.com/office/drawing/2014/main" val="571527961"/>
                    </a:ext>
                  </a:extLst>
                </a:gridCol>
                <a:gridCol w="692419">
                  <a:extLst>
                    <a:ext uri="{9D8B030D-6E8A-4147-A177-3AD203B41FA5}">
                      <a16:colId xmlns:a16="http://schemas.microsoft.com/office/drawing/2014/main" val="3088329810"/>
                    </a:ext>
                  </a:extLst>
                </a:gridCol>
                <a:gridCol w="900979">
                  <a:extLst>
                    <a:ext uri="{9D8B030D-6E8A-4147-A177-3AD203B41FA5}">
                      <a16:colId xmlns:a16="http://schemas.microsoft.com/office/drawing/2014/main" val="2291375520"/>
                    </a:ext>
                  </a:extLst>
                </a:gridCol>
                <a:gridCol w="433804">
                  <a:extLst>
                    <a:ext uri="{9D8B030D-6E8A-4147-A177-3AD203B41FA5}">
                      <a16:colId xmlns:a16="http://schemas.microsoft.com/office/drawing/2014/main" val="1917930785"/>
                    </a:ext>
                  </a:extLst>
                </a:gridCol>
                <a:gridCol w="469259">
                  <a:extLst>
                    <a:ext uri="{9D8B030D-6E8A-4147-A177-3AD203B41FA5}">
                      <a16:colId xmlns:a16="http://schemas.microsoft.com/office/drawing/2014/main" val="1262652936"/>
                    </a:ext>
                  </a:extLst>
                </a:gridCol>
                <a:gridCol w="469259">
                  <a:extLst>
                    <a:ext uri="{9D8B030D-6E8A-4147-A177-3AD203B41FA5}">
                      <a16:colId xmlns:a16="http://schemas.microsoft.com/office/drawing/2014/main" val="785953666"/>
                    </a:ext>
                  </a:extLst>
                </a:gridCol>
                <a:gridCol w="533913">
                  <a:extLst>
                    <a:ext uri="{9D8B030D-6E8A-4147-A177-3AD203B41FA5}">
                      <a16:colId xmlns:a16="http://schemas.microsoft.com/office/drawing/2014/main" val="1998241937"/>
                    </a:ext>
                  </a:extLst>
                </a:gridCol>
                <a:gridCol w="408777">
                  <a:extLst>
                    <a:ext uri="{9D8B030D-6E8A-4147-A177-3AD203B41FA5}">
                      <a16:colId xmlns:a16="http://schemas.microsoft.com/office/drawing/2014/main" val="2311861535"/>
                    </a:ext>
                  </a:extLst>
                </a:gridCol>
                <a:gridCol w="400434">
                  <a:extLst>
                    <a:ext uri="{9D8B030D-6E8A-4147-A177-3AD203B41FA5}">
                      <a16:colId xmlns:a16="http://schemas.microsoft.com/office/drawing/2014/main" val="2722660302"/>
                    </a:ext>
                  </a:extLst>
                </a:gridCol>
                <a:gridCol w="408777">
                  <a:extLst>
                    <a:ext uri="{9D8B030D-6E8A-4147-A177-3AD203B41FA5}">
                      <a16:colId xmlns:a16="http://schemas.microsoft.com/office/drawing/2014/main" val="4116329542"/>
                    </a:ext>
                  </a:extLst>
                </a:gridCol>
                <a:gridCol w="450489">
                  <a:extLst>
                    <a:ext uri="{9D8B030D-6E8A-4147-A177-3AD203B41FA5}">
                      <a16:colId xmlns:a16="http://schemas.microsoft.com/office/drawing/2014/main" val="3122491930"/>
                    </a:ext>
                  </a:extLst>
                </a:gridCol>
                <a:gridCol w="417120">
                  <a:extLst>
                    <a:ext uri="{9D8B030D-6E8A-4147-A177-3AD203B41FA5}">
                      <a16:colId xmlns:a16="http://schemas.microsoft.com/office/drawing/2014/main" val="4103940311"/>
                    </a:ext>
                  </a:extLst>
                </a:gridCol>
                <a:gridCol w="375407">
                  <a:extLst>
                    <a:ext uri="{9D8B030D-6E8A-4147-A177-3AD203B41FA5}">
                      <a16:colId xmlns:a16="http://schemas.microsoft.com/office/drawing/2014/main" val="3240500356"/>
                    </a:ext>
                  </a:extLst>
                </a:gridCol>
                <a:gridCol w="383750">
                  <a:extLst>
                    <a:ext uri="{9D8B030D-6E8A-4147-A177-3AD203B41FA5}">
                      <a16:colId xmlns:a16="http://schemas.microsoft.com/office/drawing/2014/main" val="1486735073"/>
                    </a:ext>
                  </a:extLst>
                </a:gridCol>
                <a:gridCol w="417120">
                  <a:extLst>
                    <a:ext uri="{9D8B030D-6E8A-4147-A177-3AD203B41FA5}">
                      <a16:colId xmlns:a16="http://schemas.microsoft.com/office/drawing/2014/main" val="3998484755"/>
                    </a:ext>
                  </a:extLst>
                </a:gridCol>
                <a:gridCol w="417120">
                  <a:extLst>
                    <a:ext uri="{9D8B030D-6E8A-4147-A177-3AD203B41FA5}">
                      <a16:colId xmlns:a16="http://schemas.microsoft.com/office/drawing/2014/main" val="2872190054"/>
                    </a:ext>
                  </a:extLst>
                </a:gridCol>
                <a:gridCol w="494286">
                  <a:extLst>
                    <a:ext uri="{9D8B030D-6E8A-4147-A177-3AD203B41FA5}">
                      <a16:colId xmlns:a16="http://schemas.microsoft.com/office/drawing/2014/main" val="3888135841"/>
                    </a:ext>
                  </a:extLst>
                </a:gridCol>
                <a:gridCol w="375407">
                  <a:extLst>
                    <a:ext uri="{9D8B030D-6E8A-4147-A177-3AD203B41FA5}">
                      <a16:colId xmlns:a16="http://schemas.microsoft.com/office/drawing/2014/main" val="481810948"/>
                    </a:ext>
                  </a:extLst>
                </a:gridCol>
                <a:gridCol w="425462">
                  <a:extLst>
                    <a:ext uri="{9D8B030D-6E8A-4147-A177-3AD203B41FA5}">
                      <a16:colId xmlns:a16="http://schemas.microsoft.com/office/drawing/2014/main" val="3531652484"/>
                    </a:ext>
                  </a:extLst>
                </a:gridCol>
                <a:gridCol w="375407">
                  <a:extLst>
                    <a:ext uri="{9D8B030D-6E8A-4147-A177-3AD203B41FA5}">
                      <a16:colId xmlns:a16="http://schemas.microsoft.com/office/drawing/2014/main" val="1261662275"/>
                    </a:ext>
                  </a:extLst>
                </a:gridCol>
                <a:gridCol w="444233">
                  <a:extLst>
                    <a:ext uri="{9D8B030D-6E8A-4147-A177-3AD203B41FA5}">
                      <a16:colId xmlns:a16="http://schemas.microsoft.com/office/drawing/2014/main" val="2457887580"/>
                    </a:ext>
                  </a:extLst>
                </a:gridCol>
                <a:gridCol w="508887">
                  <a:extLst>
                    <a:ext uri="{9D8B030D-6E8A-4147-A177-3AD203B41FA5}">
                      <a16:colId xmlns:a16="http://schemas.microsoft.com/office/drawing/2014/main" val="4203154349"/>
                    </a:ext>
                  </a:extLst>
                </a:gridCol>
                <a:gridCol w="483859">
                  <a:extLst>
                    <a:ext uri="{9D8B030D-6E8A-4147-A177-3AD203B41FA5}">
                      <a16:colId xmlns:a16="http://schemas.microsoft.com/office/drawing/2014/main" val="1928636901"/>
                    </a:ext>
                  </a:extLst>
                </a:gridCol>
                <a:gridCol w="544341">
                  <a:extLst>
                    <a:ext uri="{9D8B030D-6E8A-4147-A177-3AD203B41FA5}">
                      <a16:colId xmlns:a16="http://schemas.microsoft.com/office/drawing/2014/main" val="1668060375"/>
                    </a:ext>
                  </a:extLst>
                </a:gridCol>
              </a:tblGrid>
              <a:tr h="762350">
                <a:tc>
                  <a:txBody>
                    <a:bodyPr/>
                    <a:lstStyle/>
                    <a:p>
                      <a:pPr algn="ctr" fontAlgn="ctr"/>
                      <a:r>
                        <a:rPr lang="es-CO" sz="900" b="1" i="0" u="none" strike="noStrike">
                          <a:solidFill>
                            <a:srgbClr val="FFFFFF"/>
                          </a:solidFill>
                          <a:effectLst/>
                          <a:latin typeface="Arial Nova Cond Light"/>
                        </a:rPr>
                        <a:t>Nombre del Producto aprobado en el PDT</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Dependencia responsable</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Nombre del Indicador aprobado en el PDT</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Línea Base Producto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Unidad de medida del indicador de producto escogido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Producto Cuatrenio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Tipología</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Acumulado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No Acumulado</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2020</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2020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 Ejecución</a:t>
                      </a:r>
                      <a:br>
                        <a:rPr lang="es-CO" sz="900" b="1" i="0" u="none" strike="noStrike">
                          <a:solidFill>
                            <a:srgbClr val="FFFFFF"/>
                          </a:solidFill>
                          <a:effectLst/>
                          <a:latin typeface="Arial" panose="020B0604020202020204" pitchFamily="34" charset="0"/>
                        </a:rPr>
                      </a:br>
                      <a:r>
                        <a:rPr lang="es-CO" sz="900" b="1" i="0" u="none" strike="noStrike">
                          <a:solidFill>
                            <a:srgbClr val="FFFFFF"/>
                          </a:solidFill>
                          <a:effectLst/>
                          <a:latin typeface="Arial" panose="020B0604020202020204" pitchFamily="34" charset="0"/>
                        </a:rPr>
                        <a:t>2020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900" b="1" i="0" u="none" strike="noStrike">
                          <a:solidFill>
                            <a:srgbClr val="FFFFFF"/>
                          </a:solidFill>
                          <a:effectLst/>
                          <a:latin typeface="Arial Nova Cond Light"/>
                        </a:rPr>
                        <a:t>Avance Meta fisica</a:t>
                      </a:r>
                      <a:br>
                        <a:rPr lang="it-IT" sz="900" b="1" i="0" u="none" strike="noStrike">
                          <a:solidFill>
                            <a:srgbClr val="FFFFFF"/>
                          </a:solidFill>
                          <a:effectLst/>
                          <a:latin typeface="Arial Nova Cond Light"/>
                        </a:rPr>
                      </a:br>
                      <a:r>
                        <a:rPr lang="it-IT" sz="900" b="1" i="0" u="none" strike="noStrike">
                          <a:solidFill>
                            <a:srgbClr val="FFFFFF"/>
                          </a:solidFill>
                          <a:effectLst/>
                          <a:latin typeface="Arial Nova Cond Light"/>
                        </a:rPr>
                        <a:t>2020 -  2022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fisica 2020 a sep 2022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Meta fisica Cuatrenio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Meta fisica Cuatrenio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a sep 2022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40653791"/>
                  </a:ext>
                </a:extLst>
              </a:tr>
              <a:tr h="1159926">
                <a:tc>
                  <a:txBody>
                    <a:bodyPr/>
                    <a:lstStyle/>
                    <a:p>
                      <a:pPr algn="just" fontAlgn="ctr"/>
                      <a:r>
                        <a:rPr lang="es-CO" sz="900" b="0" i="0" u="none" strike="noStrike">
                          <a:solidFill>
                            <a:srgbClr val="000000"/>
                          </a:solidFill>
                          <a:effectLst/>
                          <a:latin typeface="Arial Nova Cond Light"/>
                        </a:rPr>
                        <a:t>Obras de infraestructura para mitigación y atención a desastres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Obras de infraestructura para mitigación y atención a desastres realizadas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50%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900" b="0" i="0" u="none" strike="noStrike">
                          <a:solidFill>
                            <a:srgbClr val="000000"/>
                          </a:solidFill>
                          <a:effectLst/>
                          <a:latin typeface="Arial Nova Cond Light"/>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67%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900" b="0" i="0" u="none" strike="noStrike">
                          <a:solidFill>
                            <a:srgbClr val="000000"/>
                          </a:solidFill>
                          <a:effectLst/>
                          <a:latin typeface="Arial Nova Cond Light"/>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3.00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43%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900" b="0" i="0" u="none" strike="noStrike">
                          <a:solidFill>
                            <a:srgbClr val="000000"/>
                          </a:solidFill>
                          <a:effectLst/>
                          <a:latin typeface="Arial Nova Cond Light"/>
                        </a:rPr>
                        <a:t>3.00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25%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73292877"/>
                  </a:ext>
                </a:extLst>
              </a:tr>
              <a:tr h="888592">
                <a:tc>
                  <a:txBody>
                    <a:bodyPr/>
                    <a:lstStyle/>
                    <a:p>
                      <a:pPr algn="just" fontAlgn="ctr"/>
                      <a:r>
                        <a:rPr lang="es-CO" sz="900" b="0" i="0" u="none" strike="noStrike">
                          <a:solidFill>
                            <a:srgbClr val="000000"/>
                          </a:solidFill>
                          <a:effectLst/>
                          <a:latin typeface="Arial Nova Cond Light"/>
                        </a:rPr>
                        <a:t>Viviendas de Interés Social urbanas mejoradas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br>
                        <a:rPr lang="es-CO" sz="900" b="0" i="0" u="none" strike="noStrike">
                          <a:solidFill>
                            <a:srgbClr val="000000"/>
                          </a:solidFill>
                          <a:effectLst/>
                          <a:latin typeface="Arial Nova Cond Light"/>
                        </a:rPr>
                      </a:br>
                      <a:r>
                        <a:rPr lang="es-CO" sz="900" b="0" i="0" u="none" strike="noStrike">
                          <a:solidFill>
                            <a:srgbClr val="000000"/>
                          </a:solidFill>
                          <a:effectLst/>
                          <a:latin typeface="Arial Nova Cond Light"/>
                        </a:rPr>
                        <a:t>PROYECTA Empresa para el  Desarrollo Territorial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Viviendas de Interés Social urbanas mejoradas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300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1"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50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28%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120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46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120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14.00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14.00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49541309"/>
                  </a:ext>
                </a:extLst>
              </a:tr>
              <a:tr h="823593">
                <a:tc>
                  <a:txBody>
                    <a:bodyPr/>
                    <a:lstStyle/>
                    <a:p>
                      <a:pPr algn="just" fontAlgn="ctr"/>
                      <a:r>
                        <a:rPr lang="es-CO" sz="900" b="0" i="0" u="none" strike="noStrike">
                          <a:solidFill>
                            <a:srgbClr val="000000"/>
                          </a:solidFill>
                          <a:effectLst/>
                          <a:latin typeface="Arial Nova Cond Light"/>
                        </a:rPr>
                        <a:t>Alcantarillados construidos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Plantas de tratamiento de aguas residuales  construidas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Nova Cond Light"/>
                        </a:rPr>
                        <a:t>No.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07384367"/>
                  </a:ext>
                </a:extLst>
              </a:tr>
              <a:tr h="889275">
                <a:tc>
                  <a:txBody>
                    <a:bodyPr/>
                    <a:lstStyle/>
                    <a:p>
                      <a:pPr algn="just" fontAlgn="ctr"/>
                      <a:r>
                        <a:rPr lang="es-CO" sz="900" b="0" i="0" u="none" strike="noStrike">
                          <a:solidFill>
                            <a:srgbClr val="000000"/>
                          </a:solidFill>
                          <a:effectLst/>
                          <a:latin typeface="Arial Nova Cond Light"/>
                        </a:rPr>
                        <a:t>Adoptar e implementar la Política Publica de Producción Consumo Sostenible y Gestión Integral de Aseo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Política Pública de Producción Consumo Sostenible y Gestión Integral de Aseo  adoptada e implementada.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Acumulada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14736755"/>
                  </a:ext>
                </a:extLst>
              </a:tr>
              <a:tr h="888592">
                <a:tc>
                  <a:txBody>
                    <a:bodyPr/>
                    <a:lstStyle/>
                    <a:p>
                      <a:pPr algn="just" fontAlgn="ctr"/>
                      <a:r>
                        <a:rPr lang="es-CO" sz="900" b="0" i="0" u="none" strike="noStrike">
                          <a:solidFill>
                            <a:srgbClr val="000000"/>
                          </a:solidFill>
                          <a:effectLst/>
                          <a:latin typeface="Arial Nova Cond Light"/>
                        </a:rPr>
                        <a:t>Infraestructura   vial  con procesos  de construcción, mejoramiento, ampliación, mantenimiento y/o  reforzamiento.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Infraestructura  vial    construída, mejorada, ampliada,  mantenida, y/o  reforzada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100%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a:solidFill>
                            <a:srgbClr val="000000"/>
                          </a:solidFill>
                          <a:effectLst/>
                          <a:latin typeface="Arial Nova Cond Light"/>
                        </a:rPr>
                        <a:t>2.5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NP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2.50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50%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900" b="0" i="0" u="none" strike="noStrike">
                          <a:solidFill>
                            <a:srgbClr val="000000"/>
                          </a:solidFill>
                          <a:effectLst/>
                          <a:latin typeface="Arial Nova Cond Light"/>
                        </a:rPr>
                        <a:t>2.50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panose="020B0604020202020204" pitchFamily="34" charset="0"/>
                        </a:rPr>
                        <a:t>50%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35967979"/>
                  </a:ext>
                </a:extLst>
              </a:tr>
            </a:tbl>
          </a:graphicData>
        </a:graphic>
      </p:graphicFrame>
    </p:spTree>
    <p:extLst>
      <p:ext uri="{BB962C8B-B14F-4D97-AF65-F5344CB8AC3E}">
        <p14:creationId xmlns:p14="http://schemas.microsoft.com/office/powerpoint/2010/main" val="4098284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2230" y="107667"/>
            <a:ext cx="11669484" cy="798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CONCLUSIONES SEGUIMIENTO PLAN DE DESARROLLO “TÚ Y YO SOMOS QUINDÍO”</a:t>
            </a:r>
          </a:p>
          <a:p>
            <a:pPr algn="ctr"/>
            <a:r>
              <a:rPr lang="es-CO" b="1" dirty="0"/>
              <a:t>SECRETARÍA </a:t>
            </a:r>
            <a:r>
              <a:rPr lang="es-CO" b="1" dirty="0" err="1"/>
              <a:t>SECRETARÍA</a:t>
            </a:r>
            <a:r>
              <a:rPr lang="es-CO" b="1" dirty="0"/>
              <a:t> DE AGUAS E INFRAESTRUCTURA  CON CORTE AL 30 SEPTIEMBRE DE 2022</a:t>
            </a:r>
          </a:p>
        </p:txBody>
      </p:sp>
      <p:graphicFrame>
        <p:nvGraphicFramePr>
          <p:cNvPr id="3" name="Tabla 2"/>
          <p:cNvGraphicFramePr>
            <a:graphicFrameLocks noGrp="1"/>
          </p:cNvGraphicFramePr>
          <p:nvPr>
            <p:extLst>
              <p:ext uri="{D42A27DB-BD31-4B8C-83A1-F6EECF244321}">
                <p14:modId xmlns:p14="http://schemas.microsoft.com/office/powerpoint/2010/main" val="3512862750"/>
              </p:ext>
            </p:extLst>
          </p:nvPr>
        </p:nvGraphicFramePr>
        <p:xfrm>
          <a:off x="232230" y="1253249"/>
          <a:ext cx="11669483" cy="5063330"/>
        </p:xfrm>
        <a:graphic>
          <a:graphicData uri="http://schemas.openxmlformats.org/drawingml/2006/table">
            <a:tbl>
              <a:tblPr/>
              <a:tblGrid>
                <a:gridCol w="936288">
                  <a:extLst>
                    <a:ext uri="{9D8B030D-6E8A-4147-A177-3AD203B41FA5}">
                      <a16:colId xmlns:a16="http://schemas.microsoft.com/office/drawing/2014/main" val="602521236"/>
                    </a:ext>
                  </a:extLst>
                </a:gridCol>
                <a:gridCol w="686198">
                  <a:extLst>
                    <a:ext uri="{9D8B030D-6E8A-4147-A177-3AD203B41FA5}">
                      <a16:colId xmlns:a16="http://schemas.microsoft.com/office/drawing/2014/main" val="791425656"/>
                    </a:ext>
                  </a:extLst>
                </a:gridCol>
                <a:gridCol w="892883">
                  <a:extLst>
                    <a:ext uri="{9D8B030D-6E8A-4147-A177-3AD203B41FA5}">
                      <a16:colId xmlns:a16="http://schemas.microsoft.com/office/drawing/2014/main" val="911660571"/>
                    </a:ext>
                  </a:extLst>
                </a:gridCol>
                <a:gridCol w="429906">
                  <a:extLst>
                    <a:ext uri="{9D8B030D-6E8A-4147-A177-3AD203B41FA5}">
                      <a16:colId xmlns:a16="http://schemas.microsoft.com/office/drawing/2014/main" val="3184877649"/>
                    </a:ext>
                  </a:extLst>
                </a:gridCol>
                <a:gridCol w="465044">
                  <a:extLst>
                    <a:ext uri="{9D8B030D-6E8A-4147-A177-3AD203B41FA5}">
                      <a16:colId xmlns:a16="http://schemas.microsoft.com/office/drawing/2014/main" val="1457360523"/>
                    </a:ext>
                  </a:extLst>
                </a:gridCol>
                <a:gridCol w="465044">
                  <a:extLst>
                    <a:ext uri="{9D8B030D-6E8A-4147-A177-3AD203B41FA5}">
                      <a16:colId xmlns:a16="http://schemas.microsoft.com/office/drawing/2014/main" val="711134433"/>
                    </a:ext>
                  </a:extLst>
                </a:gridCol>
                <a:gridCol w="529115">
                  <a:extLst>
                    <a:ext uri="{9D8B030D-6E8A-4147-A177-3AD203B41FA5}">
                      <a16:colId xmlns:a16="http://schemas.microsoft.com/office/drawing/2014/main" val="1391100164"/>
                    </a:ext>
                  </a:extLst>
                </a:gridCol>
                <a:gridCol w="405105">
                  <a:extLst>
                    <a:ext uri="{9D8B030D-6E8A-4147-A177-3AD203B41FA5}">
                      <a16:colId xmlns:a16="http://schemas.microsoft.com/office/drawing/2014/main" val="1286623657"/>
                    </a:ext>
                  </a:extLst>
                </a:gridCol>
                <a:gridCol w="396836">
                  <a:extLst>
                    <a:ext uri="{9D8B030D-6E8A-4147-A177-3AD203B41FA5}">
                      <a16:colId xmlns:a16="http://schemas.microsoft.com/office/drawing/2014/main" val="1087498976"/>
                    </a:ext>
                  </a:extLst>
                </a:gridCol>
                <a:gridCol w="405105">
                  <a:extLst>
                    <a:ext uri="{9D8B030D-6E8A-4147-A177-3AD203B41FA5}">
                      <a16:colId xmlns:a16="http://schemas.microsoft.com/office/drawing/2014/main" val="1030529213"/>
                    </a:ext>
                  </a:extLst>
                </a:gridCol>
                <a:gridCol w="446441">
                  <a:extLst>
                    <a:ext uri="{9D8B030D-6E8A-4147-A177-3AD203B41FA5}">
                      <a16:colId xmlns:a16="http://schemas.microsoft.com/office/drawing/2014/main" val="3732846976"/>
                    </a:ext>
                  </a:extLst>
                </a:gridCol>
                <a:gridCol w="413371">
                  <a:extLst>
                    <a:ext uri="{9D8B030D-6E8A-4147-A177-3AD203B41FA5}">
                      <a16:colId xmlns:a16="http://schemas.microsoft.com/office/drawing/2014/main" val="3134820934"/>
                    </a:ext>
                  </a:extLst>
                </a:gridCol>
                <a:gridCol w="372035">
                  <a:extLst>
                    <a:ext uri="{9D8B030D-6E8A-4147-A177-3AD203B41FA5}">
                      <a16:colId xmlns:a16="http://schemas.microsoft.com/office/drawing/2014/main" val="2576789193"/>
                    </a:ext>
                  </a:extLst>
                </a:gridCol>
                <a:gridCol w="380301">
                  <a:extLst>
                    <a:ext uri="{9D8B030D-6E8A-4147-A177-3AD203B41FA5}">
                      <a16:colId xmlns:a16="http://schemas.microsoft.com/office/drawing/2014/main" val="276409679"/>
                    </a:ext>
                  </a:extLst>
                </a:gridCol>
                <a:gridCol w="413371">
                  <a:extLst>
                    <a:ext uri="{9D8B030D-6E8A-4147-A177-3AD203B41FA5}">
                      <a16:colId xmlns:a16="http://schemas.microsoft.com/office/drawing/2014/main" val="3334353760"/>
                    </a:ext>
                  </a:extLst>
                </a:gridCol>
                <a:gridCol w="413371">
                  <a:extLst>
                    <a:ext uri="{9D8B030D-6E8A-4147-A177-3AD203B41FA5}">
                      <a16:colId xmlns:a16="http://schemas.microsoft.com/office/drawing/2014/main" val="2932533223"/>
                    </a:ext>
                  </a:extLst>
                </a:gridCol>
                <a:gridCol w="489845">
                  <a:extLst>
                    <a:ext uri="{9D8B030D-6E8A-4147-A177-3AD203B41FA5}">
                      <a16:colId xmlns:a16="http://schemas.microsoft.com/office/drawing/2014/main" val="2920501405"/>
                    </a:ext>
                  </a:extLst>
                </a:gridCol>
                <a:gridCol w="372035">
                  <a:extLst>
                    <a:ext uri="{9D8B030D-6E8A-4147-A177-3AD203B41FA5}">
                      <a16:colId xmlns:a16="http://schemas.microsoft.com/office/drawing/2014/main" val="3717529970"/>
                    </a:ext>
                  </a:extLst>
                </a:gridCol>
                <a:gridCol w="421639">
                  <a:extLst>
                    <a:ext uri="{9D8B030D-6E8A-4147-A177-3AD203B41FA5}">
                      <a16:colId xmlns:a16="http://schemas.microsoft.com/office/drawing/2014/main" val="3284262635"/>
                    </a:ext>
                  </a:extLst>
                </a:gridCol>
                <a:gridCol w="372035">
                  <a:extLst>
                    <a:ext uri="{9D8B030D-6E8A-4147-A177-3AD203B41FA5}">
                      <a16:colId xmlns:a16="http://schemas.microsoft.com/office/drawing/2014/main" val="2941135309"/>
                    </a:ext>
                  </a:extLst>
                </a:gridCol>
                <a:gridCol w="440240">
                  <a:extLst>
                    <a:ext uri="{9D8B030D-6E8A-4147-A177-3AD203B41FA5}">
                      <a16:colId xmlns:a16="http://schemas.microsoft.com/office/drawing/2014/main" val="149225937"/>
                    </a:ext>
                  </a:extLst>
                </a:gridCol>
                <a:gridCol w="504314">
                  <a:extLst>
                    <a:ext uri="{9D8B030D-6E8A-4147-A177-3AD203B41FA5}">
                      <a16:colId xmlns:a16="http://schemas.microsoft.com/office/drawing/2014/main" val="365219808"/>
                    </a:ext>
                  </a:extLst>
                </a:gridCol>
                <a:gridCol w="479511">
                  <a:extLst>
                    <a:ext uri="{9D8B030D-6E8A-4147-A177-3AD203B41FA5}">
                      <a16:colId xmlns:a16="http://schemas.microsoft.com/office/drawing/2014/main" val="1832060018"/>
                    </a:ext>
                  </a:extLst>
                </a:gridCol>
                <a:gridCol w="539450">
                  <a:extLst>
                    <a:ext uri="{9D8B030D-6E8A-4147-A177-3AD203B41FA5}">
                      <a16:colId xmlns:a16="http://schemas.microsoft.com/office/drawing/2014/main" val="3826443195"/>
                    </a:ext>
                  </a:extLst>
                </a:gridCol>
              </a:tblGrid>
              <a:tr h="983784">
                <a:tc>
                  <a:txBody>
                    <a:bodyPr/>
                    <a:lstStyle/>
                    <a:p>
                      <a:pPr algn="ctr" fontAlgn="ctr"/>
                      <a:r>
                        <a:rPr lang="es-CO" sz="900" b="1" i="0" u="none" strike="noStrike">
                          <a:solidFill>
                            <a:srgbClr val="FFFFFF"/>
                          </a:solidFill>
                          <a:effectLst/>
                          <a:latin typeface="Arial Nova Cond Light"/>
                        </a:rPr>
                        <a:t>Nombre del Producto aprobado en el PDT</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Dependencia responsable</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Nombre del Indicador aprobado en el PDT</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Línea Base Producto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Unidad de medida del indicador de producto escogido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Producto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Tipología</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Acumulado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No Acumulado</a:t>
                      </a:r>
                    </a:p>
                  </a:txBody>
                  <a:tcPr marL="5593" marR="5593" marT="55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2020</a:t>
                      </a:r>
                    </a:p>
                  </a:txBody>
                  <a:tcPr marL="5593" marR="5593" marT="55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 Ejecución</a:t>
                      </a:r>
                      <a:br>
                        <a:rPr lang="es-CO" sz="900" b="1" i="0" u="none" strike="noStrike">
                          <a:solidFill>
                            <a:srgbClr val="FFFFFF"/>
                          </a:solidFill>
                          <a:effectLst/>
                          <a:latin typeface="Arial" panose="020B0604020202020204" pitchFamily="34" charset="0"/>
                        </a:rPr>
                      </a:br>
                      <a:r>
                        <a:rPr lang="es-CO" sz="900" b="1" i="0" u="none" strike="noStrike">
                          <a:solidFill>
                            <a:srgbClr val="FFFFFF"/>
                          </a:solidFill>
                          <a:effectLst/>
                          <a:latin typeface="Arial" panose="020B0604020202020204" pitchFamily="34" charset="0"/>
                        </a:rPr>
                        <a:t>2020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Ejecución Metas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 Ejecución</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Física Esperada 2023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Meta Reprogramada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900" b="1" i="0" u="none" strike="noStrike">
                          <a:solidFill>
                            <a:srgbClr val="FFFFFF"/>
                          </a:solidFill>
                          <a:effectLst/>
                          <a:latin typeface="Arial Nova Cond Light"/>
                        </a:rPr>
                        <a:t>Avance Meta fisica</a:t>
                      </a:r>
                      <a:br>
                        <a:rPr lang="it-IT" sz="900" b="1" i="0" u="none" strike="noStrike">
                          <a:solidFill>
                            <a:srgbClr val="FFFFFF"/>
                          </a:solidFill>
                          <a:effectLst/>
                          <a:latin typeface="Arial Nova Cond Light"/>
                        </a:rPr>
                      </a:br>
                      <a:r>
                        <a:rPr lang="it-IT" sz="900" b="1" i="0" u="none" strike="noStrike">
                          <a:solidFill>
                            <a:srgbClr val="FFFFFF"/>
                          </a:solidFill>
                          <a:effectLst/>
                          <a:latin typeface="Arial Nova Cond Light"/>
                        </a:rPr>
                        <a:t>2020 -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Meta fisica 2020 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Meta fisica Cuatrenio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Nova Cond Light"/>
                        </a:rPr>
                        <a:t>Avance Porcentaje Meta fisica Cuatrenio</a:t>
                      </a:r>
                      <a:br>
                        <a:rPr lang="es-CO" sz="900" b="1" i="0" u="none" strike="noStrike">
                          <a:solidFill>
                            <a:srgbClr val="FFFFFF"/>
                          </a:solidFill>
                          <a:effectLst/>
                          <a:latin typeface="Arial Nova Cond Light"/>
                        </a:rPr>
                      </a:br>
                      <a:r>
                        <a:rPr lang="es-CO" sz="900" b="1" i="0" u="none" strike="noStrike">
                          <a:solidFill>
                            <a:srgbClr val="FFFFFF"/>
                          </a:solidFill>
                          <a:effectLst/>
                          <a:latin typeface="Arial Nova Cond Light"/>
                        </a:rPr>
                        <a:t>a sep 2022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606393656"/>
                  </a:ext>
                </a:extLst>
              </a:tr>
              <a:tr h="1299678">
                <a:tc>
                  <a:txBody>
                    <a:bodyPr/>
                    <a:lstStyle/>
                    <a:p>
                      <a:pPr algn="just" fontAlgn="ctr"/>
                      <a:r>
                        <a:rPr lang="es-CO" sz="900" b="0" i="0" u="none" strike="noStrike">
                          <a:solidFill>
                            <a:srgbClr val="000000"/>
                          </a:solidFill>
                          <a:effectLst/>
                          <a:latin typeface="Arial Nova Cond Light"/>
                        </a:rPr>
                        <a:t>Infraestructura   vial  con procesos  de construcción, mejoramiento, ampliación, mantenimiento y/o  reforzamiento.</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Infraestructura  vial    construída, mejorada, ampliada,  mantenida, y/o  reforzada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ND</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54.621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2.5</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100%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0" i="0" u="none" strike="noStrike">
                          <a:solidFill>
                            <a:srgbClr val="000000"/>
                          </a:solidFill>
                          <a:effectLst/>
                          <a:latin typeface="Arial Nova Cond Light"/>
                        </a:rPr>
                        <a:t>33.481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3.8</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11%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18.64</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6.30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18%</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6.30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12%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31015285"/>
                  </a:ext>
                </a:extLst>
              </a:tr>
              <a:tr h="1389934">
                <a:tc>
                  <a:txBody>
                    <a:bodyPr/>
                    <a:lstStyle/>
                    <a:p>
                      <a:pPr algn="just" fontAlgn="ctr"/>
                      <a:r>
                        <a:rPr lang="es-CO" sz="90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47768614"/>
                  </a:ext>
                </a:extLst>
              </a:tr>
              <a:tr h="1389934">
                <a:tc>
                  <a:txBody>
                    <a:bodyPr/>
                    <a:lstStyle/>
                    <a:p>
                      <a:pPr algn="just" fontAlgn="ctr"/>
                      <a:r>
                        <a:rPr lang="es-CO" sz="900" b="0" i="0" u="none" strike="noStrike" dirty="0">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Secretaría de Aguas e Infraestructura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s-CO" sz="900" b="0" i="0" u="none" strike="noStrike">
                          <a:solidFill>
                            <a:srgbClr val="000000"/>
                          </a:solidFill>
                          <a:effectLst/>
                          <a:latin typeface="Arial Nova Cond Light"/>
                        </a:rPr>
                        <a:t>Infraestructura hospitalaria con procesos constructivos, mejorados, ampliados, mantenidos, y/o reforzados</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3</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No Acumulada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NP</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2</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1</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 </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900" b="0" i="0" u="none" strike="noStrike">
                          <a:solidFill>
                            <a:srgbClr val="000000"/>
                          </a:solidFill>
                          <a:effectLst/>
                          <a:latin typeface="Arial Nova Cond Light"/>
                        </a:rPr>
                        <a:t>0.00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900" b="0" i="0" u="none" strike="noStrike" dirty="0">
                          <a:solidFill>
                            <a:srgbClr val="000000"/>
                          </a:solidFill>
                          <a:effectLst/>
                          <a:latin typeface="Arial" panose="020B0604020202020204" pitchFamily="34" charset="0"/>
                        </a:rPr>
                        <a:t>0%</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67546158"/>
                  </a:ext>
                </a:extLst>
              </a:tr>
            </a:tbl>
          </a:graphicData>
        </a:graphic>
      </p:graphicFrame>
    </p:spTree>
    <p:extLst>
      <p:ext uri="{BB962C8B-B14F-4D97-AF65-F5344CB8AC3E}">
        <p14:creationId xmlns:p14="http://schemas.microsoft.com/office/powerpoint/2010/main" val="49391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071652" y="0"/>
            <a:ext cx="2120348" cy="6858000"/>
          </a:xfrm>
          <a:prstGeom prst="rect">
            <a:avLst/>
          </a:prstGeom>
        </p:spPr>
      </p:pic>
      <p:pic>
        <p:nvPicPr>
          <p:cNvPr id="10" name="Imagen 9">
            <a:extLst>
              <a:ext uri="{FF2B5EF4-FFF2-40B4-BE49-F238E27FC236}">
                <a16:creationId xmlns:a16="http://schemas.microsoft.com/office/drawing/2014/main" id="{21945718-2110-48E2-922D-10E6B9B53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424" y="5530183"/>
            <a:ext cx="3528489" cy="964249"/>
          </a:xfrm>
          <a:prstGeom prst="rect">
            <a:avLst/>
          </a:prstGeom>
        </p:spPr>
      </p:pic>
      <p:sp>
        <p:nvSpPr>
          <p:cNvPr id="3" name="Rectángulo 2">
            <a:extLst>
              <a:ext uri="{FF2B5EF4-FFF2-40B4-BE49-F238E27FC236}">
                <a16:creationId xmlns:a16="http://schemas.microsoft.com/office/drawing/2014/main" id="{BBC6DF06-DA4D-4A43-A512-D218EAA0A62D}"/>
              </a:ext>
            </a:extLst>
          </p:cNvPr>
          <p:cNvSpPr/>
          <p:nvPr/>
        </p:nvSpPr>
        <p:spPr>
          <a:xfrm flipV="1">
            <a:off x="0" y="4969564"/>
            <a:ext cx="12192000" cy="795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0"/>
            <a:ext cx="1139687" cy="6858000"/>
          </a:xfrm>
          <a:prstGeom prst="rect">
            <a:avLst/>
          </a:prstGeom>
        </p:spPr>
      </p:pic>
      <p:grpSp>
        <p:nvGrpSpPr>
          <p:cNvPr id="13" name="Grupo 12">
            <a:extLst>
              <a:ext uri="{FF2B5EF4-FFF2-40B4-BE49-F238E27FC236}">
                <a16:creationId xmlns:a16="http://schemas.microsoft.com/office/drawing/2014/main" id="{E4F8976B-CAEF-4052-96C2-73371C72925C}"/>
              </a:ext>
            </a:extLst>
          </p:cNvPr>
          <p:cNvGrpSpPr/>
          <p:nvPr/>
        </p:nvGrpSpPr>
        <p:grpSpPr>
          <a:xfrm>
            <a:off x="3289235" y="118590"/>
            <a:ext cx="5431547" cy="2785047"/>
            <a:chOff x="3289235" y="118590"/>
            <a:chExt cx="5431547" cy="2785047"/>
          </a:xfrm>
        </p:grpSpPr>
        <p:pic>
          <p:nvPicPr>
            <p:cNvPr id="11" name="Imagen 10">
              <a:extLst>
                <a:ext uri="{FF2B5EF4-FFF2-40B4-BE49-F238E27FC236}">
                  <a16:creationId xmlns:a16="http://schemas.microsoft.com/office/drawing/2014/main" id="{E767F341-C05D-447D-85B4-79C243701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235" y="118590"/>
              <a:ext cx="5431547" cy="2292101"/>
            </a:xfrm>
            <a:prstGeom prst="rect">
              <a:avLst/>
            </a:prstGeom>
          </p:spPr>
        </p:pic>
        <p:sp>
          <p:nvSpPr>
            <p:cNvPr id="12" name="CuadroTexto 11">
              <a:extLst>
                <a:ext uri="{FF2B5EF4-FFF2-40B4-BE49-F238E27FC236}">
                  <a16:creationId xmlns:a16="http://schemas.microsoft.com/office/drawing/2014/main" id="{FF9A84B2-E156-4607-A2FD-A0E3C0AD3573}"/>
                </a:ext>
              </a:extLst>
            </p:cNvPr>
            <p:cNvSpPr txBox="1"/>
            <p:nvPr/>
          </p:nvSpPr>
          <p:spPr>
            <a:xfrm>
              <a:off x="3742145" y="2380417"/>
              <a:ext cx="4525726" cy="523220"/>
            </a:xfrm>
            <a:prstGeom prst="rect">
              <a:avLst/>
            </a:prstGeom>
            <a:noFill/>
          </p:spPr>
          <p:txBody>
            <a:bodyPr wrap="none" rtlCol="0">
              <a:spAutoFit/>
            </a:bodyPr>
            <a:lstStyle/>
            <a:p>
              <a:r>
                <a:rPr lang="es-MX" sz="2800" b="1" i="1" dirty="0">
                  <a:solidFill>
                    <a:srgbClr val="002060"/>
                  </a:solidFill>
                </a:rPr>
                <a:t>GOBERNACIÓN DEL QUINDÍO</a:t>
              </a:r>
              <a:endParaRPr lang="es-CO" sz="2800" b="1" i="1" dirty="0">
                <a:solidFill>
                  <a:srgbClr val="002060"/>
                </a:solidFill>
              </a:endParaRPr>
            </a:p>
          </p:txBody>
        </p:sp>
      </p:grpSp>
      <p:sp>
        <p:nvSpPr>
          <p:cNvPr id="2" name="CuadroTexto 1">
            <a:extLst>
              <a:ext uri="{FF2B5EF4-FFF2-40B4-BE49-F238E27FC236}">
                <a16:creationId xmlns:a16="http://schemas.microsoft.com/office/drawing/2014/main" id="{2E5695D0-1846-470D-B700-1728C6AE9BAC}"/>
              </a:ext>
            </a:extLst>
          </p:cNvPr>
          <p:cNvSpPr txBox="1"/>
          <p:nvPr/>
        </p:nvSpPr>
        <p:spPr>
          <a:xfrm>
            <a:off x="1351722" y="3073639"/>
            <a:ext cx="8507895" cy="2215991"/>
          </a:xfrm>
          <a:prstGeom prst="rect">
            <a:avLst/>
          </a:prstGeom>
          <a:noFill/>
        </p:spPr>
        <p:txBody>
          <a:bodyPr wrap="square" rtlCol="0">
            <a:spAutoFit/>
          </a:bodyPr>
          <a:lstStyle/>
          <a:p>
            <a:pPr algn="ctr"/>
            <a:r>
              <a:rPr lang="es-CO" sz="13800" b="1" i="1" dirty="0">
                <a:solidFill>
                  <a:srgbClr val="002060"/>
                </a:solidFill>
              </a:rPr>
              <a:t>¡GRACIAS!</a:t>
            </a:r>
          </a:p>
        </p:txBody>
      </p:sp>
    </p:spTree>
    <p:extLst>
      <p:ext uri="{BB962C8B-B14F-4D97-AF65-F5344CB8AC3E}">
        <p14:creationId xmlns:p14="http://schemas.microsoft.com/office/powerpoint/2010/main" val="151858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Rectángulo">
            <a:extLst>
              <a:ext uri="{FF2B5EF4-FFF2-40B4-BE49-F238E27FC236}">
                <a16:creationId xmlns:a16="http://schemas.microsoft.com/office/drawing/2014/main" id="{BFCD757B-6C0F-41D6-898E-156B4BF77321}"/>
              </a:ext>
            </a:extLst>
          </p:cNvPr>
          <p:cNvSpPr/>
          <p:nvPr/>
        </p:nvSpPr>
        <p:spPr>
          <a:xfrm>
            <a:off x="145143" y="176169"/>
            <a:ext cx="11901713" cy="595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solidFill>
                <a:latin typeface="Arial" pitchFamily="34" charset="0"/>
                <a:cs typeface="Arial" pitchFamily="34" charset="0"/>
              </a:rPr>
              <a:t>ESTADO DE EJECUCIÓN GASTOS DE INVERSIÓN POR FUENTES DE FINANCIACIÓN </a:t>
            </a:r>
          </a:p>
          <a:p>
            <a:pPr algn="ctr"/>
            <a:r>
              <a:rPr lang="es-CO" sz="1400" b="1" dirty="0">
                <a:solidFill>
                  <a:schemeClr val="bg1"/>
                </a:solidFill>
                <a:latin typeface="Arial" pitchFamily="34" charset="0"/>
                <a:cs typeface="Arial" pitchFamily="34" charset="0"/>
              </a:rPr>
              <a:t>SECRETARÍA DE AGUAS E INFRAESTRUCTURA 30 DE SEPTIEMBRE DE 2022</a:t>
            </a:r>
          </a:p>
        </p:txBody>
      </p:sp>
      <p:graphicFrame>
        <p:nvGraphicFramePr>
          <p:cNvPr id="4" name="Gráfico 3">
            <a:extLst>
              <a:ext uri="{FF2B5EF4-FFF2-40B4-BE49-F238E27FC236}">
                <a16:creationId xmlns:a16="http://schemas.microsoft.com/office/drawing/2014/main" id="{E3798BE6-4492-1043-EDF1-38F6763A5CF6}"/>
              </a:ext>
            </a:extLst>
          </p:cNvPr>
          <p:cNvGraphicFramePr>
            <a:graphicFrameLocks/>
          </p:cNvGraphicFramePr>
          <p:nvPr>
            <p:extLst>
              <p:ext uri="{D42A27DB-BD31-4B8C-83A1-F6EECF244321}">
                <p14:modId xmlns:p14="http://schemas.microsoft.com/office/powerpoint/2010/main" val="3310782224"/>
              </p:ext>
            </p:extLst>
          </p:nvPr>
        </p:nvGraphicFramePr>
        <p:xfrm>
          <a:off x="145142" y="876300"/>
          <a:ext cx="11901713" cy="5805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009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BFCD757B-6C0F-41D6-898E-156B4BF77321}"/>
              </a:ext>
            </a:extLst>
          </p:cNvPr>
          <p:cNvSpPr/>
          <p:nvPr/>
        </p:nvSpPr>
        <p:spPr>
          <a:xfrm>
            <a:off x="145143" y="176169"/>
            <a:ext cx="11901713" cy="595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solidFill>
                <a:latin typeface="Arial" pitchFamily="34" charset="0"/>
                <a:cs typeface="Arial" pitchFamily="34" charset="0"/>
              </a:rPr>
              <a:t>ESTADO DE EJECUCIÓN GASTOS DE INVERSIÓN POR FUENTES DE FINANCIACIÓN </a:t>
            </a:r>
          </a:p>
          <a:p>
            <a:pPr algn="ctr"/>
            <a:r>
              <a:rPr lang="es-CO" sz="1400" b="1" dirty="0">
                <a:solidFill>
                  <a:schemeClr val="bg1"/>
                </a:solidFill>
                <a:latin typeface="Arial" pitchFamily="34" charset="0"/>
                <a:cs typeface="Arial" pitchFamily="34" charset="0"/>
              </a:rPr>
              <a:t>SECRETARÍA DE AGUAS E INFRAESTRUCTURA 30 DE SEPTIEMBRE DE 2022</a:t>
            </a:r>
          </a:p>
        </p:txBody>
      </p:sp>
      <p:graphicFrame>
        <p:nvGraphicFramePr>
          <p:cNvPr id="4" name="Gráfico 3">
            <a:extLst>
              <a:ext uri="{FF2B5EF4-FFF2-40B4-BE49-F238E27FC236}">
                <a16:creationId xmlns:a16="http://schemas.microsoft.com/office/drawing/2014/main" id="{ECED03B7-0AA0-D9AD-697D-B6EA147DE95C}"/>
              </a:ext>
            </a:extLst>
          </p:cNvPr>
          <p:cNvGraphicFramePr>
            <a:graphicFrameLocks/>
          </p:cNvGraphicFramePr>
          <p:nvPr>
            <p:extLst>
              <p:ext uri="{D42A27DB-BD31-4B8C-83A1-F6EECF244321}">
                <p14:modId xmlns:p14="http://schemas.microsoft.com/office/powerpoint/2010/main" val="417624337"/>
              </p:ext>
            </p:extLst>
          </p:nvPr>
        </p:nvGraphicFramePr>
        <p:xfrm>
          <a:off x="145144" y="904875"/>
          <a:ext cx="11901712" cy="5776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65047604"/>
              </p:ext>
            </p:extLst>
          </p:nvPr>
        </p:nvGraphicFramePr>
        <p:xfrm>
          <a:off x="7639050" y="904875"/>
          <a:ext cx="4191000" cy="2390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62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Rectángulo">
            <a:extLst>
              <a:ext uri="{FF2B5EF4-FFF2-40B4-BE49-F238E27FC236}">
                <a16:creationId xmlns:a16="http://schemas.microsoft.com/office/drawing/2014/main" id="{BFCD757B-6C0F-41D6-898E-156B4BF77321}"/>
              </a:ext>
            </a:extLst>
          </p:cNvPr>
          <p:cNvSpPr/>
          <p:nvPr/>
        </p:nvSpPr>
        <p:spPr>
          <a:xfrm>
            <a:off x="166915" y="149138"/>
            <a:ext cx="11850913" cy="595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GASTOS DE INVERSIÓN POR FUENTES DE FINANCIACIÓN </a:t>
            </a:r>
          </a:p>
          <a:p>
            <a:pPr algn="ctr"/>
            <a:r>
              <a:rPr lang="es-CO" sz="1600" b="1" dirty="0">
                <a:solidFill>
                  <a:schemeClr val="bg1"/>
                </a:solidFill>
                <a:latin typeface="Arial" pitchFamily="34" charset="0"/>
                <a:cs typeface="Arial" pitchFamily="34" charset="0"/>
              </a:rPr>
              <a:t>SECRETARÍA DE AGUAS E INFRAESTRUCTURA 30 DE SEPTIEMBRE DE 2022</a:t>
            </a:r>
          </a:p>
        </p:txBody>
      </p:sp>
      <p:graphicFrame>
        <p:nvGraphicFramePr>
          <p:cNvPr id="4" name="Gráfico 3">
            <a:extLst>
              <a:ext uri="{FF2B5EF4-FFF2-40B4-BE49-F238E27FC236}">
                <a16:creationId xmlns:a16="http://schemas.microsoft.com/office/drawing/2014/main" id="{9424F8E7-D2DB-60DD-F636-B55C95968E89}"/>
              </a:ext>
            </a:extLst>
          </p:cNvPr>
          <p:cNvGraphicFramePr>
            <a:graphicFrameLocks/>
          </p:cNvGraphicFramePr>
          <p:nvPr>
            <p:extLst>
              <p:ext uri="{D42A27DB-BD31-4B8C-83A1-F6EECF244321}">
                <p14:modId xmlns:p14="http://schemas.microsoft.com/office/powerpoint/2010/main" val="2181051716"/>
              </p:ext>
            </p:extLst>
          </p:nvPr>
        </p:nvGraphicFramePr>
        <p:xfrm>
          <a:off x="519545" y="935182"/>
          <a:ext cx="11498283" cy="5627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553778031"/>
              </p:ext>
            </p:extLst>
          </p:nvPr>
        </p:nvGraphicFramePr>
        <p:xfrm>
          <a:off x="6248400" y="1047750"/>
          <a:ext cx="5219700" cy="190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28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BFCD757B-6C0F-41D6-898E-156B4BF77321}"/>
              </a:ext>
            </a:extLst>
          </p:cNvPr>
          <p:cNvSpPr/>
          <p:nvPr/>
        </p:nvSpPr>
        <p:spPr>
          <a:xfrm>
            <a:off x="166915" y="149138"/>
            <a:ext cx="11850913" cy="595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GASTOS DE INVERSIÓN POR FUENTES DE FINANCIACIÓN </a:t>
            </a:r>
          </a:p>
          <a:p>
            <a:pPr algn="ctr"/>
            <a:r>
              <a:rPr lang="es-CO" sz="1600" b="1" dirty="0">
                <a:solidFill>
                  <a:schemeClr val="bg1"/>
                </a:solidFill>
                <a:latin typeface="Arial" pitchFamily="34" charset="0"/>
                <a:cs typeface="Arial" pitchFamily="34" charset="0"/>
              </a:rPr>
              <a:t>SECRETARÍA DE AGUAS E INFRAESTRUCTURA 30 DE SEPTIEMBRE DE 2022</a:t>
            </a:r>
          </a:p>
        </p:txBody>
      </p:sp>
      <p:graphicFrame>
        <p:nvGraphicFramePr>
          <p:cNvPr id="4" name="Gráfico 3">
            <a:extLst>
              <a:ext uri="{FF2B5EF4-FFF2-40B4-BE49-F238E27FC236}">
                <a16:creationId xmlns:a16="http://schemas.microsoft.com/office/drawing/2014/main" id="{E1E66082-B510-FB55-4913-ABE27E1DF70E}"/>
              </a:ext>
            </a:extLst>
          </p:cNvPr>
          <p:cNvGraphicFramePr>
            <a:graphicFrameLocks/>
          </p:cNvGraphicFramePr>
          <p:nvPr>
            <p:extLst>
              <p:ext uri="{D42A27DB-BD31-4B8C-83A1-F6EECF244321}">
                <p14:modId xmlns:p14="http://schemas.microsoft.com/office/powerpoint/2010/main" val="2787666666"/>
              </p:ext>
            </p:extLst>
          </p:nvPr>
        </p:nvGraphicFramePr>
        <p:xfrm>
          <a:off x="166916" y="955963"/>
          <a:ext cx="11850912" cy="5644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347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a:extLst>
              <a:ext uri="{FF2B5EF4-FFF2-40B4-BE49-F238E27FC236}">
                <a16:creationId xmlns:a16="http://schemas.microsoft.com/office/drawing/2014/main" id="{BFCD757B-6C0F-41D6-898E-156B4BF77321}"/>
              </a:ext>
            </a:extLst>
          </p:cNvPr>
          <p:cNvSpPr/>
          <p:nvPr/>
        </p:nvSpPr>
        <p:spPr>
          <a:xfrm>
            <a:off x="166915" y="149138"/>
            <a:ext cx="11850913" cy="5956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GASTOS DE INVERSIÓN POR FUENTES DE FINANCIACIÓN </a:t>
            </a:r>
          </a:p>
          <a:p>
            <a:pPr algn="ctr"/>
            <a:r>
              <a:rPr lang="es-CO" sz="1600" b="1" dirty="0">
                <a:solidFill>
                  <a:schemeClr val="bg1"/>
                </a:solidFill>
                <a:latin typeface="Arial" pitchFamily="34" charset="0"/>
                <a:cs typeface="Arial" pitchFamily="34" charset="0"/>
              </a:rPr>
              <a:t>SECRETARÍA DE AGUAS E INFRAESTRUCTURA 30 DE SEPTIEMBRE DE 2022</a:t>
            </a:r>
          </a:p>
        </p:txBody>
      </p:sp>
      <p:graphicFrame>
        <p:nvGraphicFramePr>
          <p:cNvPr id="4" name="Gráfico 3">
            <a:extLst>
              <a:ext uri="{FF2B5EF4-FFF2-40B4-BE49-F238E27FC236}">
                <a16:creationId xmlns:a16="http://schemas.microsoft.com/office/drawing/2014/main" id="{6768DC2B-46F3-98C9-D656-B462047FC229}"/>
              </a:ext>
            </a:extLst>
          </p:cNvPr>
          <p:cNvGraphicFramePr>
            <a:graphicFrameLocks/>
          </p:cNvGraphicFramePr>
          <p:nvPr>
            <p:extLst>
              <p:ext uri="{D42A27DB-BD31-4B8C-83A1-F6EECF244321}">
                <p14:modId xmlns:p14="http://schemas.microsoft.com/office/powerpoint/2010/main" val="3447466617"/>
              </p:ext>
            </p:extLst>
          </p:nvPr>
        </p:nvGraphicFramePr>
        <p:xfrm>
          <a:off x="166915" y="847726"/>
          <a:ext cx="11850913" cy="5861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737926354"/>
              </p:ext>
            </p:extLst>
          </p:nvPr>
        </p:nvGraphicFramePr>
        <p:xfrm>
          <a:off x="6092371" y="1031132"/>
          <a:ext cx="5725866" cy="290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24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5143" y="101601"/>
            <a:ext cx="11873363" cy="609600"/>
          </a:xfrm>
          <a:prstGeom prst="rect">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Arial" pitchFamily="34" charset="0"/>
                <a:cs typeface="Arial" pitchFamily="34" charset="0"/>
              </a:rPr>
              <a:t>ESTADO DE EJECUCIÓN PROYECTOS DE INVERSIÓN </a:t>
            </a:r>
          </a:p>
          <a:p>
            <a:pPr algn="ctr"/>
            <a:r>
              <a:rPr lang="es-CO" sz="1600" b="1" dirty="0">
                <a:solidFill>
                  <a:schemeClr val="bg1"/>
                </a:solidFill>
                <a:latin typeface="Arial" pitchFamily="34" charset="0"/>
                <a:cs typeface="Arial" pitchFamily="34" charset="0"/>
              </a:rPr>
              <a:t>  SECRETARÍA DE AGUAS E INFRAESTRUCTURA POR FUENTES DE FINANCIACIÓN AL 30 DE SEPTIEMBRE DE 2022</a:t>
            </a:r>
          </a:p>
        </p:txBody>
      </p:sp>
      <p:pic>
        <p:nvPicPr>
          <p:cNvPr id="5" name="4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6" name="5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pic>
        <p:nvPicPr>
          <p:cNvPr id="7" name="6 Imagen">
            <a:extLst>
              <a:ext uri="{FF2B5EF4-FFF2-40B4-BE49-F238E27FC236}">
                <a16:creationId xmlns:a16="http://schemas.microsoft.com/office/drawing/2014/main" id="{9125725D-73B7-40FE-A737-BD9615D33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112"/>
          <a:stretch/>
        </p:blipFill>
        <p:spPr>
          <a:xfrm>
            <a:off x="7124700" y="2498725"/>
            <a:ext cx="0" cy="22383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20120430"/>
              </p:ext>
            </p:extLst>
          </p:nvPr>
        </p:nvGraphicFramePr>
        <p:xfrm>
          <a:off x="145143" y="869501"/>
          <a:ext cx="11873364" cy="5886896"/>
        </p:xfrm>
        <a:graphic>
          <a:graphicData uri="http://schemas.openxmlformats.org/drawingml/2006/table">
            <a:tbl>
              <a:tblPr/>
              <a:tblGrid>
                <a:gridCol w="1058640">
                  <a:extLst>
                    <a:ext uri="{9D8B030D-6E8A-4147-A177-3AD203B41FA5}">
                      <a16:colId xmlns:a16="http://schemas.microsoft.com/office/drawing/2014/main" val="20000"/>
                    </a:ext>
                  </a:extLst>
                </a:gridCol>
                <a:gridCol w="1556822">
                  <a:extLst>
                    <a:ext uri="{9D8B030D-6E8A-4147-A177-3AD203B41FA5}">
                      <a16:colId xmlns:a16="http://schemas.microsoft.com/office/drawing/2014/main" val="20001"/>
                    </a:ext>
                  </a:extLst>
                </a:gridCol>
                <a:gridCol w="1065559">
                  <a:extLst>
                    <a:ext uri="{9D8B030D-6E8A-4147-A177-3AD203B41FA5}">
                      <a16:colId xmlns:a16="http://schemas.microsoft.com/office/drawing/2014/main" val="20002"/>
                    </a:ext>
                  </a:extLst>
                </a:gridCol>
                <a:gridCol w="927173">
                  <a:extLst>
                    <a:ext uri="{9D8B030D-6E8A-4147-A177-3AD203B41FA5}">
                      <a16:colId xmlns:a16="http://schemas.microsoft.com/office/drawing/2014/main" val="20003"/>
                    </a:ext>
                  </a:extLst>
                </a:gridCol>
                <a:gridCol w="449748">
                  <a:extLst>
                    <a:ext uri="{9D8B030D-6E8A-4147-A177-3AD203B41FA5}">
                      <a16:colId xmlns:a16="http://schemas.microsoft.com/office/drawing/2014/main" val="20004"/>
                    </a:ext>
                  </a:extLst>
                </a:gridCol>
                <a:gridCol w="947932">
                  <a:extLst>
                    <a:ext uri="{9D8B030D-6E8A-4147-A177-3AD203B41FA5}">
                      <a16:colId xmlns:a16="http://schemas.microsoft.com/office/drawing/2014/main" val="20005"/>
                    </a:ext>
                  </a:extLst>
                </a:gridCol>
                <a:gridCol w="947932">
                  <a:extLst>
                    <a:ext uri="{9D8B030D-6E8A-4147-A177-3AD203B41FA5}">
                      <a16:colId xmlns:a16="http://schemas.microsoft.com/office/drawing/2014/main" val="20006"/>
                    </a:ext>
                  </a:extLst>
                </a:gridCol>
                <a:gridCol w="947932">
                  <a:extLst>
                    <a:ext uri="{9D8B030D-6E8A-4147-A177-3AD203B41FA5}">
                      <a16:colId xmlns:a16="http://schemas.microsoft.com/office/drawing/2014/main" val="20007"/>
                    </a:ext>
                  </a:extLst>
                </a:gridCol>
                <a:gridCol w="947932">
                  <a:extLst>
                    <a:ext uri="{9D8B030D-6E8A-4147-A177-3AD203B41FA5}">
                      <a16:colId xmlns:a16="http://schemas.microsoft.com/office/drawing/2014/main" val="20008"/>
                    </a:ext>
                  </a:extLst>
                </a:gridCol>
                <a:gridCol w="982527">
                  <a:extLst>
                    <a:ext uri="{9D8B030D-6E8A-4147-A177-3AD203B41FA5}">
                      <a16:colId xmlns:a16="http://schemas.microsoft.com/office/drawing/2014/main" val="20009"/>
                    </a:ext>
                  </a:extLst>
                </a:gridCol>
                <a:gridCol w="982527">
                  <a:extLst>
                    <a:ext uri="{9D8B030D-6E8A-4147-A177-3AD203B41FA5}">
                      <a16:colId xmlns:a16="http://schemas.microsoft.com/office/drawing/2014/main" val="20010"/>
                    </a:ext>
                  </a:extLst>
                </a:gridCol>
                <a:gridCol w="1058640">
                  <a:extLst>
                    <a:ext uri="{9D8B030D-6E8A-4147-A177-3AD203B41FA5}">
                      <a16:colId xmlns:a16="http://schemas.microsoft.com/office/drawing/2014/main" val="20011"/>
                    </a:ext>
                  </a:extLst>
                </a:gridCol>
              </a:tblGrid>
              <a:tr h="274188">
                <a:tc gridSpan="3">
                  <a:txBody>
                    <a:bodyPr/>
                    <a:lstStyle/>
                    <a:p>
                      <a:pPr algn="ctr" fontAlgn="ctr"/>
                      <a:r>
                        <a:rPr lang="es-CO" sz="800" b="1" i="0" u="none" strike="noStrike" dirty="0">
                          <a:solidFill>
                            <a:srgbClr val="FFFFFF"/>
                          </a:solidFill>
                          <a:effectLst/>
                          <a:latin typeface="Arial" panose="020B0604020202020204" pitchFamily="34" charset="0"/>
                        </a:rPr>
                        <a:t>Proyecto</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gridSpan="2">
                  <a:txBody>
                    <a:bodyPr/>
                    <a:lstStyle/>
                    <a:p>
                      <a:pPr algn="ctr" fontAlgn="ctr"/>
                      <a:r>
                        <a:rPr lang="es-CO" sz="800" b="1" i="0" u="none" strike="noStrike">
                          <a:solidFill>
                            <a:srgbClr val="FFFFFF"/>
                          </a:solidFill>
                          <a:effectLst/>
                          <a:latin typeface="Arial" panose="020B0604020202020204" pitchFamily="34" charset="0"/>
                        </a:rPr>
                        <a:t>Imputación Presupuestal</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gridSpan="7">
                  <a:txBody>
                    <a:bodyPr/>
                    <a:lstStyle/>
                    <a:p>
                      <a:pPr algn="ctr" fontAlgn="ctr"/>
                      <a:r>
                        <a:rPr lang="es-CO" sz="800" b="1" i="0" u="none" strike="noStrike">
                          <a:solidFill>
                            <a:srgbClr val="FFFFFF"/>
                          </a:solidFill>
                          <a:effectLst/>
                          <a:latin typeface="Arial" panose="020B0604020202020204" pitchFamily="34" charset="0"/>
                        </a:rPr>
                        <a:t>Presupuesto</a:t>
                      </a:r>
                    </a:p>
                  </a:txBody>
                  <a:tcPr marL="4714" marR="4714" marT="47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93933">
                <a:tc rowSpan="7">
                  <a:txBody>
                    <a:bodyPr/>
                    <a:lstStyle/>
                    <a:p>
                      <a:pPr algn="ctr" fontAlgn="ctr"/>
                      <a:r>
                        <a:rPr lang="es-CO" sz="600" b="1" i="0" u="none" strike="noStrike" dirty="0">
                          <a:solidFill>
                            <a:srgbClr val="000000"/>
                          </a:solidFill>
                          <a:effectLst/>
                          <a:latin typeface="Arial" panose="020B0604020202020204" pitchFamily="34" charset="0"/>
                        </a:rPr>
                        <a:t>BPIN</a:t>
                      </a:r>
                    </a:p>
                  </a:txBody>
                  <a:tcPr marL="4714" marR="4714" marT="47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7">
                  <a:txBody>
                    <a:bodyPr/>
                    <a:lstStyle/>
                    <a:p>
                      <a:pPr algn="ctr" fontAlgn="ctr"/>
                      <a:r>
                        <a:rPr lang="es-CO" sz="800" b="1" i="0" u="none" strike="noStrike">
                          <a:solidFill>
                            <a:srgbClr val="000000"/>
                          </a:solidFill>
                          <a:effectLst/>
                          <a:latin typeface="Arial" panose="020B0604020202020204" pitchFamily="34" charset="0"/>
                        </a:rPr>
                        <a:t>Nombre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7">
                  <a:txBody>
                    <a:bodyPr/>
                    <a:lstStyle/>
                    <a:p>
                      <a:pPr algn="ctr" fontAlgn="ctr"/>
                      <a:r>
                        <a:rPr lang="es-CO" sz="800" b="1" i="0" u="none" strike="noStrike" dirty="0">
                          <a:solidFill>
                            <a:srgbClr val="000000"/>
                          </a:solidFill>
                          <a:effectLst/>
                          <a:latin typeface="Arial" panose="020B0604020202020204" pitchFamily="34" charset="0"/>
                        </a:rPr>
                        <a:t>Valor</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7">
                  <a:txBody>
                    <a:bodyPr/>
                    <a:lstStyle/>
                    <a:p>
                      <a:pPr algn="ctr" fontAlgn="ctr"/>
                      <a:r>
                        <a:rPr lang="es-CO" sz="800" b="1" i="0" u="none" strike="noStrike" dirty="0">
                          <a:solidFill>
                            <a:srgbClr val="000000"/>
                          </a:solidFill>
                          <a:effectLst/>
                          <a:latin typeface="Arial" panose="020B0604020202020204" pitchFamily="34" charset="0"/>
                        </a:rPr>
                        <a:t>Nombre Fuente de Financiación</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7">
                  <a:txBody>
                    <a:bodyPr/>
                    <a:lstStyle/>
                    <a:p>
                      <a:pPr algn="ctr" fontAlgn="ctr"/>
                      <a:r>
                        <a:rPr lang="es-CO" sz="800" b="1" i="0" u="none" strike="noStrike" dirty="0">
                          <a:solidFill>
                            <a:srgbClr val="000000"/>
                          </a:solidFill>
                          <a:effectLst/>
                          <a:latin typeface="Arial" panose="020B0604020202020204" pitchFamily="34" charset="0"/>
                        </a:rPr>
                        <a:t>Código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7">
                  <a:txBody>
                    <a:bodyPr/>
                    <a:lstStyle/>
                    <a:p>
                      <a:pPr algn="ctr" fontAlgn="ctr"/>
                      <a:r>
                        <a:rPr lang="es-CO" sz="800" b="1" i="0" u="none" strike="noStrike" dirty="0">
                          <a:solidFill>
                            <a:srgbClr val="000000"/>
                          </a:solidFill>
                          <a:effectLst/>
                          <a:latin typeface="Arial" panose="020B0604020202020204" pitchFamily="34" charset="0"/>
                        </a:rPr>
                        <a:t>Definitivo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7">
                  <a:txBody>
                    <a:bodyPr/>
                    <a:lstStyle/>
                    <a:p>
                      <a:pPr algn="ctr" fontAlgn="ctr"/>
                      <a:r>
                        <a:rPr lang="es-CO" sz="800" b="1" i="0" u="none" strike="noStrike" dirty="0">
                          <a:solidFill>
                            <a:srgbClr val="000000"/>
                          </a:solidFill>
                          <a:effectLst/>
                          <a:latin typeface="Arial" panose="020B0604020202020204" pitchFamily="34" charset="0"/>
                        </a:rPr>
                        <a:t>Certificados de Disponibilidad</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7">
                  <a:txBody>
                    <a:bodyPr/>
                    <a:lstStyle/>
                    <a:p>
                      <a:pPr algn="ctr" fontAlgn="ctr"/>
                      <a:r>
                        <a:rPr lang="es-CO" sz="800" b="1" i="0" u="none" strike="noStrike" dirty="0">
                          <a:solidFill>
                            <a:srgbClr val="000000"/>
                          </a:solidFill>
                          <a:effectLst/>
                          <a:latin typeface="Arial" panose="020B0604020202020204" pitchFamily="34" charset="0"/>
                        </a:rPr>
                        <a:t>Saldo Disponible</a:t>
                      </a:r>
                      <a:br>
                        <a:rPr lang="es-CO" sz="800" b="1" i="0" u="none" strike="noStrike" dirty="0">
                          <a:solidFill>
                            <a:srgbClr val="000000"/>
                          </a:solidFill>
                          <a:effectLst/>
                          <a:latin typeface="Arial" panose="020B0604020202020204" pitchFamily="34" charset="0"/>
                        </a:rPr>
                      </a:br>
                      <a:r>
                        <a:rPr lang="es-CO" sz="800" b="1" i="0" u="none" strike="noStrike" dirty="0">
                          <a:solidFill>
                            <a:srgbClr val="000000"/>
                          </a:solidFill>
                          <a:effectLst/>
                          <a:latin typeface="Arial" panose="020B0604020202020204" pitchFamily="34" charset="0"/>
                        </a:rPr>
                        <a:t>(Definitivo-Certificados de Disponibilidad)</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7">
                  <a:txBody>
                    <a:bodyPr/>
                    <a:lstStyle/>
                    <a:p>
                      <a:pPr algn="ctr" fontAlgn="ctr"/>
                      <a:r>
                        <a:rPr lang="es-CO" sz="800" b="1" i="0" u="none" strike="noStrike" dirty="0">
                          <a:solidFill>
                            <a:srgbClr val="000000"/>
                          </a:solidFill>
                          <a:effectLst/>
                          <a:latin typeface="Arial" panose="020B0604020202020204" pitchFamily="34" charset="0"/>
                        </a:rPr>
                        <a:t>Compromisos</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7">
                  <a:txBody>
                    <a:bodyPr/>
                    <a:lstStyle/>
                    <a:p>
                      <a:pPr algn="ctr" fontAlgn="ctr"/>
                      <a:r>
                        <a:rPr lang="es-CO" sz="800" b="1" i="0" u="none" strike="noStrike" dirty="0">
                          <a:solidFill>
                            <a:srgbClr val="000000"/>
                          </a:solidFill>
                          <a:effectLst/>
                          <a:latin typeface="Arial" panose="020B0604020202020204" pitchFamily="34" charset="0"/>
                        </a:rPr>
                        <a:t>Obligaciones</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7">
                  <a:txBody>
                    <a:bodyPr/>
                    <a:lstStyle/>
                    <a:p>
                      <a:pPr algn="ctr" fontAlgn="ctr"/>
                      <a:r>
                        <a:rPr lang="es-CO" sz="800" b="1" i="0" u="none" strike="noStrike" dirty="0">
                          <a:solidFill>
                            <a:srgbClr val="000000"/>
                          </a:solidFill>
                          <a:effectLst/>
                          <a:latin typeface="Arial" panose="020B0604020202020204" pitchFamily="34" charset="0"/>
                        </a:rPr>
                        <a:t>Saldo disponible por </a:t>
                      </a:r>
                      <a:br>
                        <a:rPr lang="es-CO" sz="800" b="1" i="0" u="none" strike="noStrike" dirty="0">
                          <a:solidFill>
                            <a:srgbClr val="000000"/>
                          </a:solidFill>
                          <a:effectLst/>
                          <a:latin typeface="Arial" panose="020B0604020202020204" pitchFamily="34" charset="0"/>
                        </a:rPr>
                      </a:br>
                      <a:r>
                        <a:rPr lang="es-CO" sz="800" b="1" i="0" u="none" strike="noStrike" dirty="0">
                          <a:solidFill>
                            <a:srgbClr val="000000"/>
                          </a:solidFill>
                          <a:effectLst/>
                          <a:latin typeface="Arial" panose="020B0604020202020204" pitchFamily="34" charset="0"/>
                        </a:rPr>
                        <a:t>Comprometer</a:t>
                      </a:r>
                      <a:br>
                        <a:rPr lang="es-CO" sz="800" b="1" i="0" u="none" strike="noStrike" dirty="0">
                          <a:solidFill>
                            <a:srgbClr val="000000"/>
                          </a:solidFill>
                          <a:effectLst/>
                          <a:latin typeface="Arial" panose="020B0604020202020204" pitchFamily="34" charset="0"/>
                        </a:rPr>
                      </a:br>
                      <a:r>
                        <a:rPr lang="es-CO" sz="800" b="1" i="0" u="none" strike="noStrike" dirty="0">
                          <a:solidFill>
                            <a:srgbClr val="000000"/>
                          </a:solidFill>
                          <a:effectLst/>
                          <a:latin typeface="Arial" panose="020B0604020202020204" pitchFamily="34" charset="0"/>
                        </a:rPr>
                        <a:t>(Definitivo-compromisos)</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CO" sz="800" b="1" i="0" u="none" strike="noStrike">
                          <a:solidFill>
                            <a:srgbClr val="000000"/>
                          </a:solidFill>
                          <a:effectLst/>
                          <a:latin typeface="Arial" panose="020B0604020202020204" pitchFamily="34" charset="0"/>
                        </a:rPr>
                        <a:t>Semáforo (Compromiso):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1"/>
                  </a:ext>
                </a:extLst>
              </a:tr>
              <a:tr h="29393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000000"/>
                          </a:solidFill>
                          <a:effectLst/>
                          <a:latin typeface="Arial" panose="020B0604020202020204" pitchFamily="34" charset="0"/>
                        </a:rPr>
                        <a:t>Sobresaliente  (80%  - 100%)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9393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000000"/>
                          </a:solidFill>
                          <a:effectLst/>
                          <a:latin typeface="Arial" panose="020B0604020202020204" pitchFamily="34" charset="0"/>
                        </a:rPr>
                        <a:t>Satisfactorio (70% - 79%)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4975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000000"/>
                          </a:solidFill>
                          <a:effectLst/>
                          <a:latin typeface="Arial" panose="020B0604020202020204" pitchFamily="34" charset="0"/>
                        </a:rPr>
                        <a:t>Medio (60%  - 69%)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4975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000000"/>
                          </a:solidFill>
                          <a:effectLst/>
                          <a:latin typeface="Arial" panose="020B0604020202020204" pitchFamily="34" charset="0"/>
                        </a:rPr>
                        <a:t>Bajo (40% - 59%)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14975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000000"/>
                          </a:solidFill>
                          <a:effectLst/>
                          <a:latin typeface="Arial" panose="020B0604020202020204" pitchFamily="34" charset="0"/>
                        </a:rPr>
                        <a:t>Crítico (0% - 39%)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29393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dirty="0">
                          <a:solidFill>
                            <a:srgbClr val="000000"/>
                          </a:solidFill>
                          <a:effectLst/>
                          <a:latin typeface="Arial" panose="020B0604020202020204" pitchFamily="34" charset="0"/>
                        </a:rPr>
                        <a:t>(Compromiso/</a:t>
                      </a:r>
                      <a:r>
                        <a:rPr lang="es-CO" sz="800" b="1" i="0" u="none" strike="noStrike" dirty="0" err="1">
                          <a:solidFill>
                            <a:srgbClr val="000000"/>
                          </a:solidFill>
                          <a:effectLst/>
                          <a:latin typeface="Arial" panose="020B0604020202020204" pitchFamily="34" charset="0"/>
                        </a:rPr>
                        <a:t>Ppto</a:t>
                      </a:r>
                      <a:r>
                        <a:rPr lang="es-CO" sz="800" b="1" i="0" u="none" strike="noStrike" dirty="0">
                          <a:solidFill>
                            <a:srgbClr val="000000"/>
                          </a:solidFill>
                          <a:effectLst/>
                          <a:latin typeface="Arial" panose="020B0604020202020204" pitchFamily="34" charset="0"/>
                        </a:rPr>
                        <a:t> Definitivo)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07"/>
                  </a:ext>
                </a:extLst>
              </a:tr>
              <a:tr h="906697">
                <a:tc>
                  <a:txBody>
                    <a:bodyPr/>
                    <a:lstStyle/>
                    <a:p>
                      <a:pPr algn="just" fontAlgn="ctr"/>
                      <a:r>
                        <a:rPr lang="es-CO" sz="1000" b="0" i="0" u="none" strike="noStrike" dirty="0">
                          <a:solidFill>
                            <a:srgbClr val="000000"/>
                          </a:solidFill>
                          <a:effectLst/>
                          <a:latin typeface="Arial" panose="020B0604020202020204" pitchFamily="34" charset="0"/>
                        </a:rPr>
                        <a:t>2020003630017</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Arial" panose="020B0604020202020204" pitchFamily="34" charset="0"/>
                        </a:rPr>
                        <a:t>Mantenimiento de las instituciones públicas y/o de seguridad y  justicia  del Estado en el Departamento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dirty="0">
                          <a:solidFill>
                            <a:srgbClr val="000000"/>
                          </a:solidFill>
                          <a:effectLst/>
                          <a:latin typeface="Arial" panose="020B0604020202020204" pitchFamily="34" charset="0"/>
                        </a:rPr>
                        <a:t>                       64,250,000.00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dirty="0">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64,250,000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50,250,000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14,000,000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47,250,000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2,100,000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17,000,000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74%</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1086921">
                <a:tc>
                  <a:txBody>
                    <a:bodyPr/>
                    <a:lstStyle/>
                    <a:p>
                      <a:pPr algn="just" fontAlgn="ctr"/>
                      <a:r>
                        <a:rPr lang="es-CO" sz="1000" b="0" i="0" u="none" strike="noStrike">
                          <a:solidFill>
                            <a:srgbClr val="000000"/>
                          </a:solidFill>
                          <a:effectLst/>
                          <a:latin typeface="Arial" panose="020B0604020202020204" pitchFamily="34" charset="0"/>
                        </a:rPr>
                        <a:t>2020003630018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Arial" panose="020B0604020202020204" pitchFamily="34" charset="0"/>
                        </a:rPr>
                        <a:t>Mejoramiento de la infraestructura física de las instituciones de salud pública y bienestar social en el  departamento del Quindío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dirty="0">
                          <a:solidFill>
                            <a:srgbClr val="000000"/>
                          </a:solidFill>
                          <a:effectLst/>
                          <a:latin typeface="Arial" panose="020B0604020202020204" pitchFamily="34" charset="0"/>
                        </a:rPr>
                        <a:t>                    516,811,948.00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Arial" panose="020B0604020202020204" pitchFamily="34" charset="0"/>
                        </a:rPr>
                        <a:t>Superávit 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dirty="0">
                          <a:solidFill>
                            <a:srgbClr val="000000"/>
                          </a:solidFill>
                          <a:effectLst/>
                          <a:latin typeface="Arial" panose="020B0604020202020204" pitchFamily="34" charset="0"/>
                        </a:rPr>
                        <a:t>88</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516,811,948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516,811,948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516,811,948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147,543,584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100%</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623154">
                <a:tc rowSpan="2">
                  <a:txBody>
                    <a:bodyPr/>
                    <a:lstStyle/>
                    <a:p>
                      <a:pPr algn="just" fontAlgn="ctr"/>
                      <a:r>
                        <a:rPr lang="es-CO" sz="1000" b="0" i="0" u="none" strike="noStrike">
                          <a:solidFill>
                            <a:srgbClr val="000000"/>
                          </a:solidFill>
                          <a:effectLst/>
                          <a:latin typeface="Arial" panose="020B0604020202020204" pitchFamily="34" charset="0"/>
                        </a:rPr>
                        <a:t>2020003630050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just" fontAlgn="ctr"/>
                      <a:r>
                        <a:rPr lang="es-CO" sz="1000" b="0" i="0" u="none" strike="noStrike">
                          <a:solidFill>
                            <a:srgbClr val="000000"/>
                          </a:solidFill>
                          <a:effectLst/>
                          <a:latin typeface="Arial" panose="020B0604020202020204" pitchFamily="34" charset="0"/>
                        </a:rPr>
                        <a:t>Mantenimiento de  la infraestructura  Educativa en el Departamento del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just" fontAlgn="ctr"/>
                      <a:r>
                        <a:rPr lang="es-CO" sz="1000" b="0" i="0" u="none" strike="noStrike">
                          <a:solidFill>
                            <a:srgbClr val="000000"/>
                          </a:solidFill>
                          <a:effectLst/>
                          <a:latin typeface="Arial" panose="020B0604020202020204" pitchFamily="34" charset="0"/>
                        </a:rPr>
                        <a:t>                 3,902,276,899.88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00" b="0" i="0" u="none" strike="noStrike">
                          <a:solidFill>
                            <a:srgbClr val="000000"/>
                          </a:solidFill>
                          <a:effectLst/>
                          <a:latin typeface="Arial" panose="020B0604020202020204" pitchFamily="34" charset="0"/>
                        </a:rPr>
                        <a:t>Estampilla  Pro- Desarrollo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04</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1,500,000,000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1,467,055,539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32,944,460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759,149,000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531,389,233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740,851,000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400" b="0" i="0" u="none" strike="noStrike" dirty="0">
                          <a:solidFill>
                            <a:srgbClr val="000000"/>
                          </a:solidFill>
                          <a:effectLst/>
                          <a:latin typeface="Arial" panose="020B0604020202020204" pitchFamily="34" charset="0"/>
                        </a:rPr>
                        <a:t>29%</a:t>
                      </a:r>
                    </a:p>
                  </a:txBody>
                  <a:tcPr marL="4714" marR="4714" marT="47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62315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Superávit Estampilla Prodesarrollo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82</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2,402,276,899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2,320,367,756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81,909,143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356,000,000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306,450,000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2,046,276,899</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011"/>
                  </a:ext>
                </a:extLst>
              </a:tr>
              <a:tr h="747785">
                <a:tc>
                  <a:txBody>
                    <a:bodyPr/>
                    <a:lstStyle/>
                    <a:p>
                      <a:pPr algn="just" fontAlgn="ctr"/>
                      <a:r>
                        <a:rPr lang="es-CO" sz="1000" b="0" i="0" u="none" strike="noStrike">
                          <a:solidFill>
                            <a:srgbClr val="000000"/>
                          </a:solidFill>
                          <a:effectLst/>
                          <a:latin typeface="Arial" panose="020B0604020202020204" pitchFamily="34" charset="0"/>
                        </a:rPr>
                        <a:t>2021003630001</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a:solidFill>
                            <a:srgbClr val="000000"/>
                          </a:solidFill>
                          <a:effectLst/>
                          <a:latin typeface="Arial" panose="020B0604020202020204" pitchFamily="34" charset="0"/>
                        </a:rPr>
                        <a:t> Mantenimiento de la infraestructura cultural en el departamento del Quindío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                       67,500,000.00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a:solidFill>
                            <a:srgbClr val="000000"/>
                          </a:solidFill>
                          <a:effectLst/>
                          <a:latin typeface="Arial" panose="020B0604020202020204" pitchFamily="34" charset="0"/>
                        </a:rPr>
                        <a:t>Recurso Ordinario</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latin typeface="Arial" panose="020B0604020202020204" pitchFamily="34" charset="0"/>
                        </a:rPr>
                        <a:t>20</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67,500,000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65,334,589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2,165,411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26,600,000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11,500,000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Arial" panose="020B0604020202020204" pitchFamily="34" charset="0"/>
                        </a:rPr>
                        <a:t>                   40,900,000 </a:t>
                      </a:r>
                    </a:p>
                  </a:txBody>
                  <a:tcPr marL="4714" marR="4714" marT="4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Arial" panose="020B0604020202020204" pitchFamily="34" charset="0"/>
                        </a:rPr>
                        <a:t>39%</a:t>
                      </a:r>
                    </a:p>
                  </a:txBody>
                  <a:tcPr marL="4714" marR="4714" marT="47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536094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7028</TotalTime>
  <Words>6481</Words>
  <Application>Microsoft Office PowerPoint</Application>
  <PresentationFormat>Panorámica</PresentationFormat>
  <Paragraphs>1998</Paragraphs>
  <Slides>39</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Arial Nova Cond Light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Mario</dc:creator>
  <cp:lastModifiedBy>DIRPLANEACION04</cp:lastModifiedBy>
  <cp:revision>942</cp:revision>
  <cp:lastPrinted>2020-10-13T20:33:27Z</cp:lastPrinted>
  <dcterms:created xsi:type="dcterms:W3CDTF">2020-01-02T14:16:52Z</dcterms:created>
  <dcterms:modified xsi:type="dcterms:W3CDTF">2022-11-11T19:53:26Z</dcterms:modified>
</cp:coreProperties>
</file>