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547" r:id="rId3"/>
    <p:sldId id="551" r:id="rId4"/>
    <p:sldId id="570" r:id="rId5"/>
    <p:sldId id="576" r:id="rId6"/>
    <p:sldId id="568" r:id="rId7"/>
    <p:sldId id="577" r:id="rId8"/>
    <p:sldId id="258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9900"/>
    <a:srgbClr val="99CC00"/>
    <a:srgbClr val="00CC66"/>
    <a:srgbClr val="823E4D"/>
    <a:srgbClr val="00FF99"/>
    <a:srgbClr val="008000"/>
    <a:srgbClr val="D2D24E"/>
    <a:srgbClr val="CC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59" autoAdjust="0"/>
    <p:restoredTop sz="94662" autoAdjust="0"/>
  </p:normalViewPr>
  <p:slideViewPr>
    <p:cSldViewPr snapToGrid="0">
      <p:cViewPr varScale="1">
        <p:scale>
          <a:sx n="43" d="100"/>
          <a:sy n="43" d="100"/>
        </p:scale>
        <p:origin x="78" y="1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IDTQ!$R$23</c:f>
              <c:strCache>
                <c:ptCount val="1"/>
                <c:pt idx="0">
                  <c:v>Recurso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IDTQ!$Q$24:$Q$28</c:f>
              <c:strCache>
                <c:ptCount val="5"/>
                <c:pt idx="0">
                  <c:v>Definitivo</c:v>
                </c:pt>
                <c:pt idx="1">
                  <c:v>Certificados</c:v>
                </c:pt>
                <c:pt idx="2">
                  <c:v>Disponible</c:v>
                </c:pt>
                <c:pt idx="3">
                  <c:v>Compromisos</c:v>
                </c:pt>
                <c:pt idx="4">
                  <c:v>Obligaciones</c:v>
                </c:pt>
              </c:strCache>
            </c:strRef>
          </c:cat>
          <c:val>
            <c:numRef>
              <c:f>IDTQ!$R$24:$R$28</c:f>
              <c:numCache>
                <c:formatCode>#,##0</c:formatCode>
                <c:ptCount val="5"/>
                <c:pt idx="0">
                  <c:v>113516300</c:v>
                </c:pt>
                <c:pt idx="1">
                  <c:v>79300000</c:v>
                </c:pt>
                <c:pt idx="2">
                  <c:v>34216300</c:v>
                </c:pt>
                <c:pt idx="3">
                  <c:v>79300000</c:v>
                </c:pt>
                <c:pt idx="4">
                  <c:v>3750000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35-4A21-B01A-7BB168AA3E3B}"/>
            </c:ext>
          </c:extLst>
        </c:ser>
        <c:ser>
          <c:idx val="1"/>
          <c:order val="1"/>
          <c:tx>
            <c:strRef>
              <c:f>IDTQ!$S$23</c:f>
              <c:strCache>
                <c:ptCount val="1"/>
                <c:pt idx="0">
                  <c:v>%</c:v>
                </c:pt>
              </c:strCache>
            </c:strRef>
          </c:tx>
          <c:spPr>
            <a:noFill/>
            <a:ln>
              <a:noFill/>
            </a:ln>
            <a:effectLst/>
            <a:sp3d/>
          </c:spPr>
          <c:invertIfNegative val="0"/>
          <c:cat>
            <c:strRef>
              <c:f>IDTQ!$Q$24:$Q$28</c:f>
              <c:strCache>
                <c:ptCount val="5"/>
                <c:pt idx="0">
                  <c:v>Definitivo</c:v>
                </c:pt>
                <c:pt idx="1">
                  <c:v>Certificados</c:v>
                </c:pt>
                <c:pt idx="2">
                  <c:v>Disponible</c:v>
                </c:pt>
                <c:pt idx="3">
                  <c:v>Compromisos</c:v>
                </c:pt>
                <c:pt idx="4">
                  <c:v>Obligaciones</c:v>
                </c:pt>
              </c:strCache>
            </c:strRef>
          </c:cat>
          <c:val>
            <c:numRef>
              <c:f>IDTQ!$S$24:$S$28</c:f>
              <c:numCache>
                <c:formatCode>0%</c:formatCode>
                <c:ptCount val="5"/>
                <c:pt idx="0">
                  <c:v>1</c:v>
                </c:pt>
                <c:pt idx="1">
                  <c:v>0.69857808966641799</c:v>
                </c:pt>
                <c:pt idx="2">
                  <c:v>0.30142191033358207</c:v>
                </c:pt>
                <c:pt idx="3">
                  <c:v>0.69857808966641799</c:v>
                </c:pt>
                <c:pt idx="4">
                  <c:v>4.728877679697352E-2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735-4A21-B01A-7BB168AA3E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2252064"/>
        <c:axId val="192252624"/>
        <c:axId val="0"/>
      </c:bar3DChart>
      <c:catAx>
        <c:axId val="19225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2252624"/>
        <c:crosses val="autoZero"/>
        <c:auto val="1"/>
        <c:lblAlgn val="ctr"/>
        <c:lblOffset val="100"/>
        <c:noMultiLvlLbl val="0"/>
      </c:catAx>
      <c:valAx>
        <c:axId val="192252624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22520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Cumplimiento de Metas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'F-PLA-47 IDTQ'!$R$24</c:f>
              <c:strCache>
                <c:ptCount val="1"/>
                <c:pt idx="0">
                  <c:v>No.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34-481F-8FC0-1DDCC93195D6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634-481F-8FC0-1DDCC93195D6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2634-481F-8FC0-1DDCC93195D6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34-481F-8FC0-1DDCC93195D6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34-481F-8FC0-1DDCC93195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'F-PLA-47 IDTQ'!$Q$25:$Q$30</c:f>
              <c:strCache>
                <c:ptCount val="6"/>
                <c:pt idx="0">
                  <c:v>Sobresaliente  (Entre 80%-100%) </c:v>
                </c:pt>
                <c:pt idx="1">
                  <c:v>Satisfactorio (Entre 70% -79,99%)</c:v>
                </c:pt>
                <c:pt idx="2">
                  <c:v>Medio (Entre 60%-69,99%)</c:v>
                </c:pt>
                <c:pt idx="3">
                  <c:v>Bajo (Entre 40% - 59,99%)</c:v>
                </c:pt>
                <c:pt idx="4">
                  <c:v>Critico (Entre 0% - 39,99%)</c:v>
                </c:pt>
                <c:pt idx="5">
                  <c:v>TOTAL </c:v>
                </c:pt>
              </c:strCache>
            </c:strRef>
          </c:cat>
          <c:val>
            <c:numRef>
              <c:f>'F-PLA-47 IDTQ'!$R$25:$R$30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634-481F-8FC0-1DDCC93195D6}"/>
            </c:ext>
          </c:extLst>
        </c:ser>
        <c:ser>
          <c:idx val="1"/>
          <c:order val="1"/>
          <c:tx>
            <c:strRef>
              <c:f>'F-PLA-47 IDTQ'!$S$24</c:f>
              <c:strCache>
                <c:ptCount val="1"/>
                <c:pt idx="0">
                  <c:v>%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'F-PLA-47 IDTQ'!$Q$25:$Q$30</c:f>
              <c:strCache>
                <c:ptCount val="6"/>
                <c:pt idx="0">
                  <c:v>Sobresaliente  (Entre 80%-100%) </c:v>
                </c:pt>
                <c:pt idx="1">
                  <c:v>Satisfactorio (Entre 70% -79,99%)</c:v>
                </c:pt>
                <c:pt idx="2">
                  <c:v>Medio (Entre 60%-69,99%)</c:v>
                </c:pt>
                <c:pt idx="3">
                  <c:v>Bajo (Entre 40% - 59,99%)</c:v>
                </c:pt>
                <c:pt idx="4">
                  <c:v>Critico (Entre 0% - 39,99%)</c:v>
                </c:pt>
                <c:pt idx="5">
                  <c:v>TOTAL </c:v>
                </c:pt>
              </c:strCache>
            </c:strRef>
          </c:cat>
          <c:val>
            <c:numRef>
              <c:f>'F-PLA-47 IDTQ'!$S$25:$S$30</c:f>
              <c:numCache>
                <c:formatCode>0%</c:formatCode>
                <c:ptCount val="6"/>
                <c:pt idx="0">
                  <c:v>0</c:v>
                </c:pt>
                <c:pt idx="1">
                  <c:v>0.25</c:v>
                </c:pt>
                <c:pt idx="2">
                  <c:v>0.25</c:v>
                </c:pt>
                <c:pt idx="3">
                  <c:v>0.5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634-481F-8FC0-1DDCC93195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1530096"/>
        <c:axId val="191530656"/>
      </c:barChart>
      <c:catAx>
        <c:axId val="19153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1530656"/>
        <c:crosses val="autoZero"/>
        <c:auto val="1"/>
        <c:lblAlgn val="ctr"/>
        <c:lblOffset val="100"/>
        <c:noMultiLvlLbl val="0"/>
      </c:catAx>
      <c:valAx>
        <c:axId val="191530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153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800"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969CB-231D-498D-8F45-F19AD43A5E57}" type="datetimeFigureOut">
              <a:rPr lang="es-CO" smtClean="0"/>
              <a:t>04/11/2022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066DB-B7E2-46BE-8B44-541B086838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2541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2E70BF-3B45-4733-B1D8-581BE3D2F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326F602-EF58-479B-A95D-D3A620FD5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D62D7FA-7AB7-4083-86E3-21EE8760A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04/11/2022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D6F53C8-B516-4800-8B6C-B735BC16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294A17D-3DD5-4D41-B7BE-5006F1DA5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1017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C5D585-A2BD-40FB-907A-63BDFA142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7103967-7576-471E-996D-9B6216931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4600608-470F-45CF-A319-6740E02E5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04/11/2022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24AF0B0-2679-45B7-A0C9-ABD3B0A6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DA3770F-CB62-41BE-837B-F6CAFA182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812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EA7C64F2-7CA2-4D8D-853F-DC2773BB3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4773674-45B5-41B2-BEEB-3D675569B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1C49218-8CB0-4C03-8242-553548A2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04/11/2022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0DF4AD3-54B2-4959-B53F-BC82FBBA4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215ADF4-C4E7-4B63-AB8A-136DC7B7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777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82E49A-10F6-449B-AA76-111BB854D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5DCAB8C-C72C-4676-9B0D-4A6627DB6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D5B0C61-E754-49BE-BF1F-FC13A167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04/11/2022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A9CE511-2C1E-45A0-950E-C5EB83609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574F675-9425-45D9-A328-4D92042F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664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EAB7DA-A960-412D-AFAA-1F0ED437D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6FC608D-249B-423F-91AF-DD9428ED1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141FF3A-01BC-4D8D-8461-DFD47269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04/11/2022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DF52C74-ACEC-4429-9E4C-0654DBF9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2F8D1C1-34D0-4C98-BB75-7EF48B1D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313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CAFBA9-8A3D-47F5-B23B-70508C10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907D54F-A672-41AE-ABEF-D5C6009F9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D8F53E5-9A6C-4740-9CE6-4C7549012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285CD3A-B3F7-437A-8843-BA26F7BCF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04/11/2022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3A851AA-1567-4AC8-80AD-1057A8DB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ED212F0-A32D-49B8-8EF9-134D6C57C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90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2BF70E-A72D-41C6-9E70-CB73D84E2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DF5CD3B-34E6-45C8-98AA-99AA68BC5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F7CB61C-ADBD-4B8E-9CBE-B91CF1577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6CD30B58-69FB-4F71-9A43-67CE8B6113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67FBECC1-79CF-449B-A1D8-0B9621CE3D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A0B24A9F-9656-4F94-B576-90C961A66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04/11/2022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1F13D340-60EC-4B87-A976-D39CAF23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F6996ABC-F392-4EC9-B225-69FA57C8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544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DCE09EF-FC03-41D2-9E04-9FDFAC29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FB44D597-7479-47FD-A709-C212A6182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04/11/2022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116DDD9-06D4-43AE-9080-3C966A60D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6D90DE7-4860-48D5-A027-5360FC5C5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611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F30E2FE7-ECF3-41A4-8EA4-6A8CC9398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04/11/2022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076D6DEE-880E-47C4-AC8B-001A7BC8B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5830D0AE-3340-43EA-B483-3D1891EAB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303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C4481D-AC12-42FA-9E74-D08CBBA37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61421DD-2372-4B22-97A1-F1B445DE7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D31F63A-C300-4957-BB89-1BF6A925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320ADA5-82A4-42D2-835F-859AE191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04/11/2022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48CAE65-42DD-431A-A483-EE1107EA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922AB03-AD12-43D5-8AEB-3240DFDC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314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39F31A-AC42-457F-9787-2A8356D40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58294DAD-F849-45A0-BE68-6F14C56642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D26489E-EF11-4C5A-8814-A68C40E8F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6511E8F-91D9-4C73-8091-B4E3D5EF1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04/11/2022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8600EDA-06DF-4D6C-8905-840301EF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D801D63-0580-4579-84EC-C7B2B3DA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085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8BE593C0-E469-4F0F-BBD7-6C94B84AB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2C273B2-DF8C-438D-8CA9-D03F8182F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A410E88-A660-473C-AADF-8EA263487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86E99-A724-4E81-90D5-B0F837F304C0}" type="datetimeFigureOut">
              <a:rPr lang="es-CO" smtClean="0"/>
              <a:t>04/11/2022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3234CBE-DEE7-4556-8708-BCB54417B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EE06D09-60B7-4954-8949-F80B6B0FB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582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0"/>
            <a:ext cx="1139687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071652" y="0"/>
            <a:ext cx="2120348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4F7CB2A-9B8F-4E23-B069-2B29C34B98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87" y="1288482"/>
            <a:ext cx="10050637" cy="428103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D497BE38-E7F1-4BF2-8B50-5A3629693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72837" y="617376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749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43000" y="1946533"/>
            <a:ext cx="9944637" cy="2449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ESTADO DE EJECUCIÓN</a:t>
            </a:r>
          </a:p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PLAN OPERATIVO ANUAL DE INVERSIONES POAI</a:t>
            </a:r>
          </a:p>
          <a:p>
            <a:pPr algn="ctr"/>
            <a:r>
              <a:rPr lang="es-CO" sz="2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ENTE DESCENTRALIZADO  IDTQ CON </a:t>
            </a:r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CORTE  </a:t>
            </a:r>
          </a:p>
          <a:p>
            <a:pPr algn="ctr"/>
            <a:r>
              <a:rPr lang="es-MX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 DE </a:t>
            </a:r>
            <a:r>
              <a:rPr lang="es-CO" sz="2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SEPTIEMBRE DE 2022</a:t>
            </a:r>
            <a:endParaRPr lang="es-CO" sz="28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D497BE38-E7F1-4BF2-8B50-5A3629693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72837" y="617376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226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709683" y="244698"/>
            <a:ext cx="9951317" cy="65682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</a:t>
            </a:r>
            <a:r>
              <a:rPr lang="es-C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GASTOS DE INVERSIÓN </a:t>
            </a:r>
            <a:r>
              <a:rPr lang="es-C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ENTE DESCENTRALIZADO  IDTQ</a:t>
            </a:r>
            <a:endParaRPr lang="es-CO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CORTE AL 30 DE </a:t>
            </a:r>
            <a:r>
              <a:rPr lang="es-C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SEPTIEMBRE DE 2022</a:t>
            </a:r>
            <a:endParaRPr lang="es-CO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D497BE38-E7F1-4BF2-8B50-5A3629693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72837" y="6464054"/>
            <a:ext cx="3395124" cy="37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lecha derecha 1"/>
          <p:cNvSpPr/>
          <p:nvPr/>
        </p:nvSpPr>
        <p:spPr>
          <a:xfrm rot="16200000">
            <a:off x="7116005" y="5346596"/>
            <a:ext cx="714974" cy="68928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615863"/>
              </p:ext>
            </p:extLst>
          </p:nvPr>
        </p:nvGraphicFramePr>
        <p:xfrm>
          <a:off x="1365957" y="1128889"/>
          <a:ext cx="9031110" cy="4244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00091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28040" y="0"/>
            <a:ext cx="11863960" cy="511629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PROYECTOS DE INVERSIÓN 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ENTE DESCENTRALIZADO IDTQ </a:t>
            </a:r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 FUENTES DE FINANCIACIÓN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 DE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SEPTIEMBRE DE 2022</a:t>
            </a:r>
            <a:endParaRPr lang="es-CO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>
            <a:extLst>
              <a:ext uri="{FF2B5EF4-FFF2-40B4-BE49-F238E27FC236}">
                <a16:creationId xmlns:a16="http://schemas.microsoft.com/office/drawing/2014/main" xmlns="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747963"/>
            <a:ext cx="0" cy="223837"/>
          </a:xfrm>
          <a:prstGeom prst="rect">
            <a:avLst/>
          </a:prstGeom>
        </p:spPr>
      </p:pic>
      <p:pic>
        <p:nvPicPr>
          <p:cNvPr id="6" name="5 Imagen">
            <a:extLst>
              <a:ext uri="{FF2B5EF4-FFF2-40B4-BE49-F238E27FC236}">
                <a16:creationId xmlns:a16="http://schemas.microsoft.com/office/drawing/2014/main" xmlns="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747963"/>
            <a:ext cx="0" cy="223837"/>
          </a:xfrm>
          <a:prstGeom prst="rect">
            <a:avLst/>
          </a:prstGeom>
        </p:spPr>
      </p:pic>
      <p:pic>
        <p:nvPicPr>
          <p:cNvPr id="7" name="6 Imagen">
            <a:extLst>
              <a:ext uri="{FF2B5EF4-FFF2-40B4-BE49-F238E27FC236}">
                <a16:creationId xmlns:a16="http://schemas.microsoft.com/office/drawing/2014/main" xmlns="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747963"/>
            <a:ext cx="0" cy="223837"/>
          </a:xfrm>
          <a:prstGeom prst="rect">
            <a:avLst/>
          </a:prstGeom>
        </p:spPr>
      </p:pic>
      <p:pic>
        <p:nvPicPr>
          <p:cNvPr id="11" name="10 Imagen">
            <a:extLst>
              <a:ext uri="{FF2B5EF4-FFF2-40B4-BE49-F238E27FC236}">
                <a16:creationId xmlns:a16="http://schemas.microsoft.com/office/drawing/2014/main" xmlns="" id="{00000000-0008-0000-07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8637588" y="3381375"/>
            <a:ext cx="4762" cy="228600"/>
          </a:xfrm>
          <a:prstGeom prst="rect">
            <a:avLst/>
          </a:prstGeom>
        </p:spPr>
      </p:pic>
      <p:pic>
        <p:nvPicPr>
          <p:cNvPr id="12" name="11 Imagen">
            <a:extLst>
              <a:ext uri="{FF2B5EF4-FFF2-40B4-BE49-F238E27FC236}">
                <a16:creationId xmlns:a16="http://schemas.microsoft.com/office/drawing/2014/main" xmlns="" id="{00000000-0008-0000-07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8848725" y="3387725"/>
            <a:ext cx="4763" cy="228600"/>
          </a:xfrm>
          <a:prstGeom prst="rect">
            <a:avLst/>
          </a:prstGeom>
        </p:spPr>
      </p:pic>
      <p:pic>
        <p:nvPicPr>
          <p:cNvPr id="14" name="13 Imagen">
            <a:extLst>
              <a:ext uri="{FF2B5EF4-FFF2-40B4-BE49-F238E27FC236}">
                <a16:creationId xmlns:a16="http://schemas.microsoft.com/office/drawing/2014/main" xmlns="" id="{00000000-0008-0000-07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9120188" y="3370263"/>
            <a:ext cx="4762" cy="228600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270614"/>
              </p:ext>
            </p:extLst>
          </p:nvPr>
        </p:nvGraphicFramePr>
        <p:xfrm>
          <a:off x="620889" y="609600"/>
          <a:ext cx="10961510" cy="5828193"/>
        </p:xfrm>
        <a:graphic>
          <a:graphicData uri="http://schemas.openxmlformats.org/drawingml/2006/table">
            <a:tbl>
              <a:tblPr/>
              <a:tblGrid>
                <a:gridCol w="992215"/>
                <a:gridCol w="992215"/>
                <a:gridCol w="992215"/>
                <a:gridCol w="828212"/>
                <a:gridCol w="828212"/>
                <a:gridCol w="904063"/>
                <a:gridCol w="904063"/>
                <a:gridCol w="904063"/>
                <a:gridCol w="904063"/>
                <a:gridCol w="904063"/>
                <a:gridCol w="904063"/>
                <a:gridCol w="904063"/>
              </a:tblGrid>
              <a:tr h="23693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Proyecto</a:t>
                      </a:r>
                    </a:p>
                  </a:txBody>
                  <a:tcPr marL="5908" marR="5908" marT="59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Imputación Presupuestal</a:t>
                      </a:r>
                    </a:p>
                  </a:txBody>
                  <a:tcPr marL="5908" marR="5908" marT="59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Presupuesto</a:t>
                      </a:r>
                    </a:p>
                  </a:txBody>
                  <a:tcPr marL="5908" marR="5908" marT="59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52330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BPIN</a:t>
                      </a:r>
                    </a:p>
                  </a:txBody>
                  <a:tcPr marL="5908" marR="5908" marT="59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Fuente de </a:t>
                      </a:r>
                      <a:r>
                        <a:rPr lang="es-CO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Financiación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8" marR="5908" marT="59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Código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Definitivo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8" marR="5908" marT="59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Certificados de Disponibilidad</a:t>
                      </a:r>
                    </a:p>
                  </a:txBody>
                  <a:tcPr marL="5908" marR="5908" marT="59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 Disponible</a:t>
                      </a:r>
                      <a:b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(Definitivo-Certificados de Disponibilidad)</a:t>
                      </a:r>
                    </a:p>
                  </a:txBody>
                  <a:tcPr marL="5908" marR="5908" marT="59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Compromisos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Obligaciones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 disponible por </a:t>
                      </a:r>
                      <a:b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Comprometer</a:t>
                      </a:r>
                      <a:b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(Definitivo-compromisos)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Semáforo (Compromiso):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</a:tr>
              <a:tr h="42432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Sobresaliente  (80%  - 100%) 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42432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Satisfactorio (70% - 79%)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541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Medio (60%  - 69%) 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2616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Bajo (40% - 59%) 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22616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Crítico (0% - 39%)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42432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(Compromiso/</a:t>
                      </a:r>
                      <a:r>
                        <a:rPr lang="es-CO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Ppto</a:t>
                      </a:r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Definitivo)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71080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202000363-0149</a:t>
                      </a:r>
                    </a:p>
                  </a:txBody>
                  <a:tcPr marL="5908" marR="5908" marT="59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Implementación del programa de seguridad vial en el Departamento del Quindío  "TU Y YO POR LA SEGURIDAD VIAL"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113,516,300.00 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Otros recursos (Propios de  IDTQ)</a:t>
                      </a:r>
                    </a:p>
                  </a:txBody>
                  <a:tcPr marL="5908" marR="5908" marT="59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10,000,000.00 </a:t>
                      </a:r>
                    </a:p>
                  </a:txBody>
                  <a:tcPr marL="5908" marR="5908" marT="59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10,000,000.00 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-   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-   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10,000,000.00 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7108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Otros recursos (Propios de  IDTQ)</a:t>
                      </a:r>
                    </a:p>
                  </a:txBody>
                  <a:tcPr marL="5908" marR="5908" marT="59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4,800,000.00 </a:t>
                      </a:r>
                    </a:p>
                  </a:txBody>
                  <a:tcPr marL="5908" marR="5908" marT="59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4,800,000.00 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-   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-   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4,800,000.00 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7108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Otros recursos (Propios de  IDTQ)</a:t>
                      </a:r>
                    </a:p>
                  </a:txBody>
                  <a:tcPr marL="5908" marR="5908" marT="59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48,330,000.00 </a:t>
                      </a:r>
                    </a:p>
                  </a:txBody>
                  <a:tcPr marL="5908" marR="5908" marT="59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48,330,000.00 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-   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48,330,000.00 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3,750,000.00 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-   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7108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Otros recursos (Propios de  IDTQ)</a:t>
                      </a:r>
                    </a:p>
                  </a:txBody>
                  <a:tcPr marL="5908" marR="5908" marT="59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50,386,300.00 </a:t>
                      </a:r>
                    </a:p>
                  </a:txBody>
                  <a:tcPr marL="5908" marR="5908" marT="59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30,970,000.00 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19,416,300.00 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30,970,000.00 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-   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19,416,300.00 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622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908" marR="5908" marT="5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8" marR="5908" marT="5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8" marR="5908" marT="5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8" marR="5908" marT="5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8" marR="5908" marT="5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113,516,300.00 </a:t>
                      </a:r>
                    </a:p>
                  </a:txBody>
                  <a:tcPr marL="5908" marR="5908" marT="59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79,300,000.00 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34,216,300.00 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79,300,000.00 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3,750,000.00 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34,216,300.00 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574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D497BE38-E7F1-4BF2-8B50-5A3629693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72837" y="617376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953038" y="103031"/>
            <a:ext cx="9362940" cy="658969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SEMAFORIZACIÓN  ESTADO DE CUMPLIMIENTO METAS PRODUCTO   ENTES DESCENTRALIZADO </a:t>
            </a:r>
            <a:r>
              <a:rPr lang="es-MX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IDTQ</a:t>
            </a:r>
            <a:endParaRPr lang="es-MX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 CORTE AL  30 </a:t>
            </a:r>
            <a:r>
              <a:rPr lang="es-MX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SEPTIEMBRE DE 2022</a:t>
            </a:r>
            <a:endParaRPr lang="es-MX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9DCE04A2-7242-6E1C-4906-E2D6D36F00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04573"/>
              </p:ext>
            </p:extLst>
          </p:nvPr>
        </p:nvGraphicFramePr>
        <p:xfrm>
          <a:off x="1377244" y="914400"/>
          <a:ext cx="8737600" cy="4955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31782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98671" y="619490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901229" y="324592"/>
            <a:ext cx="9759771" cy="7982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CONCLUSIONES </a:t>
            </a:r>
            <a:r>
              <a:rPr lang="es-CO" b="1" dirty="0" smtClean="0"/>
              <a:t>SEGUIMIENTO PLAN DE DESARROLLO “TÚ Y YO SOMOS QUINDÍO”</a:t>
            </a:r>
            <a:endParaRPr lang="es-CO" b="1" dirty="0"/>
          </a:p>
          <a:p>
            <a:pPr algn="ctr"/>
            <a:r>
              <a:rPr lang="es-CO" b="1" dirty="0" smtClean="0"/>
              <a:t> ENTE DESCENTRALIZADO IDTQ CON </a:t>
            </a:r>
            <a:r>
              <a:rPr lang="es-CO" b="1" dirty="0"/>
              <a:t>CORTE </a:t>
            </a:r>
            <a:r>
              <a:rPr lang="es-CO" b="1" dirty="0" smtClean="0"/>
              <a:t>AL </a:t>
            </a:r>
            <a:r>
              <a:rPr lang="es-CO" b="1" dirty="0"/>
              <a:t>30 </a:t>
            </a:r>
            <a:r>
              <a:rPr lang="es-CO" b="1" dirty="0" smtClean="0"/>
              <a:t>SEPTIEMBRE DE </a:t>
            </a:r>
            <a:r>
              <a:rPr lang="es-CO" b="1" dirty="0" smtClean="0"/>
              <a:t>2022.</a:t>
            </a:r>
            <a:endParaRPr lang="es-CO" b="1" dirty="0"/>
          </a:p>
        </p:txBody>
      </p:sp>
      <p:sp>
        <p:nvSpPr>
          <p:cNvPr id="4" name="3 Rectángulo"/>
          <p:cNvSpPr/>
          <p:nvPr/>
        </p:nvSpPr>
        <p:spPr>
          <a:xfrm>
            <a:off x="1145397" y="1337847"/>
            <a:ext cx="9520970" cy="12276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2000" dirty="0" smtClean="0">
                <a:solidFill>
                  <a:schemeClr val="tx1"/>
                </a:solidFill>
              </a:rPr>
              <a:t>El Ente Descentralizado IDTQ, </a:t>
            </a:r>
            <a:r>
              <a:rPr lang="es-CO" sz="2000" dirty="0">
                <a:solidFill>
                  <a:schemeClr val="tx1"/>
                </a:solidFill>
              </a:rPr>
              <a:t>cuenta </a:t>
            </a:r>
            <a:r>
              <a:rPr lang="es-CO" sz="2000" dirty="0" smtClean="0">
                <a:solidFill>
                  <a:schemeClr val="tx1"/>
                </a:solidFill>
              </a:rPr>
              <a:t>con compromisos de                                         ($79.300.000) de un </a:t>
            </a:r>
            <a:r>
              <a:rPr lang="es-CO" sz="2000" dirty="0">
                <a:solidFill>
                  <a:schemeClr val="tx1"/>
                </a:solidFill>
              </a:rPr>
              <a:t>presupuesto definitivo </a:t>
            </a:r>
            <a:r>
              <a:rPr lang="es-CO" sz="2000" dirty="0" smtClean="0">
                <a:solidFill>
                  <a:schemeClr val="tx1"/>
                </a:solidFill>
              </a:rPr>
              <a:t>de ($113.516.300), que </a:t>
            </a:r>
            <a:r>
              <a:rPr lang="es-CO" sz="2000" dirty="0">
                <a:solidFill>
                  <a:schemeClr val="tx1"/>
                </a:solidFill>
              </a:rPr>
              <a:t>se encuentra </a:t>
            </a:r>
            <a:r>
              <a:rPr lang="es-CO" sz="2000" dirty="0" smtClean="0">
                <a:solidFill>
                  <a:schemeClr val="tx1"/>
                </a:solidFill>
              </a:rPr>
              <a:t>bajo </a:t>
            </a:r>
            <a:r>
              <a:rPr lang="es-CO" sz="2000" dirty="0">
                <a:solidFill>
                  <a:schemeClr val="tx1"/>
                </a:solidFill>
              </a:rPr>
              <a:t>su responsabilidad con corte al 30 de </a:t>
            </a:r>
            <a:r>
              <a:rPr lang="es-CO" sz="2000" dirty="0" smtClean="0">
                <a:solidFill>
                  <a:schemeClr val="tx1"/>
                </a:solidFill>
              </a:rPr>
              <a:t>septiembre de 2022, </a:t>
            </a:r>
            <a:r>
              <a:rPr lang="es-CO" sz="2000" dirty="0">
                <a:solidFill>
                  <a:schemeClr val="tx1"/>
                </a:solidFill>
              </a:rPr>
              <a:t>equivalente </a:t>
            </a:r>
            <a:r>
              <a:rPr lang="es-CO" sz="2000" dirty="0" smtClean="0">
                <a:solidFill>
                  <a:schemeClr val="tx1"/>
                </a:solidFill>
              </a:rPr>
              <a:t>al 70%, </a:t>
            </a:r>
            <a:r>
              <a:rPr lang="es-CO" sz="2000" dirty="0">
                <a:solidFill>
                  <a:schemeClr val="tx1"/>
                </a:solidFill>
              </a:rPr>
              <a:t>ubicándose en semáforo </a:t>
            </a:r>
            <a:r>
              <a:rPr lang="es-CO" sz="2000" dirty="0" smtClean="0">
                <a:solidFill>
                  <a:schemeClr val="tx1"/>
                </a:solidFill>
              </a:rPr>
              <a:t>verde claro ( estado satisfactorio). </a:t>
            </a:r>
            <a:endParaRPr lang="es-CO" sz="2000" dirty="0">
              <a:solidFill>
                <a:schemeClr val="tx1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536349" y="1630365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Elipse"/>
          <p:cNvSpPr/>
          <p:nvPr/>
        </p:nvSpPr>
        <p:spPr>
          <a:xfrm>
            <a:off x="579080" y="3358614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Rectángulo"/>
          <p:cNvSpPr/>
          <p:nvPr/>
        </p:nvSpPr>
        <p:spPr>
          <a:xfrm>
            <a:off x="1165554" y="2743016"/>
            <a:ext cx="9520969" cy="1015663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sz="2000" dirty="0" smtClean="0"/>
              <a:t>El Ente Descentralizado IDTQ, </a:t>
            </a:r>
            <a:r>
              <a:rPr lang="es-CO" sz="2000" dirty="0"/>
              <a:t>cuenta </a:t>
            </a:r>
            <a:r>
              <a:rPr lang="es-CO" sz="2000" dirty="0" smtClean="0"/>
              <a:t>con 4 metas producto </a:t>
            </a:r>
            <a:r>
              <a:rPr lang="es-CO" sz="2000" dirty="0"/>
              <a:t>del Plan de Desarrollo</a:t>
            </a:r>
            <a:r>
              <a:rPr lang="es-CO" sz="2000" dirty="0" smtClean="0"/>
              <a:t>, una (1)  </a:t>
            </a:r>
            <a:r>
              <a:rPr lang="es-CO" sz="2000" dirty="0"/>
              <a:t>se </a:t>
            </a:r>
            <a:r>
              <a:rPr lang="es-CO" sz="2000" dirty="0" smtClean="0"/>
              <a:t>ubica </a:t>
            </a:r>
            <a:r>
              <a:rPr lang="es-CO" sz="2000" dirty="0"/>
              <a:t>en </a:t>
            </a:r>
            <a:r>
              <a:rPr lang="es-CO" sz="2000" dirty="0" smtClean="0"/>
              <a:t>semáforo verde claro- satisfactorio (25%), una (1) en semáforo amarillo- medio 25% y dos (2) en semáforo naranja- bajo (50%).</a:t>
            </a:r>
            <a:endParaRPr lang="es-CO" sz="2000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87612"/>
              </p:ext>
            </p:extLst>
          </p:nvPr>
        </p:nvGraphicFramePr>
        <p:xfrm>
          <a:off x="2113900" y="3808609"/>
          <a:ext cx="7672126" cy="2250085"/>
        </p:xfrm>
        <a:graphic>
          <a:graphicData uri="http://schemas.openxmlformats.org/drawingml/2006/table">
            <a:tbl>
              <a:tblPr/>
              <a:tblGrid>
                <a:gridCol w="4085158"/>
                <a:gridCol w="2075792"/>
                <a:gridCol w="1511176"/>
              </a:tblGrid>
              <a:tr h="34376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SEMAFORO CUMPLIMIENTO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2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Sobresaliente  (Entre 80%-100%)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63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Satisfactorio (Entre 70% -79,99%)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55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Medio (Entre 60%-69,99%)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89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Bajo (Entre 40% - 59,99%)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75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Critico (Entre 0% - 39,99%)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6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698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98671" y="619490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145397" y="1337847"/>
            <a:ext cx="9520970" cy="6138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2000" dirty="0" smtClean="0">
                <a:solidFill>
                  <a:schemeClr val="tx1"/>
                </a:solidFill>
              </a:rPr>
              <a:t>El Ente Descentralizado IDTQ</a:t>
            </a:r>
            <a:r>
              <a:rPr lang="es-CO" sz="2000" dirty="0" smtClean="0">
                <a:solidFill>
                  <a:schemeClr val="tx1"/>
                </a:solidFill>
              </a:rPr>
              <a:t>, no presenta Metas Críticas. </a:t>
            </a:r>
            <a:endParaRPr lang="es-CO" sz="2000" dirty="0">
              <a:solidFill>
                <a:schemeClr val="tx1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536349" y="1630365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Elipse"/>
          <p:cNvSpPr/>
          <p:nvPr/>
        </p:nvSpPr>
        <p:spPr>
          <a:xfrm>
            <a:off x="501805" y="2743016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Rectángulo"/>
          <p:cNvSpPr/>
          <p:nvPr/>
        </p:nvSpPr>
        <p:spPr>
          <a:xfrm>
            <a:off x="1145397" y="2395846"/>
            <a:ext cx="9520969" cy="1015663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sz="2000" dirty="0" smtClean="0"/>
              <a:t>El Ente Descentralizado </a:t>
            </a:r>
            <a:r>
              <a:rPr lang="es-CO" sz="2000" dirty="0" smtClean="0"/>
              <a:t>IDTQ</a:t>
            </a:r>
            <a:r>
              <a:rPr lang="es-CO" sz="2000" dirty="0"/>
              <a:t> </a:t>
            </a:r>
            <a:r>
              <a:rPr lang="es-CO" sz="2000" dirty="0" smtClean="0"/>
              <a:t>tiene una diferencia del 1% entre Certificados de Disponibilidad y Registros Presupuestales- Compromisos, por lo que se sugiere revisar si corresponde a trámites precontractuales y se deben liberar.</a:t>
            </a:r>
            <a:endParaRPr lang="es-CO" sz="2000" dirty="0"/>
          </a:p>
        </p:txBody>
      </p:sp>
      <p:sp>
        <p:nvSpPr>
          <p:cNvPr id="11" name="2 Rectángulo"/>
          <p:cNvSpPr/>
          <p:nvPr/>
        </p:nvSpPr>
        <p:spPr>
          <a:xfrm>
            <a:off x="901229" y="205862"/>
            <a:ext cx="9759771" cy="7982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CONCLUSIONES </a:t>
            </a:r>
            <a:r>
              <a:rPr lang="es-CO" b="1" dirty="0" smtClean="0"/>
              <a:t>SEGUIMIENTO PLAN DE DESARROLLO “TÚ Y YO SOMOS QUINDÍO”</a:t>
            </a:r>
            <a:endParaRPr lang="es-CO" b="1" dirty="0"/>
          </a:p>
          <a:p>
            <a:pPr algn="ctr"/>
            <a:r>
              <a:rPr lang="es-CO" b="1" dirty="0" smtClean="0"/>
              <a:t> ENTE DESCENTRALIZADO IDTQ CON </a:t>
            </a:r>
            <a:r>
              <a:rPr lang="es-CO" b="1" dirty="0"/>
              <a:t>CORTE </a:t>
            </a:r>
            <a:r>
              <a:rPr lang="es-CO" b="1" dirty="0" smtClean="0"/>
              <a:t>AL </a:t>
            </a:r>
            <a:r>
              <a:rPr lang="es-CO" b="1" dirty="0"/>
              <a:t>30 </a:t>
            </a:r>
            <a:r>
              <a:rPr lang="es-CO" b="1" dirty="0" smtClean="0"/>
              <a:t>SEPTIEMBRE DE </a:t>
            </a:r>
            <a:r>
              <a:rPr lang="es-CO" b="1" dirty="0" smtClean="0"/>
              <a:t>2022.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756274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071652" y="0"/>
            <a:ext cx="2120348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BBC6DF06-DA4D-4A43-A512-D218EAA0A62D}"/>
              </a:ext>
            </a:extLst>
          </p:cNvPr>
          <p:cNvSpPr/>
          <p:nvPr/>
        </p:nvSpPr>
        <p:spPr>
          <a:xfrm flipV="1">
            <a:off x="0" y="4969564"/>
            <a:ext cx="12192000" cy="795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0"/>
            <a:ext cx="1139687" cy="685800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E4F8976B-CAEF-4052-96C2-73371C72925C}"/>
              </a:ext>
            </a:extLst>
          </p:cNvPr>
          <p:cNvGrpSpPr/>
          <p:nvPr/>
        </p:nvGrpSpPr>
        <p:grpSpPr>
          <a:xfrm>
            <a:off x="3289235" y="118590"/>
            <a:ext cx="5431547" cy="2785047"/>
            <a:chOff x="3289235" y="118590"/>
            <a:chExt cx="5431547" cy="2785047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E767F341-C05D-447D-85B4-79C243701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235" y="118590"/>
              <a:ext cx="5431547" cy="2292101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xmlns="" id="{FF9A84B2-E156-4607-A2FD-A0E3C0AD3573}"/>
                </a:ext>
              </a:extLst>
            </p:cNvPr>
            <p:cNvSpPr txBox="1"/>
            <p:nvPr/>
          </p:nvSpPr>
          <p:spPr>
            <a:xfrm>
              <a:off x="3742145" y="2380417"/>
              <a:ext cx="45257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b="1" i="1" dirty="0">
                  <a:solidFill>
                    <a:srgbClr val="002060"/>
                  </a:solidFill>
                </a:rPr>
                <a:t>GOBERNACIÓN DEL QUINDÍO</a:t>
              </a:r>
              <a:endParaRPr lang="es-CO" sz="2800" b="1" i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2E5695D0-1846-470D-B700-1728C6AE9BAC}"/>
              </a:ext>
            </a:extLst>
          </p:cNvPr>
          <p:cNvSpPr txBox="1"/>
          <p:nvPr/>
        </p:nvSpPr>
        <p:spPr>
          <a:xfrm>
            <a:off x="1351722" y="3198117"/>
            <a:ext cx="85078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800" b="1" i="1" dirty="0">
                <a:solidFill>
                  <a:srgbClr val="002060"/>
                </a:solidFill>
              </a:rPr>
              <a:t>¡GRACIAS!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9FB30402-EEBB-4FF8-8251-C0E102DC25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4462232" y="5951650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5899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5957</TotalTime>
  <Words>523</Words>
  <Application>Microsoft Office PowerPoint</Application>
  <PresentationFormat>Panorámica</PresentationFormat>
  <Paragraphs>114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Mario</dc:creator>
  <cp:lastModifiedBy>AUXPLANEACION12</cp:lastModifiedBy>
  <cp:revision>825</cp:revision>
  <cp:lastPrinted>2020-10-13T20:33:27Z</cp:lastPrinted>
  <dcterms:created xsi:type="dcterms:W3CDTF">2020-01-02T14:16:52Z</dcterms:created>
  <dcterms:modified xsi:type="dcterms:W3CDTF">2022-11-04T15:42:55Z</dcterms:modified>
</cp:coreProperties>
</file>