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52" r:id="rId3"/>
    <p:sldId id="569" r:id="rId4"/>
    <p:sldId id="570" r:id="rId5"/>
    <p:sldId id="261" r:id="rId6"/>
    <p:sldId id="610" r:id="rId7"/>
    <p:sldId id="631" r:id="rId8"/>
    <p:sldId id="634" r:id="rId9"/>
    <p:sldId id="632" r:id="rId10"/>
    <p:sldId id="598" r:id="rId11"/>
    <p:sldId id="633" r:id="rId12"/>
    <p:sldId id="399" r:id="rId13"/>
    <p:sldId id="606" r:id="rId14"/>
    <p:sldId id="263" r:id="rId15"/>
    <p:sldId id="607" r:id="rId16"/>
    <p:sldId id="629" r:id="rId17"/>
    <p:sldId id="627" r:id="rId18"/>
    <p:sldId id="619" r:id="rId19"/>
    <p:sldId id="620" r:id="rId20"/>
    <p:sldId id="621" r:id="rId21"/>
    <p:sldId id="622" r:id="rId22"/>
    <p:sldId id="623" r:id="rId23"/>
    <p:sldId id="624" r:id="rId24"/>
    <p:sldId id="628" r:id="rId25"/>
    <p:sldId id="630" r:id="rId26"/>
    <p:sldId id="571" r:id="rId27"/>
    <p:sldId id="572" r:id="rId28"/>
    <p:sldId id="574" r:id="rId29"/>
    <p:sldId id="579" r:id="rId30"/>
    <p:sldId id="576" r:id="rId31"/>
    <p:sldId id="575" r:id="rId32"/>
    <p:sldId id="573" r:id="rId33"/>
    <p:sldId id="577" r:id="rId34"/>
    <p:sldId id="581" r:id="rId35"/>
    <p:sldId id="582" r:id="rId36"/>
    <p:sldId id="583" r:id="rId37"/>
    <p:sldId id="584" r:id="rId38"/>
    <p:sldId id="586" r:id="rId39"/>
    <p:sldId id="587" r:id="rId40"/>
    <p:sldId id="585" r:id="rId41"/>
    <p:sldId id="589" r:id="rId42"/>
    <p:sldId id="578" r:id="rId43"/>
    <p:sldId id="588" r:id="rId44"/>
    <p:sldId id="592" r:id="rId45"/>
    <p:sldId id="593" r:id="rId46"/>
    <p:sldId id="595" r:id="rId47"/>
    <p:sldId id="596" r:id="rId48"/>
    <p:sldId id="613" r:id="rId49"/>
    <p:sldId id="614" r:id="rId50"/>
    <p:sldId id="615" r:id="rId51"/>
    <p:sldId id="616" r:id="rId52"/>
    <p:sldId id="617" r:id="rId53"/>
    <p:sldId id="618" r:id="rId54"/>
    <p:sldId id="258" r:id="rId5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12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9" autoAdjust="0"/>
    <p:restoredTop sz="94662" autoAdjust="0"/>
  </p:normalViewPr>
  <p:slideViewPr>
    <p:cSldViewPr snapToGrid="0">
      <p:cViewPr varScale="1">
        <p:scale>
          <a:sx n="105" d="100"/>
          <a:sy n="105" d="100"/>
        </p:scale>
        <p:origin x="12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5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6.bin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7.bin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8.bin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9.bin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0.bin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1.bin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2.bin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3.bin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4.bin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5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esktop\ADRIANA-%20PRESENTACIONES%20SOCIALIZACION%20%20SGTO%20III%20TRIMESTRE%202022\AVANCE%20POAI%20SEPTIEMBRE%2030%202022.xlsx" TargetMode="External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6.bin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7.bin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8.bin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9.bin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0.bin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uario\Desktop\ADRIANA-%20PRESENTACIONES%20SOCIALIZACION%20%20SGTO%20III%20TRIMESTRE%202022\AVANCE%20POAI%20SEPTIEMBRE%2030%202022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0779548565621"/>
          <c:y val="0.15784037952389388"/>
          <c:w val="0.85302418680714087"/>
          <c:h val="0.71588350508700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'[F-PLA-43 SGTO POAI_2022 INV DTO SEPTIEMBRE.xlsx]CONSOLIDADO UNIDADES'!$C$23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8B-4EE1-8D67-AA2D7CF5BBB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8B-4EE1-8D67-AA2D7CF5BB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8B-4EE1-8D67-AA2D7CF5BBB0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8B-4EE1-8D67-AA2D7CF5BBB0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8B-4EE1-8D67-AA2D7CF5BBB0}"/>
              </c:ext>
            </c:extLst>
          </c:dPt>
          <c:cat>
            <c:strRef>
              <c:f>'[F-PLA-43 SGTO POAI_2022 INV DTO SEPTIEMBRE.xlsx]CONSOLIDADO UNIDADES'!$B$24:$B$29</c:f>
              <c:strCache>
                <c:ptCount val="6"/>
                <c:pt idx="0">
                  <c:v>Sector Central</c:v>
                </c:pt>
                <c:pt idx="1">
                  <c:v>Disponibilidades </c:v>
                </c:pt>
                <c:pt idx="2">
                  <c:v>Compromisos</c:v>
                </c:pt>
                <c:pt idx="3">
                  <c:v>Obligaciones</c:v>
                </c:pt>
                <c:pt idx="4">
                  <c:v>Pagos </c:v>
                </c:pt>
                <c:pt idx="5">
                  <c:v>Disponible</c:v>
                </c:pt>
              </c:strCache>
            </c:strRef>
          </c:cat>
          <c:val>
            <c:numRef>
              <c:f>'[F-PLA-43 SGTO POAI_2022 INV DTO SEPTIEMBRE.xlsx]CONSOLIDADO UNIDADES'!$C$24:$C$29</c:f>
              <c:numCache>
                <c:formatCode>_(* #,##0_);_(* \(#,##0\);_(* "-"??_);_(@_)</c:formatCode>
                <c:ptCount val="6"/>
                <c:pt idx="0">
                  <c:v>348347514675.73999</c:v>
                </c:pt>
                <c:pt idx="1">
                  <c:v>249455178085.90997</c:v>
                </c:pt>
                <c:pt idx="2">
                  <c:v>237707568371.31</c:v>
                </c:pt>
                <c:pt idx="3">
                  <c:v>195978899122.16</c:v>
                </c:pt>
                <c:pt idx="4">
                  <c:v>195978899122.16</c:v>
                </c:pt>
                <c:pt idx="5">
                  <c:v>98892336589.829956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8B-4EE1-8D67-AA2D7CF5BBB0}"/>
            </c:ext>
          </c:extLst>
        </c:ser>
        <c:ser>
          <c:idx val="1"/>
          <c:order val="1"/>
          <c:tx>
            <c:strRef>
              <c:f>'[F-PLA-43 SGTO POAI_2022 INV DTO SEPTIEMBRE.xlsx]CONSOLIDADO UNIDADES'!$D$23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'[F-PLA-43 SGTO POAI_2022 INV DTO SEPTIEMBRE.xlsx]CONSOLIDADO UNIDADES'!$B$24:$B$29</c:f>
              <c:strCache>
                <c:ptCount val="6"/>
                <c:pt idx="0">
                  <c:v>Sector Central</c:v>
                </c:pt>
                <c:pt idx="1">
                  <c:v>Disponibilidades </c:v>
                </c:pt>
                <c:pt idx="2">
                  <c:v>Compromisos</c:v>
                </c:pt>
                <c:pt idx="3">
                  <c:v>Obligaciones</c:v>
                </c:pt>
                <c:pt idx="4">
                  <c:v>Pagos </c:v>
                </c:pt>
                <c:pt idx="5">
                  <c:v>Disponible</c:v>
                </c:pt>
              </c:strCache>
            </c:strRef>
          </c:cat>
          <c:val>
            <c:numRef>
              <c:f>'[F-PLA-43 SGTO POAI_2022 INV DTO SEPTIEMBRE.xlsx]CONSOLIDADO UNIDADES'!$D$24:$D$29</c:f>
              <c:numCache>
                <c:formatCode>0.00%</c:formatCode>
                <c:ptCount val="6"/>
                <c:pt idx="0" formatCode="0%">
                  <c:v>1</c:v>
                </c:pt>
                <c:pt idx="1">
                  <c:v>0.71611011296611615</c:v>
                </c:pt>
                <c:pt idx="2">
                  <c:v>0.68238629057704225</c:v>
                </c:pt>
                <c:pt idx="3">
                  <c:v>0.82445376251559677</c:v>
                </c:pt>
                <c:pt idx="4">
                  <c:v>0.82445376251559677</c:v>
                </c:pt>
                <c:pt idx="5">
                  <c:v>0.28388988703388368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8B-4EE1-8D67-AA2D7CF5B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532544"/>
        <c:axId val="137534080"/>
      </c:barChart>
      <c:catAx>
        <c:axId val="13753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37534080"/>
        <c:crosses val="autoZero"/>
        <c:auto val="1"/>
        <c:lblAlgn val="ctr"/>
        <c:lblOffset val="100"/>
        <c:noMultiLvlLbl val="0"/>
      </c:catAx>
      <c:valAx>
        <c:axId val="13753408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37532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30-09-2022.xlsx]Estampilla prodesarrollo'!$D$3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30-09-2022.xlsx]Estampilla prodesarrollo'!$B$4:$B$8</c:f>
              <c:strCache>
                <c:ptCount val="5"/>
                <c:pt idx="0">
                  <c:v>ESTAMPILLA PRODESARROLLO</c:v>
                </c:pt>
                <c:pt idx="1">
                  <c:v>S.ESTAMPILLA PRO-DESARROLLO</c:v>
                </c:pt>
                <c:pt idx="2">
                  <c:v>ESTAMPILLA PRO-DESARROLLO (15%) INFRAESTRUCTURA SA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prodesarrollo'!$D$4:$D$8</c:f>
              <c:numCache>
                <c:formatCode>_-* #,##0.00_-;\-* #,##0.00_-;_-* "-"_-;_-@_-</c:formatCode>
                <c:ptCount val="5"/>
                <c:pt idx="0">
                  <c:v>3530014.9190000002</c:v>
                </c:pt>
                <c:pt idx="1">
                  <c:v>6166196.6426099995</c:v>
                </c:pt>
                <c:pt idx="2">
                  <c:v>2117009.9709999999</c:v>
                </c:pt>
                <c:pt idx="3">
                  <c:v>11813221.532609999</c:v>
                </c:pt>
                <c:pt idx="4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7E-455A-AFDE-A8CD6073D426}"/>
            </c:ext>
          </c:extLst>
        </c:ser>
        <c:ser>
          <c:idx val="1"/>
          <c:order val="1"/>
          <c:tx>
            <c:strRef>
              <c:f>'[Gráficas Ingresos vs Gastos 30-09-2022.xlsx]Estampilla prodesarrollo'!$E$3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30-09-2022.xlsx]Estampilla prodesarrollo'!$B$4:$B$8</c:f>
              <c:strCache>
                <c:ptCount val="5"/>
                <c:pt idx="0">
                  <c:v>ESTAMPILLA PRODESARROLLO</c:v>
                </c:pt>
                <c:pt idx="1">
                  <c:v>S.ESTAMPILLA PRO-DESARROLLO</c:v>
                </c:pt>
                <c:pt idx="2">
                  <c:v>ESTAMPILLA PRO-DESARROLLO (15%) INFRAESTRUCTURA SA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prodesarrollo'!$E$4:$E$8</c:f>
              <c:numCache>
                <c:formatCode>_-* #,##0.00_-;\-* #,##0.00_-;_-* "-"_-;_-@_-</c:formatCode>
                <c:ptCount val="5"/>
                <c:pt idx="0">
                  <c:v>3965810.2001700001</c:v>
                </c:pt>
                <c:pt idx="1">
                  <c:v>6166196.6426099995</c:v>
                </c:pt>
                <c:pt idx="2">
                  <c:v>2379445.8500600001</c:v>
                </c:pt>
                <c:pt idx="3">
                  <c:v>12511452.692839999</c:v>
                </c:pt>
                <c:pt idx="4" formatCode="0%">
                  <c:v>1.0591059058955727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7E-455A-AFDE-A8CD6073D426}"/>
            </c:ext>
          </c:extLst>
        </c:ser>
        <c:ser>
          <c:idx val="2"/>
          <c:order val="2"/>
          <c:tx>
            <c:strRef>
              <c:f>'[Gráficas Ingresos vs Gastos 30-09-2022.xlsx]Estampilla prodesarrollo'!$F$3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30-09-2022.xlsx]Estampilla prodesarrollo'!$B$4:$B$8</c:f>
              <c:strCache>
                <c:ptCount val="5"/>
                <c:pt idx="0">
                  <c:v>ESTAMPILLA PRODESARROLLO</c:v>
                </c:pt>
                <c:pt idx="1">
                  <c:v>S.ESTAMPILLA PRO-DESARROLLO</c:v>
                </c:pt>
                <c:pt idx="2">
                  <c:v>ESTAMPILLA PRO-DESARROLLO (15%) INFRAESTRUCTURA SA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prodesarrollo'!$F$4:$F$8</c:f>
              <c:numCache>
                <c:formatCode>_-* #,##0.00_-;\-* #,##0.00_-;_-* "-"_-;_-@_-</c:formatCode>
                <c:ptCount val="5"/>
                <c:pt idx="0">
                  <c:v>3530014.9190000002</c:v>
                </c:pt>
                <c:pt idx="1">
                  <c:v>6166196.6426099995</c:v>
                </c:pt>
                <c:pt idx="2">
                  <c:v>2117009.9709999999</c:v>
                </c:pt>
                <c:pt idx="3">
                  <c:v>11813221.532609999</c:v>
                </c:pt>
                <c:pt idx="4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7E-455A-AFDE-A8CD6073D426}"/>
            </c:ext>
          </c:extLst>
        </c:ser>
        <c:ser>
          <c:idx val="3"/>
          <c:order val="3"/>
          <c:tx>
            <c:strRef>
              <c:f>'[Gráficas Ingresos vs Gastos 30-09-2022.xlsx]Estampilla prodesarrollo'!$G$3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30-09-2022.xlsx]Estampilla prodesarrollo'!$B$4:$B$8</c:f>
              <c:strCache>
                <c:ptCount val="5"/>
                <c:pt idx="0">
                  <c:v>ESTAMPILLA PRODESARROLLO</c:v>
                </c:pt>
                <c:pt idx="1">
                  <c:v>S.ESTAMPILLA PRO-DESARROLLO</c:v>
                </c:pt>
                <c:pt idx="2">
                  <c:v>ESTAMPILLA PRO-DESARROLLO (15%) INFRAESTRUCTURA SA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prodesarrollo'!$G$4:$G$8</c:f>
              <c:numCache>
                <c:formatCode>_-* #,##0.00_-;\-* #,##0.00_-;_-* "-"_-;_-@_-</c:formatCode>
                <c:ptCount val="5"/>
                <c:pt idx="0">
                  <c:v>1481353.1661099999</c:v>
                </c:pt>
                <c:pt idx="1">
                  <c:v>1680552.94973</c:v>
                </c:pt>
                <c:pt idx="2">
                  <c:v>2043640.59</c:v>
                </c:pt>
                <c:pt idx="3">
                  <c:v>5205546.70584</c:v>
                </c:pt>
                <c:pt idx="4" formatCode="0.00%">
                  <c:v>0.4406542865102685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7-4093-85DA-955E95299567}"/>
            </c:ext>
          </c:extLst>
        </c:ser>
        <c:ser>
          <c:idx val="4"/>
          <c:order val="4"/>
          <c:tx>
            <c:strRef>
              <c:f>'[Gráficas Ingresos vs Gastos 30-09-2022.xlsx]Estampilla prodesarrollo'!$H$3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30-09-2022.xlsx]Estampilla prodesarrollo'!$B$4:$B$8</c:f>
              <c:strCache>
                <c:ptCount val="5"/>
                <c:pt idx="0">
                  <c:v>ESTAMPILLA PRODESARROLLO</c:v>
                </c:pt>
                <c:pt idx="1">
                  <c:v>S.ESTAMPILLA PRO-DESARROLLO</c:v>
                </c:pt>
                <c:pt idx="2">
                  <c:v>ESTAMPILLA PRO-DESARROLLO (15%) INFRAESTRUCTURA SA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prodesarrollo'!$H$4:$H$8</c:f>
              <c:numCache>
                <c:formatCode>_-* #,##0.00_-;\-* #,##0.00_-;_-* "-"_-;_-@_-</c:formatCode>
                <c:ptCount val="5"/>
                <c:pt idx="0">
                  <c:v>782614.32299999997</c:v>
                </c:pt>
                <c:pt idx="1">
                  <c:v>1196286.64949</c:v>
                </c:pt>
                <c:pt idx="2">
                  <c:v>2043640.59</c:v>
                </c:pt>
                <c:pt idx="3">
                  <c:v>4022541.5624900004</c:v>
                </c:pt>
                <c:pt idx="4" formatCode="0.00%">
                  <c:v>0.77274142175637206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7-4093-85DA-955E95299567}"/>
            </c:ext>
          </c:extLst>
        </c:ser>
        <c:ser>
          <c:idx val="5"/>
          <c:order val="5"/>
          <c:tx>
            <c:strRef>
              <c:f>'[Gráficas Ingresos vs Gastos 30-09-2022.xlsx]Estampilla prodesarrollo'!$I$3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30-09-2022.xlsx]Estampilla prodesarrollo'!$B$4:$B$8</c:f>
              <c:strCache>
                <c:ptCount val="5"/>
                <c:pt idx="0">
                  <c:v>ESTAMPILLA PRODESARROLLO</c:v>
                </c:pt>
                <c:pt idx="1">
                  <c:v>S.ESTAMPILLA PRO-DESARROLLO</c:v>
                </c:pt>
                <c:pt idx="2">
                  <c:v>ESTAMPILLA PRO-DESARROLLO (15%) INFRAESTRUCTURA SA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prodesarrollo'!$I$4:$I$8</c:f>
              <c:numCache>
                <c:formatCode>_-* #,##0.00_-;\-* #,##0.00_-;_-* "-"_-;_-@_-</c:formatCode>
                <c:ptCount val="5"/>
                <c:pt idx="0">
                  <c:v>782614.32299999997</c:v>
                </c:pt>
                <c:pt idx="1">
                  <c:v>1196286.64949</c:v>
                </c:pt>
                <c:pt idx="2">
                  <c:v>2043640.59</c:v>
                </c:pt>
                <c:pt idx="3">
                  <c:v>4022541.5624900004</c:v>
                </c:pt>
                <c:pt idx="4" formatCode="0.00%">
                  <c:v>0.77274142175637206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97-4093-85DA-955E95299567}"/>
            </c:ext>
          </c:extLst>
        </c:ser>
        <c:ser>
          <c:idx val="6"/>
          <c:order val="6"/>
          <c:tx>
            <c:strRef>
              <c:f>'[Gráficas Ingresos vs Gastos 30-09-2022.xlsx]Estampilla prodesarrollo'!$J$3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30-09-2022.xlsx]Estampilla prodesarrollo'!$B$4:$B$8</c:f>
              <c:strCache>
                <c:ptCount val="5"/>
                <c:pt idx="0">
                  <c:v>ESTAMPILLA PRODESARROLLO</c:v>
                </c:pt>
                <c:pt idx="1">
                  <c:v>S.ESTAMPILLA PRO-DESARROLLO</c:v>
                </c:pt>
                <c:pt idx="2">
                  <c:v>ESTAMPILLA PRO-DESARROLLO (15%) INFRAESTRUCTURA SA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prodesarrollo'!$J$4:$J$8</c:f>
              <c:numCache>
                <c:formatCode>_-* #,##0.00_-;\-* #,##0.00_-;_-* "-"_-;_-@_-</c:formatCode>
                <c:ptCount val="5"/>
                <c:pt idx="0">
                  <c:v>2484457.03406</c:v>
                </c:pt>
                <c:pt idx="1">
                  <c:v>4485643.69288</c:v>
                </c:pt>
                <c:pt idx="2">
                  <c:v>335805.26006</c:v>
                </c:pt>
                <c:pt idx="3">
                  <c:v>7305905.9870000007</c:v>
                </c:pt>
                <c:pt idx="4" formatCode="0.00%">
                  <c:v>0.61845161938530435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97-4093-85DA-955E95299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878784"/>
        <c:axId val="225880320"/>
      </c:barChart>
      <c:catAx>
        <c:axId val="22587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25880320"/>
        <c:crossesAt val="0"/>
        <c:auto val="1"/>
        <c:lblAlgn val="ctr"/>
        <c:lblOffset val="100"/>
        <c:noMultiLvlLbl val="0"/>
      </c:catAx>
      <c:valAx>
        <c:axId val="225880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.00_-;\-* #,##0.00_-;_-* &quot;-&quot;_-;_-@_-" sourceLinked="1"/>
        <c:majorTickMark val="none"/>
        <c:minorTickMark val="none"/>
        <c:tickLblPos val="nextTo"/>
        <c:crossAx val="225878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30-09-2022.xlsx]Sobretasa ACPM'!$D$3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30-09-2022.xlsx]Sobretasa ACPM'!$B$4:$B$5</c:f>
              <c:strCache>
                <c:ptCount val="2"/>
                <c:pt idx="0">
                  <c:v>SOBRETASA AL ACPM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30-09-2022.xlsx]Sobretasa ACPM'!$D$4:$D$5</c:f>
              <c:numCache>
                <c:formatCode>#,##0.00</c:formatCode>
                <c:ptCount val="2"/>
                <c:pt idx="0">
                  <c:v>2995430.273</c:v>
                </c:pt>
                <c:pt idx="1">
                  <c:v>2995430.273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2-45C6-AA4A-9887D8609062}"/>
            </c:ext>
          </c:extLst>
        </c:ser>
        <c:ser>
          <c:idx val="1"/>
          <c:order val="1"/>
          <c:tx>
            <c:strRef>
              <c:f>'[Gráficas Ingresos vs Gastos 30-09-2022.xlsx]Sobretasa ACPM'!$E$3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30-09-2022.xlsx]Sobretasa ACPM'!$B$4:$B$5</c:f>
              <c:strCache>
                <c:ptCount val="2"/>
                <c:pt idx="0">
                  <c:v>SOBRETASA AL ACPM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30-09-2022.xlsx]Sobretasa ACPM'!$E$4:$E$5</c:f>
              <c:numCache>
                <c:formatCode>#,##0.00</c:formatCode>
                <c:ptCount val="2"/>
                <c:pt idx="0">
                  <c:v>2479862.94135</c:v>
                </c:pt>
                <c:pt idx="1">
                  <c:v>2479862.94135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2-45C6-AA4A-9887D8609062}"/>
            </c:ext>
          </c:extLst>
        </c:ser>
        <c:ser>
          <c:idx val="2"/>
          <c:order val="2"/>
          <c:tx>
            <c:strRef>
              <c:f>'[Gráficas Ingresos vs Gastos 30-09-2022.xlsx]Sobretasa ACPM'!$F$3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30-09-2022.xlsx]Sobretasa ACPM'!$B$4:$B$5</c:f>
              <c:strCache>
                <c:ptCount val="2"/>
                <c:pt idx="0">
                  <c:v>SOBRETASA AL ACPM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30-09-2022.xlsx]Sobretasa ACPM'!$F$4:$F$5</c:f>
              <c:numCache>
                <c:formatCode>#,##0.00</c:formatCode>
                <c:ptCount val="2"/>
                <c:pt idx="0">
                  <c:v>2995430.273</c:v>
                </c:pt>
                <c:pt idx="1">
                  <c:v>2995430.273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F2-45C6-AA4A-9887D8609062}"/>
            </c:ext>
          </c:extLst>
        </c:ser>
        <c:ser>
          <c:idx val="3"/>
          <c:order val="3"/>
          <c:tx>
            <c:strRef>
              <c:f>'[Gráficas Ingresos vs Gastos 30-09-2022.xlsx]Sobretasa ACPM'!$G$3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30-09-2022.xlsx]Sobretasa ACPM'!$B$4:$B$5</c:f>
              <c:strCache>
                <c:ptCount val="2"/>
                <c:pt idx="0">
                  <c:v>SOBRETASA AL ACPM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30-09-2022.xlsx]Sobretasa ACPM'!$G$4:$G$5</c:f>
              <c:numCache>
                <c:formatCode>#,##0.00</c:formatCode>
                <c:ptCount val="2"/>
                <c:pt idx="0">
                  <c:v>906486.33499999996</c:v>
                </c:pt>
                <c:pt idx="1">
                  <c:v>906486.33499999996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F2-45C6-AA4A-9887D8609062}"/>
            </c:ext>
          </c:extLst>
        </c:ser>
        <c:ser>
          <c:idx val="4"/>
          <c:order val="4"/>
          <c:tx>
            <c:strRef>
              <c:f>'[Gráficas Ingresos vs Gastos 30-09-2022.xlsx]Sobretasa ACPM'!$H$3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30-09-2022.xlsx]Sobretasa ACPM'!$B$4:$B$5</c:f>
              <c:strCache>
                <c:ptCount val="2"/>
                <c:pt idx="0">
                  <c:v>SOBRETASA AL ACPM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30-09-2022.xlsx]Sobretasa ACPM'!$H$4:$H$5</c:f>
              <c:numCache>
                <c:formatCode>#,##0.00</c:formatCode>
                <c:ptCount val="2"/>
                <c:pt idx="0">
                  <c:v>494202.28205000004</c:v>
                </c:pt>
                <c:pt idx="1">
                  <c:v>494202.28205000004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5F2-45C6-AA4A-9887D8609062}"/>
            </c:ext>
          </c:extLst>
        </c:ser>
        <c:ser>
          <c:idx val="5"/>
          <c:order val="5"/>
          <c:tx>
            <c:strRef>
              <c:f>'[Gráficas Ingresos vs Gastos 30-09-2022.xlsx]Sobretasa ACPM'!$I$3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30-09-2022.xlsx]Sobretasa ACPM'!$B$4:$B$5</c:f>
              <c:strCache>
                <c:ptCount val="2"/>
                <c:pt idx="0">
                  <c:v>SOBRETASA AL ACPM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30-09-2022.xlsx]Sobretasa ACPM'!$I$4:$I$5</c:f>
              <c:numCache>
                <c:formatCode>#,##0.00</c:formatCode>
                <c:ptCount val="2"/>
                <c:pt idx="0">
                  <c:v>494202.28205000004</c:v>
                </c:pt>
                <c:pt idx="1">
                  <c:v>494202.28205000004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5F2-45C6-AA4A-9887D8609062}"/>
            </c:ext>
          </c:extLst>
        </c:ser>
        <c:ser>
          <c:idx val="6"/>
          <c:order val="6"/>
          <c:tx>
            <c:strRef>
              <c:f>'[Gráficas Ingresos vs Gastos 30-09-2022.xlsx]Sobretasa ACPM'!$J$3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30-09-2022.xlsx]Sobretasa ACPM'!$B$4:$B$5</c:f>
              <c:strCache>
                <c:ptCount val="2"/>
                <c:pt idx="0">
                  <c:v>SOBRETASA AL ACPM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30-09-2022.xlsx]Sobretasa ACPM'!$J$4:$J$5</c:f>
              <c:numCache>
                <c:formatCode>#,##0.00</c:formatCode>
                <c:ptCount val="2"/>
                <c:pt idx="0">
                  <c:v>1573376.60635</c:v>
                </c:pt>
                <c:pt idx="1">
                  <c:v>1573376.60635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F2-45C6-AA4A-9887D8609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444736"/>
        <c:axId val="175446272"/>
      </c:barChart>
      <c:catAx>
        <c:axId val="17544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75446272"/>
        <c:crosses val="autoZero"/>
        <c:auto val="1"/>
        <c:lblAlgn val="ctr"/>
        <c:lblOffset val="100"/>
        <c:noMultiLvlLbl val="0"/>
      </c:catAx>
      <c:valAx>
        <c:axId val="175446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out"/>
        <c:minorTickMark val="none"/>
        <c:tickLblPos val="nextTo"/>
        <c:crossAx val="175444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606701675609"/>
          <c:y val="0.17171292693996837"/>
          <c:w val="0.74036986001749783"/>
          <c:h val="0.40466827063283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30-09-2022.xlsx]Estampilla Procultura'!$D$3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30-09-2022.xlsx]Estampilla Procultura'!$B$4:$B$15</c:f>
              <c:strCache>
                <c:ptCount val="12"/>
                <c:pt idx="0">
                  <c:v>ESTAMPILLA PROCULTURA</c:v>
                </c:pt>
                <c:pt idx="1">
                  <c:v>ESTAMPILLA PRO-CULTURA 10% SEGURIDAD SOCIAL</c:v>
                </c:pt>
                <c:pt idx="2">
                  <c:v>S. ESTAMPILLA PRO-CULTURA 10% SEGURIDAD SOC</c:v>
                </c:pt>
                <c:pt idx="3">
                  <c:v>ESTAMPILLA PRO-CULTURA 10% BIBLIOTECAS</c:v>
                </c:pt>
                <c:pt idx="4">
                  <c:v>SUPERÁVIT ESTAMPILLA PRO-CULTURA 10% BIBLIOTECAS</c:v>
                </c:pt>
                <c:pt idx="5">
                  <c:v>ESTAMPILLA PRO-CULTURA 50% CONCERTACION</c:v>
                </c:pt>
                <c:pt idx="6">
                  <c:v>SUPERÁVIT ESTAMPILLA PRO-CULTURA 50% CONCERTACIÓN</c:v>
                </c:pt>
                <c:pt idx="7">
                  <c:v>ESTAMPILLA PRO-CULTRA 10% ESTIMULOS</c:v>
                </c:pt>
                <c:pt idx="8">
                  <c:v>SUPERÁVIT ESTAMPILLA PRO-CULTURA  10% ESTÍMULOS</c:v>
                </c:pt>
                <c:pt idx="9">
                  <c:v>S. ESTAMPILLA PRO-CULTURA</c:v>
                </c:pt>
                <c:pt idx="10">
                  <c:v>TOTAL </c:v>
                </c:pt>
                <c:pt idx="11">
                  <c:v>% DE INGRESO EFECTIVO</c:v>
                </c:pt>
              </c:strCache>
            </c:strRef>
          </c:cat>
          <c:val>
            <c:numRef>
              <c:f>'[Gráficas Ingresos vs Gastos 30-09-2022.xlsx]Estampilla Procultura'!$D$4:$D$15</c:f>
              <c:numCache>
                <c:formatCode>#,##0.00</c:formatCode>
                <c:ptCount val="12"/>
                <c:pt idx="0">
                  <c:v>348951.36</c:v>
                </c:pt>
                <c:pt idx="1">
                  <c:v>174475.679</c:v>
                </c:pt>
                <c:pt idx="2">
                  <c:v>252294.23572999999</c:v>
                </c:pt>
                <c:pt idx="3">
                  <c:v>174475.679</c:v>
                </c:pt>
                <c:pt idx="4">
                  <c:v>108238.76606000001</c:v>
                </c:pt>
                <c:pt idx="5">
                  <c:v>872378.39800000004</c:v>
                </c:pt>
                <c:pt idx="6">
                  <c:v>67688.898990000002</c:v>
                </c:pt>
                <c:pt idx="7">
                  <c:v>174475.679</c:v>
                </c:pt>
                <c:pt idx="8">
                  <c:v>16044.7808</c:v>
                </c:pt>
                <c:pt idx="9">
                  <c:v>11355.71695</c:v>
                </c:pt>
                <c:pt idx="10">
                  <c:v>2200379.1935299993</c:v>
                </c:pt>
                <c:pt idx="11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5-46EC-B8EF-B7E184E2D5EE}"/>
            </c:ext>
          </c:extLst>
        </c:ser>
        <c:ser>
          <c:idx val="1"/>
          <c:order val="1"/>
          <c:tx>
            <c:strRef>
              <c:f>'[Gráficas Ingresos vs Gastos 30-09-2022.xlsx]Estampilla Procultura'!$E$3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30-09-2022.xlsx]Estampilla Procultura'!$B$4:$B$15</c:f>
              <c:strCache>
                <c:ptCount val="12"/>
                <c:pt idx="0">
                  <c:v>ESTAMPILLA PROCULTURA</c:v>
                </c:pt>
                <c:pt idx="1">
                  <c:v>ESTAMPILLA PRO-CULTURA 10% SEGURIDAD SOCIAL</c:v>
                </c:pt>
                <c:pt idx="2">
                  <c:v>S. ESTAMPILLA PRO-CULTURA 10% SEGURIDAD SOC</c:v>
                </c:pt>
                <c:pt idx="3">
                  <c:v>ESTAMPILLA PRO-CULTURA 10% BIBLIOTECAS</c:v>
                </c:pt>
                <c:pt idx="4">
                  <c:v>SUPERÁVIT ESTAMPILLA PRO-CULTURA 10% BIBLIOTECAS</c:v>
                </c:pt>
                <c:pt idx="5">
                  <c:v>ESTAMPILLA PRO-CULTURA 50% CONCERTACION</c:v>
                </c:pt>
                <c:pt idx="6">
                  <c:v>SUPERÁVIT ESTAMPILLA PRO-CULTURA 50% CONCERTACIÓN</c:v>
                </c:pt>
                <c:pt idx="7">
                  <c:v>ESTAMPILLA PRO-CULTRA 10% ESTIMULOS</c:v>
                </c:pt>
                <c:pt idx="8">
                  <c:v>SUPERÁVIT ESTAMPILLA PRO-CULTURA  10% ESTÍMULOS</c:v>
                </c:pt>
                <c:pt idx="9">
                  <c:v>S. ESTAMPILLA PRO-CULTURA</c:v>
                </c:pt>
                <c:pt idx="10">
                  <c:v>TOTAL </c:v>
                </c:pt>
                <c:pt idx="11">
                  <c:v>% DE INGRESO EFECTIVO</c:v>
                </c:pt>
              </c:strCache>
            </c:strRef>
          </c:cat>
          <c:val>
            <c:numRef>
              <c:f>'[Gráficas Ingresos vs Gastos 30-09-2022.xlsx]Estampilla Procultura'!$E$4:$E$15</c:f>
              <c:numCache>
                <c:formatCode>#,##0.00</c:formatCode>
                <c:ptCount val="12"/>
                <c:pt idx="0">
                  <c:v>323129.78435000003</c:v>
                </c:pt>
                <c:pt idx="1">
                  <c:v>161564.89215</c:v>
                </c:pt>
                <c:pt idx="2">
                  <c:v>252294.23572999999</c:v>
                </c:pt>
                <c:pt idx="3">
                  <c:v>161668.01215</c:v>
                </c:pt>
                <c:pt idx="4">
                  <c:v>108238.76606000001</c:v>
                </c:pt>
                <c:pt idx="5">
                  <c:v>806933.05344000005</c:v>
                </c:pt>
                <c:pt idx="6">
                  <c:v>67688.898990000002</c:v>
                </c:pt>
                <c:pt idx="7">
                  <c:v>162353.17952999999</c:v>
                </c:pt>
                <c:pt idx="8">
                  <c:v>16044.7808</c:v>
                </c:pt>
                <c:pt idx="9">
                  <c:v>11355.71695</c:v>
                </c:pt>
                <c:pt idx="10">
                  <c:v>2071271.32015</c:v>
                </c:pt>
                <c:pt idx="11" formatCode="0%">
                  <c:v>0.94132471632179193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A5-46EC-B8EF-B7E184E2D5EE}"/>
            </c:ext>
          </c:extLst>
        </c:ser>
        <c:ser>
          <c:idx val="2"/>
          <c:order val="2"/>
          <c:tx>
            <c:strRef>
              <c:f>'[Gráficas Ingresos vs Gastos 30-09-2022.xlsx]Estampilla Procultura'!$F$3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30-09-2022.xlsx]Estampilla Procultura'!$B$4:$B$15</c:f>
              <c:strCache>
                <c:ptCount val="12"/>
                <c:pt idx="0">
                  <c:v>ESTAMPILLA PROCULTURA</c:v>
                </c:pt>
                <c:pt idx="1">
                  <c:v>ESTAMPILLA PRO-CULTURA 10% SEGURIDAD SOCIAL</c:v>
                </c:pt>
                <c:pt idx="2">
                  <c:v>S. ESTAMPILLA PRO-CULTURA 10% SEGURIDAD SOC</c:v>
                </c:pt>
                <c:pt idx="3">
                  <c:v>ESTAMPILLA PRO-CULTURA 10% BIBLIOTECAS</c:v>
                </c:pt>
                <c:pt idx="4">
                  <c:v>SUPERÁVIT ESTAMPILLA PRO-CULTURA 10% BIBLIOTECAS</c:v>
                </c:pt>
                <c:pt idx="5">
                  <c:v>ESTAMPILLA PRO-CULTURA 50% CONCERTACION</c:v>
                </c:pt>
                <c:pt idx="6">
                  <c:v>SUPERÁVIT ESTAMPILLA PRO-CULTURA 50% CONCERTACIÓN</c:v>
                </c:pt>
                <c:pt idx="7">
                  <c:v>ESTAMPILLA PRO-CULTRA 10% ESTIMULOS</c:v>
                </c:pt>
                <c:pt idx="8">
                  <c:v>SUPERÁVIT ESTAMPILLA PRO-CULTURA  10% ESTÍMULOS</c:v>
                </c:pt>
                <c:pt idx="9">
                  <c:v>S. ESTAMPILLA PRO-CULTURA</c:v>
                </c:pt>
                <c:pt idx="10">
                  <c:v>TOTAL </c:v>
                </c:pt>
                <c:pt idx="11">
                  <c:v>% DE INGRESO EFECTIVO</c:v>
                </c:pt>
              </c:strCache>
            </c:strRef>
          </c:cat>
          <c:val>
            <c:numRef>
              <c:f>'[Gráficas Ingresos vs Gastos 30-09-2022.xlsx]Estampilla Procultura'!$F$4:$F$15</c:f>
              <c:numCache>
                <c:formatCode>#,##0.00</c:formatCode>
                <c:ptCount val="12"/>
                <c:pt idx="0">
                  <c:v>348951.36</c:v>
                </c:pt>
                <c:pt idx="1">
                  <c:v>174475.679</c:v>
                </c:pt>
                <c:pt idx="2">
                  <c:v>252294.23572999999</c:v>
                </c:pt>
                <c:pt idx="3">
                  <c:v>174475.679</c:v>
                </c:pt>
                <c:pt idx="4">
                  <c:v>108238.76606000001</c:v>
                </c:pt>
                <c:pt idx="5">
                  <c:v>872378.39800000004</c:v>
                </c:pt>
                <c:pt idx="6">
                  <c:v>67688.898990000002</c:v>
                </c:pt>
                <c:pt idx="7">
                  <c:v>174475.679</c:v>
                </c:pt>
                <c:pt idx="8">
                  <c:v>16044.7808</c:v>
                </c:pt>
                <c:pt idx="9">
                  <c:v>11355.71695</c:v>
                </c:pt>
                <c:pt idx="10">
                  <c:v>2200379.1935299993</c:v>
                </c:pt>
                <c:pt idx="11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5-46EC-B8EF-B7E184E2D5EE}"/>
            </c:ext>
          </c:extLst>
        </c:ser>
        <c:ser>
          <c:idx val="3"/>
          <c:order val="3"/>
          <c:tx>
            <c:strRef>
              <c:f>'[Gráficas Ingresos vs Gastos 30-09-2022.xlsx]Estampilla Procultura'!$G$3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30-09-2022.xlsx]Estampilla Procultura'!$B$4:$B$15</c:f>
              <c:strCache>
                <c:ptCount val="12"/>
                <c:pt idx="0">
                  <c:v>ESTAMPILLA PROCULTURA</c:v>
                </c:pt>
                <c:pt idx="1">
                  <c:v>ESTAMPILLA PRO-CULTURA 10% SEGURIDAD SOCIAL</c:v>
                </c:pt>
                <c:pt idx="2">
                  <c:v>S. ESTAMPILLA PRO-CULTURA 10% SEGURIDAD SOC</c:v>
                </c:pt>
                <c:pt idx="3">
                  <c:v>ESTAMPILLA PRO-CULTURA 10% BIBLIOTECAS</c:v>
                </c:pt>
                <c:pt idx="4">
                  <c:v>SUPERÁVIT ESTAMPILLA PRO-CULTURA 10% BIBLIOTECAS</c:v>
                </c:pt>
                <c:pt idx="5">
                  <c:v>ESTAMPILLA PRO-CULTURA 50% CONCERTACION</c:v>
                </c:pt>
                <c:pt idx="6">
                  <c:v>SUPERÁVIT ESTAMPILLA PRO-CULTURA 50% CONCERTACIÓN</c:v>
                </c:pt>
                <c:pt idx="7">
                  <c:v>ESTAMPILLA PRO-CULTRA 10% ESTIMULOS</c:v>
                </c:pt>
                <c:pt idx="8">
                  <c:v>SUPERÁVIT ESTAMPILLA PRO-CULTURA  10% ESTÍMULOS</c:v>
                </c:pt>
                <c:pt idx="9">
                  <c:v>S. ESTAMPILLA PRO-CULTURA</c:v>
                </c:pt>
                <c:pt idx="10">
                  <c:v>TOTAL </c:v>
                </c:pt>
                <c:pt idx="11">
                  <c:v>% DE INGRESO EFECTIVO</c:v>
                </c:pt>
              </c:strCache>
            </c:strRef>
          </c:cat>
          <c:val>
            <c:numRef>
              <c:f>'[Gráficas Ingresos vs Gastos 30-09-2022.xlsx]Estampilla Procultura'!$G$4:$G$15</c:f>
              <c:numCache>
                <c:formatCode>#,##0.00</c:formatCode>
                <c:ptCount val="12"/>
                <c:pt idx="0">
                  <c:v>223344.99983000002</c:v>
                </c:pt>
                <c:pt idx="1">
                  <c:v>0</c:v>
                </c:pt>
                <c:pt idx="2">
                  <c:v>0</c:v>
                </c:pt>
                <c:pt idx="3">
                  <c:v>118025</c:v>
                </c:pt>
                <c:pt idx="4">
                  <c:v>97710</c:v>
                </c:pt>
                <c:pt idx="5">
                  <c:v>822151.9905800001</c:v>
                </c:pt>
                <c:pt idx="6">
                  <c:v>64418.547460000002</c:v>
                </c:pt>
                <c:pt idx="7">
                  <c:v>174455.22</c:v>
                </c:pt>
                <c:pt idx="8">
                  <c:v>16044.78</c:v>
                </c:pt>
                <c:pt idx="9">
                  <c:v>11355.71695</c:v>
                </c:pt>
                <c:pt idx="10">
                  <c:v>1527506.2548200001</c:v>
                </c:pt>
                <c:pt idx="11" formatCode="0.00%">
                  <c:v>0.6942013718869382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6-40EC-A3C1-CC84A677DCD5}"/>
            </c:ext>
          </c:extLst>
        </c:ser>
        <c:ser>
          <c:idx val="4"/>
          <c:order val="4"/>
          <c:tx>
            <c:strRef>
              <c:f>'[Gráficas Ingresos vs Gastos 30-09-2022.xlsx]Estampilla Procultura'!$H$3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30-09-2022.xlsx]Estampilla Procultura'!$B$4:$B$15</c:f>
              <c:strCache>
                <c:ptCount val="12"/>
                <c:pt idx="0">
                  <c:v>ESTAMPILLA PROCULTURA</c:v>
                </c:pt>
                <c:pt idx="1">
                  <c:v>ESTAMPILLA PRO-CULTURA 10% SEGURIDAD SOCIAL</c:v>
                </c:pt>
                <c:pt idx="2">
                  <c:v>S. ESTAMPILLA PRO-CULTURA 10% SEGURIDAD SOC</c:v>
                </c:pt>
                <c:pt idx="3">
                  <c:v>ESTAMPILLA PRO-CULTURA 10% BIBLIOTECAS</c:v>
                </c:pt>
                <c:pt idx="4">
                  <c:v>SUPERÁVIT ESTAMPILLA PRO-CULTURA 10% BIBLIOTECAS</c:v>
                </c:pt>
                <c:pt idx="5">
                  <c:v>ESTAMPILLA PRO-CULTURA 50% CONCERTACION</c:v>
                </c:pt>
                <c:pt idx="6">
                  <c:v>SUPERÁVIT ESTAMPILLA PRO-CULTURA 50% CONCERTACIÓN</c:v>
                </c:pt>
                <c:pt idx="7">
                  <c:v>ESTAMPILLA PRO-CULTRA 10% ESTIMULOS</c:v>
                </c:pt>
                <c:pt idx="8">
                  <c:v>SUPERÁVIT ESTAMPILLA PRO-CULTURA  10% ESTÍMULOS</c:v>
                </c:pt>
                <c:pt idx="9">
                  <c:v>S. ESTAMPILLA PRO-CULTURA</c:v>
                </c:pt>
                <c:pt idx="10">
                  <c:v>TOTAL </c:v>
                </c:pt>
                <c:pt idx="11">
                  <c:v>% DE INGRESO EFECTIVO</c:v>
                </c:pt>
              </c:strCache>
            </c:strRef>
          </c:cat>
          <c:val>
            <c:numRef>
              <c:f>'[Gráficas Ingresos vs Gastos 30-09-2022.xlsx]Estampilla Procultura'!$H$4:$H$15</c:f>
              <c:numCache>
                <c:formatCode>#,##0.00</c:formatCode>
                <c:ptCount val="12"/>
                <c:pt idx="0">
                  <c:v>223344.99983000002</c:v>
                </c:pt>
                <c:pt idx="1">
                  <c:v>0</c:v>
                </c:pt>
                <c:pt idx="2">
                  <c:v>0</c:v>
                </c:pt>
                <c:pt idx="3">
                  <c:v>69905</c:v>
                </c:pt>
                <c:pt idx="4">
                  <c:v>67495</c:v>
                </c:pt>
                <c:pt idx="5">
                  <c:v>499636.95261000004</c:v>
                </c:pt>
                <c:pt idx="6">
                  <c:v>64418.547460000002</c:v>
                </c:pt>
                <c:pt idx="7">
                  <c:v>115605.22</c:v>
                </c:pt>
                <c:pt idx="8">
                  <c:v>16044.78</c:v>
                </c:pt>
                <c:pt idx="9">
                  <c:v>11355.71695</c:v>
                </c:pt>
                <c:pt idx="10">
                  <c:v>1067806.21685</c:v>
                </c:pt>
                <c:pt idx="11" formatCode="0.00%">
                  <c:v>0.69905194396459558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6-40EC-A3C1-CC84A677DCD5}"/>
            </c:ext>
          </c:extLst>
        </c:ser>
        <c:ser>
          <c:idx val="5"/>
          <c:order val="5"/>
          <c:tx>
            <c:strRef>
              <c:f>'[Gráficas Ingresos vs Gastos 30-09-2022.xlsx]Estampilla Procultura'!$I$3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30-09-2022.xlsx]Estampilla Procultura'!$B$4:$B$15</c:f>
              <c:strCache>
                <c:ptCount val="12"/>
                <c:pt idx="0">
                  <c:v>ESTAMPILLA PROCULTURA</c:v>
                </c:pt>
                <c:pt idx="1">
                  <c:v>ESTAMPILLA PRO-CULTURA 10% SEGURIDAD SOCIAL</c:v>
                </c:pt>
                <c:pt idx="2">
                  <c:v>S. ESTAMPILLA PRO-CULTURA 10% SEGURIDAD SOC</c:v>
                </c:pt>
                <c:pt idx="3">
                  <c:v>ESTAMPILLA PRO-CULTURA 10% BIBLIOTECAS</c:v>
                </c:pt>
                <c:pt idx="4">
                  <c:v>SUPERÁVIT ESTAMPILLA PRO-CULTURA 10% BIBLIOTECAS</c:v>
                </c:pt>
                <c:pt idx="5">
                  <c:v>ESTAMPILLA PRO-CULTURA 50% CONCERTACION</c:v>
                </c:pt>
                <c:pt idx="6">
                  <c:v>SUPERÁVIT ESTAMPILLA PRO-CULTURA 50% CONCERTACIÓN</c:v>
                </c:pt>
                <c:pt idx="7">
                  <c:v>ESTAMPILLA PRO-CULTRA 10% ESTIMULOS</c:v>
                </c:pt>
                <c:pt idx="8">
                  <c:v>SUPERÁVIT ESTAMPILLA PRO-CULTURA  10% ESTÍMULOS</c:v>
                </c:pt>
                <c:pt idx="9">
                  <c:v>S. ESTAMPILLA PRO-CULTURA</c:v>
                </c:pt>
                <c:pt idx="10">
                  <c:v>TOTAL </c:v>
                </c:pt>
                <c:pt idx="11">
                  <c:v>% DE INGRESO EFECTIVO</c:v>
                </c:pt>
              </c:strCache>
            </c:strRef>
          </c:cat>
          <c:val>
            <c:numRef>
              <c:f>'[Gráficas Ingresos vs Gastos 30-09-2022.xlsx]Estampilla Procultura'!$I$4:$I$15</c:f>
              <c:numCache>
                <c:formatCode>#,##0.00</c:formatCode>
                <c:ptCount val="12"/>
                <c:pt idx="0">
                  <c:v>223344.99983000002</c:v>
                </c:pt>
                <c:pt idx="1">
                  <c:v>0</c:v>
                </c:pt>
                <c:pt idx="2">
                  <c:v>0</c:v>
                </c:pt>
                <c:pt idx="3">
                  <c:v>69905</c:v>
                </c:pt>
                <c:pt idx="4">
                  <c:v>67495</c:v>
                </c:pt>
                <c:pt idx="5">
                  <c:v>499636.95261000004</c:v>
                </c:pt>
                <c:pt idx="6">
                  <c:v>64418.547460000002</c:v>
                </c:pt>
                <c:pt idx="7">
                  <c:v>115605.22</c:v>
                </c:pt>
                <c:pt idx="8">
                  <c:v>16044.78</c:v>
                </c:pt>
                <c:pt idx="9">
                  <c:v>11355.71695</c:v>
                </c:pt>
                <c:pt idx="10">
                  <c:v>1067806.21685</c:v>
                </c:pt>
                <c:pt idx="11" formatCode="0.00%">
                  <c:v>0.69905194396459558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86-40EC-A3C1-CC84A677DCD5}"/>
            </c:ext>
          </c:extLst>
        </c:ser>
        <c:ser>
          <c:idx val="6"/>
          <c:order val="6"/>
          <c:tx>
            <c:strRef>
              <c:f>'[Gráficas Ingresos vs Gastos 30-09-2022.xlsx]Estampilla Procultura'!$J$3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30-09-2022.xlsx]Estampilla Procultura'!$B$4:$B$15</c:f>
              <c:strCache>
                <c:ptCount val="12"/>
                <c:pt idx="0">
                  <c:v>ESTAMPILLA PROCULTURA</c:v>
                </c:pt>
                <c:pt idx="1">
                  <c:v>ESTAMPILLA PRO-CULTURA 10% SEGURIDAD SOCIAL</c:v>
                </c:pt>
                <c:pt idx="2">
                  <c:v>S. ESTAMPILLA PRO-CULTURA 10% SEGURIDAD SOC</c:v>
                </c:pt>
                <c:pt idx="3">
                  <c:v>ESTAMPILLA PRO-CULTURA 10% BIBLIOTECAS</c:v>
                </c:pt>
                <c:pt idx="4">
                  <c:v>SUPERÁVIT ESTAMPILLA PRO-CULTURA 10% BIBLIOTECAS</c:v>
                </c:pt>
                <c:pt idx="5">
                  <c:v>ESTAMPILLA PRO-CULTURA 50% CONCERTACION</c:v>
                </c:pt>
                <c:pt idx="6">
                  <c:v>SUPERÁVIT ESTAMPILLA PRO-CULTURA 50% CONCERTACIÓN</c:v>
                </c:pt>
                <c:pt idx="7">
                  <c:v>ESTAMPILLA PRO-CULTRA 10% ESTIMULOS</c:v>
                </c:pt>
                <c:pt idx="8">
                  <c:v>SUPERÁVIT ESTAMPILLA PRO-CULTURA  10% ESTÍMULOS</c:v>
                </c:pt>
                <c:pt idx="9">
                  <c:v>S. ESTAMPILLA PRO-CULTURA</c:v>
                </c:pt>
                <c:pt idx="10">
                  <c:v>TOTAL </c:v>
                </c:pt>
                <c:pt idx="11">
                  <c:v>% DE INGRESO EFECTIVO</c:v>
                </c:pt>
              </c:strCache>
            </c:strRef>
          </c:cat>
          <c:val>
            <c:numRef>
              <c:f>'[Gráficas Ingresos vs Gastos 30-09-2022.xlsx]Estampilla Procultura'!$J$4:$J$15</c:f>
              <c:numCache>
                <c:formatCode>#,##0.00</c:formatCode>
                <c:ptCount val="12"/>
                <c:pt idx="0">
                  <c:v>99784.784520000001</c:v>
                </c:pt>
                <c:pt idx="1">
                  <c:v>161564.89215</c:v>
                </c:pt>
                <c:pt idx="2">
                  <c:v>252294.23572999999</c:v>
                </c:pt>
                <c:pt idx="3">
                  <c:v>43643.012149999995</c:v>
                </c:pt>
                <c:pt idx="4">
                  <c:v>10528.76606</c:v>
                </c:pt>
                <c:pt idx="5">
                  <c:v>-15218.93714</c:v>
                </c:pt>
                <c:pt idx="6">
                  <c:v>3270.3515299999904</c:v>
                </c:pt>
                <c:pt idx="7">
                  <c:v>-12102.04047</c:v>
                </c:pt>
                <c:pt idx="8">
                  <c:v>8.0000000000000004E-4</c:v>
                </c:pt>
                <c:pt idx="9">
                  <c:v>0</c:v>
                </c:pt>
                <c:pt idx="10">
                  <c:v>543765.06533000001</c:v>
                </c:pt>
                <c:pt idx="11" formatCode="0.00%">
                  <c:v>0.24712334443485387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86-40EC-A3C1-CC84A677D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611904"/>
        <c:axId val="175613440"/>
      </c:barChart>
      <c:catAx>
        <c:axId val="1756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75613440"/>
        <c:crosses val="autoZero"/>
        <c:auto val="1"/>
        <c:lblAlgn val="ctr"/>
        <c:lblOffset val="100"/>
        <c:noMultiLvlLbl val="0"/>
      </c:catAx>
      <c:valAx>
        <c:axId val="1756134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</a:t>
                </a:r>
              </a:p>
            </c:rich>
          </c:tx>
          <c:layout>
            <c:manualLayout>
              <c:xMode val="edge"/>
              <c:yMode val="edge"/>
              <c:x val="0.12017169728783902"/>
              <c:y val="0.238086176727909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crossAx val="175611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30-09-2022.xlsx]Turismo y Cultura 4%'!$D$3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30-09-2022.xlsx]Turismo y Cultura 4%'!$B$4:$B$7</c:f>
              <c:strCache>
                <c:ptCount val="4"/>
                <c:pt idx="0">
                  <c:v>TURISMO Y CULTURA 4%</c:v>
                </c:pt>
                <c:pt idx="1">
                  <c:v>S. IMPUESTO AL REGISTRO TURISMO 4%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30-09-2022.xlsx]Turismo y Cultura 4%'!$D$4:$D$7</c:f>
              <c:numCache>
                <c:formatCode>#,##0.0</c:formatCode>
                <c:ptCount val="4"/>
                <c:pt idx="0" formatCode="#,##0.00">
                  <c:v>705363.027</c:v>
                </c:pt>
                <c:pt idx="1">
                  <c:v>704063.76200999995</c:v>
                </c:pt>
                <c:pt idx="2" formatCode="#,##0.00">
                  <c:v>1409426.7890099999</c:v>
                </c:pt>
                <c:pt idx="3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6-4F2F-8F7F-B8713A8964E5}"/>
            </c:ext>
          </c:extLst>
        </c:ser>
        <c:ser>
          <c:idx val="1"/>
          <c:order val="1"/>
          <c:tx>
            <c:strRef>
              <c:f>'[Gráficas Ingresos vs Gastos 30-09-2022.xlsx]Turismo y Cultura 4%'!$E$3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30-09-2022.xlsx]Turismo y Cultura 4%'!$B$4:$B$7</c:f>
              <c:strCache>
                <c:ptCount val="4"/>
                <c:pt idx="0">
                  <c:v>TURISMO Y CULTURA 4%</c:v>
                </c:pt>
                <c:pt idx="1">
                  <c:v>S. IMPUESTO AL REGISTRO TURISMO 4%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30-09-2022.xlsx]Turismo y Cultura 4%'!$E$4:$E$7</c:f>
              <c:numCache>
                <c:formatCode>#,##0.00</c:formatCode>
                <c:ptCount val="4"/>
                <c:pt idx="0">
                  <c:v>640244.70186999999</c:v>
                </c:pt>
                <c:pt idx="1">
                  <c:v>704063.76200999995</c:v>
                </c:pt>
                <c:pt idx="2">
                  <c:v>1344308.4638799999</c:v>
                </c:pt>
                <c:pt idx="3" formatCode="0%">
                  <c:v>0.95379800807125281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D6-4F2F-8F7F-B8713A8964E5}"/>
            </c:ext>
          </c:extLst>
        </c:ser>
        <c:ser>
          <c:idx val="2"/>
          <c:order val="2"/>
          <c:tx>
            <c:strRef>
              <c:f>'[Gráficas Ingresos vs Gastos 30-09-2022.xlsx]Turismo y Cultura 4%'!$F$3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30-09-2022.xlsx]Turismo y Cultura 4%'!$B$4:$B$7</c:f>
              <c:strCache>
                <c:ptCount val="4"/>
                <c:pt idx="0">
                  <c:v>TURISMO Y CULTURA 4%</c:v>
                </c:pt>
                <c:pt idx="1">
                  <c:v>S. IMPUESTO AL REGISTRO TURISMO 4%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30-09-2022.xlsx]Turismo y Cultura 4%'!$F$4:$F$7</c:f>
              <c:numCache>
                <c:formatCode>#,##0.00</c:formatCode>
                <c:ptCount val="4"/>
                <c:pt idx="0">
                  <c:v>705363.027</c:v>
                </c:pt>
                <c:pt idx="1">
                  <c:v>704063.76200999995</c:v>
                </c:pt>
                <c:pt idx="2">
                  <c:v>1409426.7890099999</c:v>
                </c:pt>
                <c:pt idx="3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D6-4F2F-8F7F-B8713A8964E5}"/>
            </c:ext>
          </c:extLst>
        </c:ser>
        <c:ser>
          <c:idx val="3"/>
          <c:order val="3"/>
          <c:tx>
            <c:strRef>
              <c:f>'[Gráficas Ingresos vs Gastos 30-09-2022.xlsx]Turismo y Cultura 4%'!$G$3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30-09-2022.xlsx]Turismo y Cultura 4%'!$B$4:$B$7</c:f>
              <c:strCache>
                <c:ptCount val="4"/>
                <c:pt idx="0">
                  <c:v>TURISMO Y CULTURA 4%</c:v>
                </c:pt>
                <c:pt idx="1">
                  <c:v>S. IMPUESTO AL REGISTRO TURISMO 4%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30-09-2022.xlsx]Turismo y Cultura 4%'!$G$4:$G$7</c:f>
              <c:numCache>
                <c:formatCode>#,##0.00</c:formatCode>
                <c:ptCount val="4"/>
                <c:pt idx="0">
                  <c:v>609863.027</c:v>
                </c:pt>
                <c:pt idx="1">
                  <c:v>425894.87089999998</c:v>
                </c:pt>
                <c:pt idx="2">
                  <c:v>1035757.8979</c:v>
                </c:pt>
                <c:pt idx="3" formatCode="0.00%">
                  <c:v>0.73487882164318019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F-4D97-9071-349E80720CAC}"/>
            </c:ext>
          </c:extLst>
        </c:ser>
        <c:ser>
          <c:idx val="4"/>
          <c:order val="4"/>
          <c:tx>
            <c:strRef>
              <c:f>'[Gráficas Ingresos vs Gastos 30-09-2022.xlsx]Turismo y Cultura 4%'!$H$3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30-09-2022.xlsx]Turismo y Cultura 4%'!$B$4:$B$7</c:f>
              <c:strCache>
                <c:ptCount val="4"/>
                <c:pt idx="0">
                  <c:v>TURISMO Y CULTURA 4%</c:v>
                </c:pt>
                <c:pt idx="1">
                  <c:v>S. IMPUESTO AL REGISTRO TURISMO 4%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30-09-2022.xlsx]Turismo y Cultura 4%'!$H$4:$H$7</c:f>
              <c:numCache>
                <c:formatCode>#,##0.00</c:formatCode>
                <c:ptCount val="4"/>
                <c:pt idx="0">
                  <c:v>318734.52480000001</c:v>
                </c:pt>
                <c:pt idx="1">
                  <c:v>315100.71589999995</c:v>
                </c:pt>
                <c:pt idx="2">
                  <c:v>633835.24069999997</c:v>
                </c:pt>
                <c:pt idx="3" formatCode="0.00%">
                  <c:v>0.61195308477502464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EF-4D97-9071-349E80720CAC}"/>
            </c:ext>
          </c:extLst>
        </c:ser>
        <c:ser>
          <c:idx val="5"/>
          <c:order val="5"/>
          <c:tx>
            <c:strRef>
              <c:f>'[Gráficas Ingresos vs Gastos 30-09-2022.xlsx]Turismo y Cultura 4%'!$I$3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30-09-2022.xlsx]Turismo y Cultura 4%'!$B$4:$B$7</c:f>
              <c:strCache>
                <c:ptCount val="4"/>
                <c:pt idx="0">
                  <c:v>TURISMO Y CULTURA 4%</c:v>
                </c:pt>
                <c:pt idx="1">
                  <c:v>S. IMPUESTO AL REGISTRO TURISMO 4%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30-09-2022.xlsx]Turismo y Cultura 4%'!$I$4:$I$7</c:f>
              <c:numCache>
                <c:formatCode>#,##0.00</c:formatCode>
                <c:ptCount val="4"/>
                <c:pt idx="0">
                  <c:v>318734.52480000001</c:v>
                </c:pt>
                <c:pt idx="1">
                  <c:v>315100.71589999995</c:v>
                </c:pt>
                <c:pt idx="2">
                  <c:v>633835.24069999997</c:v>
                </c:pt>
                <c:pt idx="3" formatCode="0.00%">
                  <c:v>0.61195308477502464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EF-4D97-9071-349E80720CAC}"/>
            </c:ext>
          </c:extLst>
        </c:ser>
        <c:ser>
          <c:idx val="6"/>
          <c:order val="6"/>
          <c:tx>
            <c:strRef>
              <c:f>'[Gráficas Ingresos vs Gastos 30-09-2022.xlsx]Turismo y Cultura 4%'!$J$3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30-09-2022.xlsx]Turismo y Cultura 4%'!$B$4:$B$7</c:f>
              <c:strCache>
                <c:ptCount val="4"/>
                <c:pt idx="0">
                  <c:v>TURISMO Y CULTURA 4%</c:v>
                </c:pt>
                <c:pt idx="1">
                  <c:v>S. IMPUESTO AL REGISTRO TURISMO 4%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30-09-2022.xlsx]Turismo y Cultura 4%'!$J$4:$J$7</c:f>
              <c:numCache>
                <c:formatCode>#,##0.00</c:formatCode>
                <c:ptCount val="4"/>
                <c:pt idx="0">
                  <c:v>30381.674870000003</c:v>
                </c:pt>
                <c:pt idx="1">
                  <c:v>278168.89111000003</c:v>
                </c:pt>
                <c:pt idx="2">
                  <c:v>308550.56598000001</c:v>
                </c:pt>
                <c:pt idx="3" formatCode="0.00%">
                  <c:v>0.21891918642807268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EF-4D97-9071-349E80720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196480"/>
        <c:axId val="226210560"/>
      </c:barChart>
      <c:catAx>
        <c:axId val="2261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26210560"/>
        <c:crosses val="autoZero"/>
        <c:auto val="1"/>
        <c:lblAlgn val="ctr"/>
        <c:lblOffset val="100"/>
        <c:noMultiLvlLbl val="0"/>
      </c:catAx>
      <c:valAx>
        <c:axId val="226210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crossAx val="226196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30-09-2022.xlsx]Impto. registro 6%'!$D$3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30-09-2022.xlsx]Impto. registro 6%'!$B$4:$B$7</c:f>
              <c:strCache>
                <c:ptCount val="4"/>
                <c:pt idx="0">
                  <c:v>IMPUESTO AL  REGISTRO PROMOTORA 6%</c:v>
                </c:pt>
                <c:pt idx="1">
                  <c:v>S. IMPUESTO AL REGISTRO PROMOTORA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30-09-2022.xlsx]Impto. registro 6%'!$D$4:$D$7</c:f>
              <c:numCache>
                <c:formatCode>_-* #,##0.00_-;\-* #,##0.00_-;_-* "-"_-;_-@_-</c:formatCode>
                <c:ptCount val="4"/>
                <c:pt idx="0">
                  <c:v>1058044.541</c:v>
                </c:pt>
                <c:pt idx="1">
                  <c:v>241128.72583000001</c:v>
                </c:pt>
                <c:pt idx="2">
                  <c:v>1299173.2668300001</c:v>
                </c:pt>
                <c:pt idx="3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7E-455A-AFDE-A8CD6073D426}"/>
            </c:ext>
          </c:extLst>
        </c:ser>
        <c:ser>
          <c:idx val="1"/>
          <c:order val="1"/>
          <c:tx>
            <c:strRef>
              <c:f>'[Gráficas Ingresos vs Gastos 30-09-2022.xlsx]Impto. registro 6%'!$E$3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30-09-2022.xlsx]Impto. registro 6%'!$B$4:$B$7</c:f>
              <c:strCache>
                <c:ptCount val="4"/>
                <c:pt idx="0">
                  <c:v>IMPUESTO AL  REGISTRO PROMOTORA 6%</c:v>
                </c:pt>
                <c:pt idx="1">
                  <c:v>S. IMPUESTO AL REGISTRO PROMOTORA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30-09-2022.xlsx]Impto. registro 6%'!$E$4:$E$7</c:f>
              <c:numCache>
                <c:formatCode>_-* #,##0.00_-;\-* #,##0.00_-;_-* "-"_-;_-@_-</c:formatCode>
                <c:ptCount val="4"/>
                <c:pt idx="0">
                  <c:v>960367.05184000009</c:v>
                </c:pt>
                <c:pt idx="1">
                  <c:v>241128.72583000001</c:v>
                </c:pt>
                <c:pt idx="2">
                  <c:v>1201495.7776700002</c:v>
                </c:pt>
                <c:pt idx="3" formatCode="0%">
                  <c:v>0.92481565649951047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7E-455A-AFDE-A8CD6073D426}"/>
            </c:ext>
          </c:extLst>
        </c:ser>
        <c:ser>
          <c:idx val="2"/>
          <c:order val="2"/>
          <c:tx>
            <c:strRef>
              <c:f>'[Gráficas Ingresos vs Gastos 30-09-2022.xlsx]Impto. registro 6%'!$F$3</c:f>
              <c:strCache>
                <c:ptCount val="1"/>
                <c:pt idx="0">
                  <c:v>P. DEFINITIVO GASTOS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30-09-2022.xlsx]Impto. registro 6%'!$B$4:$B$7</c:f>
              <c:strCache>
                <c:ptCount val="4"/>
                <c:pt idx="0">
                  <c:v>IMPUESTO AL  REGISTRO PROMOTORA 6%</c:v>
                </c:pt>
                <c:pt idx="1">
                  <c:v>S. IMPUESTO AL REGISTRO PROMOTORA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30-09-2022.xlsx]Impto. registro 6%'!$F$4:$F$7</c:f>
              <c:numCache>
                <c:formatCode>_-* #,##0.00_-;\-* #,##0.00_-;_-* "-"_-;_-@_-</c:formatCode>
                <c:ptCount val="4"/>
                <c:pt idx="0">
                  <c:v>1058044.541</c:v>
                </c:pt>
                <c:pt idx="1">
                  <c:v>241128.72583000001</c:v>
                </c:pt>
                <c:pt idx="2">
                  <c:v>1299173.2668300001</c:v>
                </c:pt>
                <c:pt idx="3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7E-455A-AFDE-A8CD6073D426}"/>
            </c:ext>
          </c:extLst>
        </c:ser>
        <c:ser>
          <c:idx val="3"/>
          <c:order val="3"/>
          <c:tx>
            <c:strRef>
              <c:f>'[Gráficas Ingresos vs Gastos 30-09-2022.xlsx]Impto. registro 6%'!$G$3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30-09-2022.xlsx]Impto. registro 6%'!$B$4:$B$7</c:f>
              <c:strCache>
                <c:ptCount val="4"/>
                <c:pt idx="0">
                  <c:v>IMPUESTO AL  REGISTRO PROMOTORA 6%</c:v>
                </c:pt>
                <c:pt idx="1">
                  <c:v>S. IMPUESTO AL REGISTRO PROMOTORA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30-09-2022.xlsx]Impto. registro 6%'!$G$4:$G$7</c:f>
              <c:numCache>
                <c:formatCode>_-* #,##0.00_-;\-* #,##0.00_-;_-* "-"_-;_-@_-</c:formatCode>
                <c:ptCount val="4"/>
                <c:pt idx="0">
                  <c:v>842308.12777000002</c:v>
                </c:pt>
                <c:pt idx="1">
                  <c:v>241128.72583000001</c:v>
                </c:pt>
                <c:pt idx="2">
                  <c:v>1083436.8536</c:v>
                </c:pt>
                <c:pt idx="3" formatCode="0.00%">
                  <c:v>0.83394330938135774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48-44CE-8B90-15FF1D6944FB}"/>
            </c:ext>
          </c:extLst>
        </c:ser>
        <c:ser>
          <c:idx val="4"/>
          <c:order val="4"/>
          <c:tx>
            <c:strRef>
              <c:f>'[Gráficas Ingresos vs Gastos 30-09-2022.xlsx]Impto. registro 6%'!$H$3</c:f>
              <c:strCache>
                <c:ptCount val="1"/>
                <c:pt idx="0">
                  <c:v>OBLIGACIONES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30-09-2022.xlsx]Impto. registro 6%'!$B$4:$B$7</c:f>
              <c:strCache>
                <c:ptCount val="4"/>
                <c:pt idx="0">
                  <c:v>IMPUESTO AL  REGISTRO PROMOTORA 6%</c:v>
                </c:pt>
                <c:pt idx="1">
                  <c:v>S. IMPUESTO AL REGISTRO PROMOTORA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30-09-2022.xlsx]Impto. registro 6%'!$H$4:$H$7</c:f>
              <c:numCache>
                <c:formatCode>_-* #,##0.00_-;\-* #,##0.00_-;_-* "-"_-;_-@_-</c:formatCode>
                <c:ptCount val="4"/>
                <c:pt idx="0">
                  <c:v>842308.12777000002</c:v>
                </c:pt>
                <c:pt idx="1">
                  <c:v>241128.72583000001</c:v>
                </c:pt>
                <c:pt idx="2">
                  <c:v>1083436.8536</c:v>
                </c:pt>
                <c:pt idx="3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48-44CE-8B90-15FF1D6944FB}"/>
            </c:ext>
          </c:extLst>
        </c:ser>
        <c:ser>
          <c:idx val="5"/>
          <c:order val="5"/>
          <c:tx>
            <c:strRef>
              <c:f>'[Gráficas Ingresos vs Gastos 30-09-2022.xlsx]Impto. registro 6%'!$I$3</c:f>
              <c:strCache>
                <c:ptCount val="1"/>
                <c:pt idx="0">
                  <c:v>PAGOS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30-09-2022.xlsx]Impto. registro 6%'!$B$4:$B$7</c:f>
              <c:strCache>
                <c:ptCount val="4"/>
                <c:pt idx="0">
                  <c:v>IMPUESTO AL  REGISTRO PROMOTORA 6%</c:v>
                </c:pt>
                <c:pt idx="1">
                  <c:v>S. IMPUESTO AL REGISTRO PROMOTORA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30-09-2022.xlsx]Impto. registro 6%'!$I$4:$I$7</c:f>
              <c:numCache>
                <c:formatCode>_-* #,##0.00_-;\-* #,##0.00_-;_-* "-"_-;_-@_-</c:formatCode>
                <c:ptCount val="4"/>
                <c:pt idx="0">
                  <c:v>842308.12777000002</c:v>
                </c:pt>
                <c:pt idx="1">
                  <c:v>241128.72583000001</c:v>
                </c:pt>
                <c:pt idx="2">
                  <c:v>1083436.8536</c:v>
                </c:pt>
                <c:pt idx="3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48-44CE-8B90-15FF1D6944FB}"/>
            </c:ext>
          </c:extLst>
        </c:ser>
        <c:ser>
          <c:idx val="6"/>
          <c:order val="6"/>
          <c:tx>
            <c:strRef>
              <c:f>'[Gráficas Ingresos vs Gastos 30-09-2022.xlsx]Impto. registro 6%'!$J$3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30-09-2022.xlsx]Impto. registro 6%'!$B$4:$B$7</c:f>
              <c:strCache>
                <c:ptCount val="4"/>
                <c:pt idx="0">
                  <c:v>IMPUESTO AL  REGISTRO PROMOTORA 6%</c:v>
                </c:pt>
                <c:pt idx="1">
                  <c:v>S. IMPUESTO AL REGISTRO PROMOTORA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30-09-2022.xlsx]Impto. registro 6%'!$J$4:$J$7</c:f>
              <c:numCache>
                <c:formatCode>_-* #,##0.00_-;\-* #,##0.00_-;_-* "-"_-;_-@_-</c:formatCode>
                <c:ptCount val="4"/>
                <c:pt idx="0">
                  <c:v>118058.92406999999</c:v>
                </c:pt>
                <c:pt idx="1">
                  <c:v>0</c:v>
                </c:pt>
                <c:pt idx="2">
                  <c:v>118058.92406999999</c:v>
                </c:pt>
                <c:pt idx="3" formatCode="0.00%">
                  <c:v>9.0872347118152549E-2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48-44CE-8B90-15FF1D694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53920"/>
        <c:axId val="175563904"/>
      </c:barChart>
      <c:catAx>
        <c:axId val="17555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75563904"/>
        <c:crosses val="autoZero"/>
        <c:auto val="1"/>
        <c:lblAlgn val="ctr"/>
        <c:lblOffset val="100"/>
        <c:noMultiLvlLbl val="0"/>
      </c:catAx>
      <c:valAx>
        <c:axId val="175563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.00_-;\-* #,##0.00_-;_-* &quot;-&quot;_-;_-@_-" sourceLinked="1"/>
        <c:majorTickMark val="none"/>
        <c:minorTickMark val="none"/>
        <c:tickLblPos val="nextTo"/>
        <c:crossAx val="1755539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92D050"/>
      </a:solidFill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30-09-2022.xlsx]Estampilla proadulto mayor'!$D$3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mayor'!$D$4:$D$8</c:f>
              <c:numCache>
                <c:formatCode>_(* #,##0.00_);_(* \(#,##0.00\);_(* "-"??_);_(@_)</c:formatCode>
                <c:ptCount val="5"/>
                <c:pt idx="0">
                  <c:v>3394518.9780000001</c:v>
                </c:pt>
                <c:pt idx="1">
                  <c:v>1170202.7899800001</c:v>
                </c:pt>
                <c:pt idx="2">
                  <c:v>1479555.9935899999</c:v>
                </c:pt>
                <c:pt idx="3">
                  <c:v>6044277.7615700001</c:v>
                </c:pt>
                <c:pt idx="4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1-49F1-8724-E9A35222429D}"/>
            </c:ext>
          </c:extLst>
        </c:ser>
        <c:ser>
          <c:idx val="1"/>
          <c:order val="1"/>
          <c:tx>
            <c:strRef>
              <c:f>'[Gráficas Ingresos vs Gastos 30-09-2022.xlsx]Estampilla proadulto mayor'!$E$3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mayor'!$E$4:$E$8</c:f>
              <c:numCache>
                <c:formatCode>_(* #,##0.00_);_(* \(#,##0.00\);_(* "-"??_);_(@_)</c:formatCode>
                <c:ptCount val="5"/>
                <c:pt idx="0">
                  <c:v>3521812.6417299998</c:v>
                </c:pt>
                <c:pt idx="1">
                  <c:v>1170202.7899800001</c:v>
                </c:pt>
                <c:pt idx="2">
                  <c:v>0</c:v>
                </c:pt>
                <c:pt idx="3">
                  <c:v>4692015.4317100001</c:v>
                </c:pt>
                <c:pt idx="4" formatCode="0%">
                  <c:v>0.77627395973464497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1-49F1-8724-E9A35222429D}"/>
            </c:ext>
          </c:extLst>
        </c:ser>
        <c:ser>
          <c:idx val="2"/>
          <c:order val="2"/>
          <c:tx>
            <c:strRef>
              <c:f>'[Gráficas Ingresos vs Gastos 30-09-2022.xlsx]Estampilla proadulto mayor'!$F$3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mayor'!$F$4:$F$8</c:f>
              <c:numCache>
                <c:formatCode>_(* #,##0.00_);_(* \(#,##0.00\);_(* "-"??_);_(@_)</c:formatCode>
                <c:ptCount val="5"/>
                <c:pt idx="0">
                  <c:v>3394518.9780000001</c:v>
                </c:pt>
                <c:pt idx="1">
                  <c:v>1170202.7899800001</c:v>
                </c:pt>
                <c:pt idx="2">
                  <c:v>1479555.9935899999</c:v>
                </c:pt>
                <c:pt idx="3">
                  <c:v>6044277.7615700001</c:v>
                </c:pt>
                <c:pt idx="4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1-49F1-8724-E9A35222429D}"/>
            </c:ext>
          </c:extLst>
        </c:ser>
        <c:ser>
          <c:idx val="3"/>
          <c:order val="3"/>
          <c:tx>
            <c:strRef>
              <c:f>'[Gráficas Ingresos vs Gastos 30-09-2022.xlsx]Estampilla proadulto mayor'!$G$3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mayor'!$G$4:$G$8</c:f>
              <c:numCache>
                <c:formatCode>_(* #,##0.00_);_(* \(#,##0.00\);_(* "-"??_);_(@_)</c:formatCode>
                <c:ptCount val="5"/>
                <c:pt idx="0">
                  <c:v>1657217.5445300001</c:v>
                </c:pt>
                <c:pt idx="1">
                  <c:v>1152956.9407200001</c:v>
                </c:pt>
                <c:pt idx="2">
                  <c:v>0</c:v>
                </c:pt>
                <c:pt idx="3">
                  <c:v>2810174.4852499999</c:v>
                </c:pt>
                <c:pt idx="4" formatCode="0.00%">
                  <c:v>0.46493139397353861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A-4770-B3E2-8AA7B83672C4}"/>
            </c:ext>
          </c:extLst>
        </c:ser>
        <c:ser>
          <c:idx val="4"/>
          <c:order val="4"/>
          <c:tx>
            <c:strRef>
              <c:f>'[Gráficas Ingresos vs Gastos 30-09-2022.xlsx]Estampilla proadulto mayor'!$H$3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mayor'!$H$4:$H$8</c:f>
              <c:numCache>
                <c:formatCode>_(* #,##0.00_);_(* \(#,##0.00\);_(* "-"??_);_(@_)</c:formatCode>
                <c:ptCount val="5"/>
                <c:pt idx="0">
                  <c:v>1657217.5445300001</c:v>
                </c:pt>
                <c:pt idx="1">
                  <c:v>1152956.9407200001</c:v>
                </c:pt>
                <c:pt idx="2">
                  <c:v>0</c:v>
                </c:pt>
                <c:pt idx="3">
                  <c:v>2810174.4852499999</c:v>
                </c:pt>
                <c:pt idx="4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A-4770-B3E2-8AA7B83672C4}"/>
            </c:ext>
          </c:extLst>
        </c:ser>
        <c:ser>
          <c:idx val="5"/>
          <c:order val="5"/>
          <c:tx>
            <c:strRef>
              <c:f>'[Gráficas Ingresos vs Gastos 30-09-2022.xlsx]Estampilla proadulto mayor'!$I$3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mayor'!$I$4:$I$8</c:f>
              <c:numCache>
                <c:formatCode>_(* #,##0.00_);_(* \(#,##0.00\);_(* "-"??_);_(@_)</c:formatCode>
                <c:ptCount val="5"/>
                <c:pt idx="0">
                  <c:v>1657217.5445300001</c:v>
                </c:pt>
                <c:pt idx="1">
                  <c:v>1152956.9407200001</c:v>
                </c:pt>
                <c:pt idx="2">
                  <c:v>0</c:v>
                </c:pt>
                <c:pt idx="3">
                  <c:v>2810174.4852499999</c:v>
                </c:pt>
                <c:pt idx="4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CA-4770-B3E2-8AA7B83672C4}"/>
            </c:ext>
          </c:extLst>
        </c:ser>
        <c:ser>
          <c:idx val="6"/>
          <c:order val="6"/>
          <c:tx>
            <c:strRef>
              <c:f>'[Gráficas Ingresos vs Gastos 30-09-2022.xlsx]Estampilla proadulto mayor'!$J$3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mayor'!$J$4:$J$8</c:f>
              <c:numCache>
                <c:formatCode>_(* #,##0.00_);_(* \(#,##0.00\);_(* "-"??_);_(@_)</c:formatCode>
                <c:ptCount val="5"/>
                <c:pt idx="0">
                  <c:v>1864595.0972</c:v>
                </c:pt>
                <c:pt idx="1">
                  <c:v>17245.849260000003</c:v>
                </c:pt>
                <c:pt idx="2">
                  <c:v>0</c:v>
                </c:pt>
                <c:pt idx="3">
                  <c:v>1881840.94646</c:v>
                </c:pt>
                <c:pt idx="4" formatCode="0.00%">
                  <c:v>0.3113425657611063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CA-4770-B3E2-8AA7B8367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290304"/>
        <c:axId val="225902976"/>
      </c:barChart>
      <c:catAx>
        <c:axId val="22629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25902976"/>
        <c:crosses val="autoZero"/>
        <c:auto val="1"/>
        <c:lblAlgn val="ctr"/>
        <c:lblOffset val="100"/>
        <c:noMultiLvlLbl val="0"/>
      </c:catAx>
      <c:valAx>
        <c:axId val="225902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crossAx val="2262903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63013998250217"/>
          <c:y val="0.17171296296296296"/>
          <c:w val="0.74036986001749783"/>
          <c:h val="0.40466827063283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30-09-2022.xlsx]SGP Educación'!$D$3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30-09-2022.xlsx]SGP Educación'!$B$4:$B$10</c:f>
              <c:strCache>
                <c:ptCount val="7"/>
                <c:pt idx="0">
                  <c:v>SGP EDUCACIÓN</c:v>
                </c:pt>
                <c:pt idx="1">
                  <c:v>SGP EDUCACIÓN</c:v>
                </c:pt>
                <c:pt idx="2">
                  <c:v>SUPERAVIT S.G.P. EDUCACION</c:v>
                </c:pt>
                <c:pt idx="3">
                  <c:v>RENDIMIENTOS FINANCIEROS - SGP EDUCACIÓN</c:v>
                </c:pt>
                <c:pt idx="4">
                  <c:v>REINTEGROS SGP EDUCACION</c:v>
                </c:pt>
                <c:pt idx="5">
                  <c:v>SUPERÁVIT INTERESES SGP EDUCACIÓN</c:v>
                </c:pt>
                <c:pt idx="6">
                  <c:v>TOTAL </c:v>
                </c:pt>
              </c:strCache>
            </c:strRef>
          </c:cat>
          <c:val>
            <c:numRef>
              <c:f>'[Gráficas Ingresos vs Gastos 30-09-2022.xlsx]SGP Educación'!$D$4:$D$10</c:f>
              <c:numCache>
                <c:formatCode>_-* #,##0.00_-;\-* #,##0.00_-;_-* "-"_-;_-@_-</c:formatCode>
                <c:ptCount val="7"/>
                <c:pt idx="0">
                  <c:v>150199703.02000001</c:v>
                </c:pt>
                <c:pt idx="1">
                  <c:v>29000000</c:v>
                </c:pt>
                <c:pt idx="2">
                  <c:v>1444682.2857899999</c:v>
                </c:pt>
                <c:pt idx="3">
                  <c:v>5000</c:v>
                </c:pt>
                <c:pt idx="4">
                  <c:v>80000</c:v>
                </c:pt>
                <c:pt idx="5">
                  <c:v>3303.6497300000001</c:v>
                </c:pt>
                <c:pt idx="6">
                  <c:v>180732688.95552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B-41F8-850B-2E0C276CEF48}"/>
            </c:ext>
          </c:extLst>
        </c:ser>
        <c:ser>
          <c:idx val="1"/>
          <c:order val="1"/>
          <c:tx>
            <c:strRef>
              <c:f>'[Gráficas Ingresos vs Gastos 30-09-2022.xlsx]SGP Educación'!$E$3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30-09-2022.xlsx]SGP Educación'!$B$4:$B$10</c:f>
              <c:strCache>
                <c:ptCount val="7"/>
                <c:pt idx="0">
                  <c:v>SGP EDUCACIÓN</c:v>
                </c:pt>
                <c:pt idx="1">
                  <c:v>SGP EDUCACIÓN</c:v>
                </c:pt>
                <c:pt idx="2">
                  <c:v>SUPERAVIT S.G.P. EDUCACION</c:v>
                </c:pt>
                <c:pt idx="3">
                  <c:v>RENDIMIENTOS FINANCIEROS - SGP EDUCACIÓN</c:v>
                </c:pt>
                <c:pt idx="4">
                  <c:v>REINTEGROS SGP EDUCACION</c:v>
                </c:pt>
                <c:pt idx="5">
                  <c:v>SUPERÁVIT INTERESES SGP EDUCACIÓN</c:v>
                </c:pt>
                <c:pt idx="6">
                  <c:v>TOTAL </c:v>
                </c:pt>
              </c:strCache>
            </c:strRef>
          </c:cat>
          <c:val>
            <c:numRef>
              <c:f>'[Gráficas Ingresos vs Gastos 30-09-2022.xlsx]SGP Educación'!$E$4:$E$10</c:f>
              <c:numCache>
                <c:formatCode>_-* #,##0.00_-;\-* #,##0.00_-;_-* "-"_-;_-@_-</c:formatCode>
                <c:ptCount val="7"/>
                <c:pt idx="0">
                  <c:v>102199618.972</c:v>
                </c:pt>
                <c:pt idx="1">
                  <c:v>19254725.761999998</c:v>
                </c:pt>
                <c:pt idx="2">
                  <c:v>1444682.2857899999</c:v>
                </c:pt>
                <c:pt idx="3">
                  <c:v>99257.594420000009</c:v>
                </c:pt>
                <c:pt idx="4">
                  <c:v>6835.0110000000004</c:v>
                </c:pt>
                <c:pt idx="5">
                  <c:v>3303.6497300000001</c:v>
                </c:pt>
                <c:pt idx="6">
                  <c:v>123008423.27494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B-41F8-850B-2E0C276CEF48}"/>
            </c:ext>
          </c:extLst>
        </c:ser>
        <c:ser>
          <c:idx val="2"/>
          <c:order val="2"/>
          <c:tx>
            <c:strRef>
              <c:f>'[Gráficas Ingresos vs Gastos 30-09-2022.xlsx]SGP Educación'!$F$3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30-09-2022.xlsx]SGP Educación'!$B$4:$B$10</c:f>
              <c:strCache>
                <c:ptCount val="7"/>
                <c:pt idx="0">
                  <c:v>SGP EDUCACIÓN</c:v>
                </c:pt>
                <c:pt idx="1">
                  <c:v>SGP EDUCACIÓN</c:v>
                </c:pt>
                <c:pt idx="2">
                  <c:v>SUPERAVIT S.G.P. EDUCACION</c:v>
                </c:pt>
                <c:pt idx="3">
                  <c:v>RENDIMIENTOS FINANCIEROS - SGP EDUCACIÓN</c:v>
                </c:pt>
                <c:pt idx="4">
                  <c:v>REINTEGROS SGP EDUCACION</c:v>
                </c:pt>
                <c:pt idx="5">
                  <c:v>SUPERÁVIT INTERESES SGP EDUCACIÓN</c:v>
                </c:pt>
                <c:pt idx="6">
                  <c:v>TOTAL </c:v>
                </c:pt>
              </c:strCache>
            </c:strRef>
          </c:cat>
          <c:val>
            <c:numRef>
              <c:f>'[Gráficas Ingresos vs Gastos 30-09-2022.xlsx]SGP Educación'!$F$4:$F$10</c:f>
              <c:numCache>
                <c:formatCode>_-* #,##0.00_-;\-* #,##0.00_-;_-* "-"_-;_-@_-</c:formatCode>
                <c:ptCount val="7"/>
                <c:pt idx="0">
                  <c:v>150199703.02000001</c:v>
                </c:pt>
                <c:pt idx="1">
                  <c:v>29000000</c:v>
                </c:pt>
                <c:pt idx="2">
                  <c:v>1444682.2857899999</c:v>
                </c:pt>
                <c:pt idx="3">
                  <c:v>5000</c:v>
                </c:pt>
                <c:pt idx="4">
                  <c:v>80000</c:v>
                </c:pt>
                <c:pt idx="5">
                  <c:v>3303.6497300000001</c:v>
                </c:pt>
                <c:pt idx="6">
                  <c:v>180732688.95552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0B-41F8-850B-2E0C276CEF48}"/>
            </c:ext>
          </c:extLst>
        </c:ser>
        <c:ser>
          <c:idx val="3"/>
          <c:order val="3"/>
          <c:tx>
            <c:strRef>
              <c:f>'[Gráficas Ingresos vs Gastos 30-09-2022.xlsx]SGP Educación'!$G$3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30-09-2022.xlsx]SGP Educación'!$B$4:$B$10</c:f>
              <c:strCache>
                <c:ptCount val="7"/>
                <c:pt idx="0">
                  <c:v>SGP EDUCACIÓN</c:v>
                </c:pt>
                <c:pt idx="1">
                  <c:v>SGP EDUCACIÓN</c:v>
                </c:pt>
                <c:pt idx="2">
                  <c:v>SUPERAVIT S.G.P. EDUCACION</c:v>
                </c:pt>
                <c:pt idx="3">
                  <c:v>RENDIMIENTOS FINANCIEROS - SGP EDUCACIÓN</c:v>
                </c:pt>
                <c:pt idx="4">
                  <c:v>REINTEGROS SGP EDUCACION</c:v>
                </c:pt>
                <c:pt idx="5">
                  <c:v>SUPERÁVIT INTERESES SGP EDUCACIÓN</c:v>
                </c:pt>
                <c:pt idx="6">
                  <c:v>TOTAL </c:v>
                </c:pt>
              </c:strCache>
            </c:strRef>
          </c:cat>
          <c:val>
            <c:numRef>
              <c:f>'[Gráficas Ingresos vs Gastos 30-09-2022.xlsx]SGP Educación'!$G$4:$G$10</c:f>
              <c:numCache>
                <c:formatCode>_-* #,##0.00_-;\-* #,##0.00_-;_-* "-"_-;_-@_-</c:formatCode>
                <c:ptCount val="7"/>
                <c:pt idx="0">
                  <c:v>98964790.72247</c:v>
                </c:pt>
                <c:pt idx="1">
                  <c:v>20002519.991999999</c:v>
                </c:pt>
                <c:pt idx="2">
                  <c:v>1326773.21279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120294083.92726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8-47BF-A599-29A022CB6A5A}"/>
            </c:ext>
          </c:extLst>
        </c:ser>
        <c:ser>
          <c:idx val="4"/>
          <c:order val="4"/>
          <c:tx>
            <c:strRef>
              <c:f>'[Gráficas Ingresos vs Gastos 30-09-2022.xlsx]SGP Educación'!$H$3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30-09-2022.xlsx]SGP Educación'!$B$4:$B$10</c:f>
              <c:strCache>
                <c:ptCount val="7"/>
                <c:pt idx="0">
                  <c:v>SGP EDUCACIÓN</c:v>
                </c:pt>
                <c:pt idx="1">
                  <c:v>SGP EDUCACIÓN</c:v>
                </c:pt>
                <c:pt idx="2">
                  <c:v>SUPERAVIT S.G.P. EDUCACION</c:v>
                </c:pt>
                <c:pt idx="3">
                  <c:v>RENDIMIENTOS FINANCIEROS - SGP EDUCACIÓN</c:v>
                </c:pt>
                <c:pt idx="4">
                  <c:v>REINTEGROS SGP EDUCACION</c:v>
                </c:pt>
                <c:pt idx="5">
                  <c:v>SUPERÁVIT INTERESES SGP EDUCACIÓN</c:v>
                </c:pt>
                <c:pt idx="6">
                  <c:v>TOTAL </c:v>
                </c:pt>
              </c:strCache>
            </c:strRef>
          </c:cat>
          <c:val>
            <c:numRef>
              <c:f>'[Gráficas Ingresos vs Gastos 30-09-2022.xlsx]SGP Educación'!$H$4:$H$10</c:f>
              <c:numCache>
                <c:formatCode>_-* #,##0.00_-;\-* #,##0.00_-;_-* "-"_-;_-@_-</c:formatCode>
                <c:ptCount val="7"/>
                <c:pt idx="0">
                  <c:v>97784579.32021001</c:v>
                </c:pt>
                <c:pt idx="1">
                  <c:v>19245401.487</c:v>
                </c:pt>
                <c:pt idx="2">
                  <c:v>1326773.21279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118356754.02000001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8-47BF-A599-29A022CB6A5A}"/>
            </c:ext>
          </c:extLst>
        </c:ser>
        <c:ser>
          <c:idx val="5"/>
          <c:order val="5"/>
          <c:tx>
            <c:strRef>
              <c:f>'[Gráficas Ingresos vs Gastos 30-09-2022.xlsx]SGP Educación'!$I$3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30-09-2022.xlsx]SGP Educación'!$B$4:$B$10</c:f>
              <c:strCache>
                <c:ptCount val="7"/>
                <c:pt idx="0">
                  <c:v>SGP EDUCACIÓN</c:v>
                </c:pt>
                <c:pt idx="1">
                  <c:v>SGP EDUCACIÓN</c:v>
                </c:pt>
                <c:pt idx="2">
                  <c:v>SUPERAVIT S.G.P. EDUCACION</c:v>
                </c:pt>
                <c:pt idx="3">
                  <c:v>RENDIMIENTOS FINANCIEROS - SGP EDUCACIÓN</c:v>
                </c:pt>
                <c:pt idx="4">
                  <c:v>REINTEGROS SGP EDUCACION</c:v>
                </c:pt>
                <c:pt idx="5">
                  <c:v>SUPERÁVIT INTERESES SGP EDUCACIÓN</c:v>
                </c:pt>
                <c:pt idx="6">
                  <c:v>TOTAL </c:v>
                </c:pt>
              </c:strCache>
            </c:strRef>
          </c:cat>
          <c:val>
            <c:numRef>
              <c:f>'[Gráficas Ingresos vs Gastos 30-09-2022.xlsx]SGP Educación'!$I$4:$I$10</c:f>
              <c:numCache>
                <c:formatCode>_-* #,##0.00_-;\-* #,##0.00_-;_-* "-"_-;_-@_-</c:formatCode>
                <c:ptCount val="7"/>
                <c:pt idx="0">
                  <c:v>97784579.32021001</c:v>
                </c:pt>
                <c:pt idx="1">
                  <c:v>19245401.487</c:v>
                </c:pt>
                <c:pt idx="2">
                  <c:v>1326773.21279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118356754.02000001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8-47BF-A599-29A022CB6A5A}"/>
            </c:ext>
          </c:extLst>
        </c:ser>
        <c:ser>
          <c:idx val="6"/>
          <c:order val="6"/>
          <c:tx>
            <c:strRef>
              <c:f>'[Gráficas Ingresos vs Gastos 30-09-2022.xlsx]SGP Educación'!$J$3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30-09-2022.xlsx]SGP Educación'!$B$4:$B$10</c:f>
              <c:strCache>
                <c:ptCount val="7"/>
                <c:pt idx="0">
                  <c:v>SGP EDUCACIÓN</c:v>
                </c:pt>
                <c:pt idx="1">
                  <c:v>SGP EDUCACIÓN</c:v>
                </c:pt>
                <c:pt idx="2">
                  <c:v>SUPERAVIT S.G.P. EDUCACION</c:v>
                </c:pt>
                <c:pt idx="3">
                  <c:v>RENDIMIENTOS FINANCIEROS - SGP EDUCACIÓN</c:v>
                </c:pt>
                <c:pt idx="4">
                  <c:v>REINTEGROS SGP EDUCACION</c:v>
                </c:pt>
                <c:pt idx="5">
                  <c:v>SUPERÁVIT INTERESES SGP EDUCACIÓN</c:v>
                </c:pt>
                <c:pt idx="6">
                  <c:v>TOTAL </c:v>
                </c:pt>
              </c:strCache>
            </c:strRef>
          </c:cat>
          <c:val>
            <c:numRef>
              <c:f>'[Gráficas Ingresos vs Gastos 30-09-2022.xlsx]SGP Educación'!$J$4:$J$10</c:f>
              <c:numCache>
                <c:formatCode>_-* #,##0.00_-;\-* #,##0.00_-;_-* "-"_-;_-@_-</c:formatCode>
                <c:ptCount val="7"/>
                <c:pt idx="0">
                  <c:v>3234828.2495300099</c:v>
                </c:pt>
                <c:pt idx="1">
                  <c:v>-747794.23</c:v>
                </c:pt>
                <c:pt idx="2">
                  <c:v>117909.073</c:v>
                </c:pt>
                <c:pt idx="3">
                  <c:v>99257.594420000009</c:v>
                </c:pt>
                <c:pt idx="4">
                  <c:v>6835.0110000000004</c:v>
                </c:pt>
                <c:pt idx="5">
                  <c:v>3303.6497300000001</c:v>
                </c:pt>
                <c:pt idx="6">
                  <c:v>2714339.3476800099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38-47BF-A599-29A022CB6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839936"/>
        <c:axId val="333535488"/>
      </c:barChart>
      <c:catAx>
        <c:axId val="33283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33535488"/>
        <c:crosses val="autoZero"/>
        <c:auto val="1"/>
        <c:lblAlgn val="ctr"/>
        <c:lblOffset val="100"/>
        <c:noMultiLvlLbl val="0"/>
      </c:catAx>
      <c:valAx>
        <c:axId val="333535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layout>
            <c:manualLayout>
              <c:xMode val="edge"/>
              <c:yMode val="edge"/>
              <c:x val="2.099815622220776E-2"/>
              <c:y val="0.2512287844781980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-* #,##0.00_-;\-* #,##0.00_-;_-* &quot;-&quot;_-;_-@_-" sourceLinked="1"/>
        <c:majorTickMark val="none"/>
        <c:minorTickMark val="none"/>
        <c:tickLblPos val="nextTo"/>
        <c:crossAx val="332839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30-09-2022.xlsx]PAE'!$D$3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30-09-2022.xlsx]PAE'!$B$4:$B$8</c:f>
              <c:strCache>
                <c:ptCount val="5"/>
                <c:pt idx="0">
                  <c:v>TRANSFERENCIAS DE LA NACIÓN POR ALIMENTACION PAE</c:v>
                </c:pt>
                <c:pt idx="1">
                  <c:v>SUPERAVIT TRANSFERENCIA DE LA NACION PAE</c:v>
                </c:pt>
                <c:pt idx="2">
                  <c:v>SUPERAVIT COFINANCIACION MUNICIPIOS PAE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30-09-2022.xlsx]PAE'!$D$4:$D$8</c:f>
              <c:numCache>
                <c:formatCode>#,##0.00</c:formatCode>
                <c:ptCount val="5"/>
                <c:pt idx="0">
                  <c:v>8977474.7670000009</c:v>
                </c:pt>
                <c:pt idx="1">
                  <c:v>1454512.15053</c:v>
                </c:pt>
                <c:pt idx="2">
                  <c:v>433811.59539999999</c:v>
                </c:pt>
                <c:pt idx="3">
                  <c:v>10865798.51293</c:v>
                </c:pt>
                <c:pt idx="4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2-4FE0-BA98-3463247253D4}"/>
            </c:ext>
          </c:extLst>
        </c:ser>
        <c:ser>
          <c:idx val="1"/>
          <c:order val="1"/>
          <c:tx>
            <c:strRef>
              <c:f>'[Gráficas Ingresos vs Gastos 30-09-2022.xlsx]PAE'!$E$3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30-09-2022.xlsx]PAE'!$B$4:$B$8</c:f>
              <c:strCache>
                <c:ptCount val="5"/>
                <c:pt idx="0">
                  <c:v>TRANSFERENCIAS DE LA NACIÓN POR ALIMENTACION PAE</c:v>
                </c:pt>
                <c:pt idx="1">
                  <c:v>SUPERAVIT TRANSFERENCIA DE LA NACION PAE</c:v>
                </c:pt>
                <c:pt idx="2">
                  <c:v>SUPERAVIT COFINANCIACION MUNICIPIOS PAE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30-09-2022.xlsx]PAE'!$E$4:$E$8</c:f>
              <c:numCache>
                <c:formatCode>#,##0.00</c:formatCode>
                <c:ptCount val="5"/>
                <c:pt idx="0">
                  <c:v>9338728.6126899999</c:v>
                </c:pt>
                <c:pt idx="1">
                  <c:v>1454512.15053</c:v>
                </c:pt>
                <c:pt idx="2">
                  <c:v>433811.59539999999</c:v>
                </c:pt>
                <c:pt idx="3">
                  <c:v>11227052.358619999</c:v>
                </c:pt>
                <c:pt idx="4" formatCode="0%">
                  <c:v>1.0332468750695236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2-4FE0-BA98-3463247253D4}"/>
            </c:ext>
          </c:extLst>
        </c:ser>
        <c:ser>
          <c:idx val="2"/>
          <c:order val="2"/>
          <c:tx>
            <c:strRef>
              <c:f>'[Gráficas Ingresos vs Gastos 30-09-2022.xlsx]PAE'!$F$3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30-09-2022.xlsx]PAE'!$B$4:$B$8</c:f>
              <c:strCache>
                <c:ptCount val="5"/>
                <c:pt idx="0">
                  <c:v>TRANSFERENCIAS DE LA NACIÓN POR ALIMENTACION PAE</c:v>
                </c:pt>
                <c:pt idx="1">
                  <c:v>SUPERAVIT TRANSFERENCIA DE LA NACION PAE</c:v>
                </c:pt>
                <c:pt idx="2">
                  <c:v>SUPERAVIT COFINANCIACION MUNICIPIOS PAE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30-09-2022.xlsx]PAE'!$F$4:$F$8</c:f>
              <c:numCache>
                <c:formatCode>#,##0.00</c:formatCode>
                <c:ptCount val="5"/>
                <c:pt idx="0">
                  <c:v>8977474.7670000009</c:v>
                </c:pt>
                <c:pt idx="1">
                  <c:v>1454512.15053</c:v>
                </c:pt>
                <c:pt idx="2">
                  <c:v>433811.59539999999</c:v>
                </c:pt>
                <c:pt idx="3">
                  <c:v>10865798.51293</c:v>
                </c:pt>
                <c:pt idx="4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D2-4FE0-BA98-3463247253D4}"/>
            </c:ext>
          </c:extLst>
        </c:ser>
        <c:ser>
          <c:idx val="3"/>
          <c:order val="3"/>
          <c:tx>
            <c:strRef>
              <c:f>'[Gráficas Ingresos vs Gastos 30-09-2022.xlsx]PAE'!$G$3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30-09-2022.xlsx]PAE'!$B$4:$B$8</c:f>
              <c:strCache>
                <c:ptCount val="5"/>
                <c:pt idx="0">
                  <c:v>TRANSFERENCIAS DE LA NACIÓN POR ALIMENTACION PAE</c:v>
                </c:pt>
                <c:pt idx="1">
                  <c:v>SUPERAVIT TRANSFERENCIA DE LA NACION PAE</c:v>
                </c:pt>
                <c:pt idx="2">
                  <c:v>SUPERAVIT COFINANCIACION MUNICIPIOS PAE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30-09-2022.xlsx]PAE'!$G$4:$G$8</c:f>
              <c:numCache>
                <c:formatCode>#,##0.00</c:formatCode>
                <c:ptCount val="5"/>
                <c:pt idx="0">
                  <c:v>8967474.7670000009</c:v>
                </c:pt>
                <c:pt idx="1">
                  <c:v>1188013.0580499999</c:v>
                </c:pt>
                <c:pt idx="2">
                  <c:v>378651.99595000001</c:v>
                </c:pt>
                <c:pt idx="3">
                  <c:v>10534139.821</c:v>
                </c:pt>
                <c:pt idx="4" formatCode="0.00%">
                  <c:v>0.96947682293801651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B-406F-A6B5-2E6BC5CBB6A3}"/>
            </c:ext>
          </c:extLst>
        </c:ser>
        <c:ser>
          <c:idx val="4"/>
          <c:order val="4"/>
          <c:tx>
            <c:strRef>
              <c:f>'[Gráficas Ingresos vs Gastos 30-09-2022.xlsx]PAE'!$H$3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30-09-2022.xlsx]PAE'!$B$4:$B$8</c:f>
              <c:strCache>
                <c:ptCount val="5"/>
                <c:pt idx="0">
                  <c:v>TRANSFERENCIAS DE LA NACIÓN POR ALIMENTACION PAE</c:v>
                </c:pt>
                <c:pt idx="1">
                  <c:v>SUPERAVIT TRANSFERENCIA DE LA NACION PAE</c:v>
                </c:pt>
                <c:pt idx="2">
                  <c:v>SUPERAVIT COFINANCIACION MUNICIPIOS PAE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30-09-2022.xlsx]PAE'!$H$4:$H$8</c:f>
              <c:numCache>
                <c:formatCode>#,##0.00</c:formatCode>
                <c:ptCount val="5"/>
                <c:pt idx="0">
                  <c:v>3781266.2330500004</c:v>
                </c:pt>
                <c:pt idx="1">
                  <c:v>1022469.05805</c:v>
                </c:pt>
                <c:pt idx="2">
                  <c:v>378651.99595000001</c:v>
                </c:pt>
                <c:pt idx="3">
                  <c:v>5182387.2870500004</c:v>
                </c:pt>
                <c:pt idx="4" formatCode="0.00%">
                  <c:v>0.49196112593064473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6B-406F-A6B5-2E6BC5CBB6A3}"/>
            </c:ext>
          </c:extLst>
        </c:ser>
        <c:ser>
          <c:idx val="5"/>
          <c:order val="5"/>
          <c:tx>
            <c:strRef>
              <c:f>'[Gráficas Ingresos vs Gastos 30-09-2022.xlsx]PAE'!$I$3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30-09-2022.xlsx]PAE'!$B$4:$B$8</c:f>
              <c:strCache>
                <c:ptCount val="5"/>
                <c:pt idx="0">
                  <c:v>TRANSFERENCIAS DE LA NACIÓN POR ALIMENTACION PAE</c:v>
                </c:pt>
                <c:pt idx="1">
                  <c:v>SUPERAVIT TRANSFERENCIA DE LA NACION PAE</c:v>
                </c:pt>
                <c:pt idx="2">
                  <c:v>SUPERAVIT COFINANCIACION MUNICIPIOS PAE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30-09-2022.xlsx]PAE'!$I$4:$I$8</c:f>
              <c:numCache>
                <c:formatCode>#,##0.00</c:formatCode>
                <c:ptCount val="5"/>
                <c:pt idx="0">
                  <c:v>3781266.2330500004</c:v>
                </c:pt>
                <c:pt idx="1">
                  <c:v>1022469.05805</c:v>
                </c:pt>
                <c:pt idx="2">
                  <c:v>378651.99595000001</c:v>
                </c:pt>
                <c:pt idx="3">
                  <c:v>5182387.2870500004</c:v>
                </c:pt>
                <c:pt idx="4" formatCode="0.00%">
                  <c:v>0.49196112593064473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6B-406F-A6B5-2E6BC5CBB6A3}"/>
            </c:ext>
          </c:extLst>
        </c:ser>
        <c:ser>
          <c:idx val="6"/>
          <c:order val="6"/>
          <c:tx>
            <c:strRef>
              <c:f>'[Gráficas Ingresos vs Gastos 30-09-2022.xlsx]PAE'!$J$3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30-09-2022.xlsx]PAE'!$B$4:$B$8</c:f>
              <c:strCache>
                <c:ptCount val="5"/>
                <c:pt idx="0">
                  <c:v>TRANSFERENCIAS DE LA NACIÓN POR ALIMENTACION PAE</c:v>
                </c:pt>
                <c:pt idx="1">
                  <c:v>SUPERAVIT TRANSFERENCIA DE LA NACION PAE</c:v>
                </c:pt>
                <c:pt idx="2">
                  <c:v>SUPERAVIT COFINANCIACION MUNICIPIOS PAE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30-09-2022.xlsx]PAE'!$J$4:$J$8</c:f>
              <c:numCache>
                <c:formatCode>#,##0.00</c:formatCode>
                <c:ptCount val="5"/>
                <c:pt idx="0">
                  <c:v>371253.84568999999</c:v>
                </c:pt>
                <c:pt idx="1">
                  <c:v>266499.09247999999</c:v>
                </c:pt>
                <c:pt idx="2">
                  <c:v>55159.599450000002</c:v>
                </c:pt>
                <c:pt idx="3">
                  <c:v>692912.53761999996</c:v>
                </c:pt>
                <c:pt idx="4" formatCode="0.00%">
                  <c:v>6.3770052131507243E-2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6B-406F-A6B5-2E6BC5CBB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177088"/>
        <c:axId val="341179008"/>
      </c:barChart>
      <c:catAx>
        <c:axId val="3411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1179008"/>
        <c:crosses val="autoZero"/>
        <c:auto val="1"/>
        <c:lblAlgn val="ctr"/>
        <c:lblOffset val="100"/>
        <c:noMultiLvlLbl val="0"/>
      </c:catAx>
      <c:valAx>
        <c:axId val="341179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crossAx val="341177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63013998250217"/>
          <c:y val="0.17171296296296296"/>
          <c:w val="0.74036986001749783"/>
          <c:h val="0.40466827063283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30-09-2022.xlsx]Monopolio'!$D$3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30-09-2022.xlsx]Monopolio'!$B$4:$B$7</c:f>
              <c:strCache>
                <c:ptCount val="4"/>
                <c:pt idx="0">
                  <c:v>RECURSO DESTINADO DEL MONOPOLIO</c:v>
                </c:pt>
                <c:pt idx="1">
                  <c:v>SUPERAVIT RECURSO DESTIANDO DEL MONOPOLIO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30-09-2022.xlsx]Monopolio'!$D$4:$D$7</c:f>
              <c:numCache>
                <c:formatCode>_-* #,##0.00_-;\-* #,##0.00_-;_-* "-"_-;_-@_-</c:formatCode>
                <c:ptCount val="4"/>
                <c:pt idx="0">
                  <c:v>2973420.9389999998</c:v>
                </c:pt>
                <c:pt idx="1">
                  <c:v>359888.43018000002</c:v>
                </c:pt>
                <c:pt idx="2">
                  <c:v>3333309.3691799999</c:v>
                </c:pt>
                <c:pt idx="3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6-42D5-AE45-EFBD4BFCC53B}"/>
            </c:ext>
          </c:extLst>
        </c:ser>
        <c:ser>
          <c:idx val="1"/>
          <c:order val="1"/>
          <c:tx>
            <c:strRef>
              <c:f>'[Gráficas Ingresos vs Gastos 30-09-2022.xlsx]Monopolio'!$E$3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30-09-2022.xlsx]Monopolio'!$B$4:$B$7</c:f>
              <c:strCache>
                <c:ptCount val="4"/>
                <c:pt idx="0">
                  <c:v>RECURSO DESTINADO DEL MONOPOLIO</c:v>
                </c:pt>
                <c:pt idx="1">
                  <c:v>SUPERAVIT RECURSO DESTIANDO DEL MONOPOLIO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30-09-2022.xlsx]Monopolio'!$E$4:$E$7</c:f>
              <c:numCache>
                <c:formatCode>_-* #,##0.00_-;\-* #,##0.00_-;_-* "-"_-;_-@_-</c:formatCode>
                <c:ptCount val="4"/>
                <c:pt idx="0">
                  <c:v>2948496.5484699998</c:v>
                </c:pt>
                <c:pt idx="1">
                  <c:v>359888.43018000002</c:v>
                </c:pt>
                <c:pt idx="2">
                  <c:v>3308384.9786499999</c:v>
                </c:pt>
                <c:pt idx="3" formatCode="0%">
                  <c:v>0.99252262908434108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6-42D5-AE45-EFBD4BFCC53B}"/>
            </c:ext>
          </c:extLst>
        </c:ser>
        <c:ser>
          <c:idx val="2"/>
          <c:order val="2"/>
          <c:tx>
            <c:strRef>
              <c:f>'[Gráficas Ingresos vs Gastos 30-09-2022.xlsx]Monopolio'!$F$3</c:f>
              <c:strCache>
                <c:ptCount val="1"/>
                <c:pt idx="0">
                  <c:v>P. DEFINITIVO GASTOS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30-09-2022.xlsx]Monopolio'!$B$4:$B$7</c:f>
              <c:strCache>
                <c:ptCount val="4"/>
                <c:pt idx="0">
                  <c:v>RECURSO DESTINADO DEL MONOPOLIO</c:v>
                </c:pt>
                <c:pt idx="1">
                  <c:v>SUPERAVIT RECURSO DESTIANDO DEL MONOPOLIO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30-09-2022.xlsx]Monopolio'!$F$4:$F$7</c:f>
              <c:numCache>
                <c:formatCode>_-* #,##0.00_-;\-* #,##0.00_-;_-* "-"_-;_-@_-</c:formatCode>
                <c:ptCount val="4"/>
                <c:pt idx="0">
                  <c:v>2973420.9389999998</c:v>
                </c:pt>
                <c:pt idx="1">
                  <c:v>359888.43018000002</c:v>
                </c:pt>
                <c:pt idx="2">
                  <c:v>3333309.3691799999</c:v>
                </c:pt>
                <c:pt idx="3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26-42D5-AE45-EFBD4BFCC53B}"/>
            </c:ext>
          </c:extLst>
        </c:ser>
        <c:ser>
          <c:idx val="3"/>
          <c:order val="3"/>
          <c:tx>
            <c:strRef>
              <c:f>'[Gráficas Ingresos vs Gastos 30-09-2022.xlsx]Monopolio'!$G$3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30-09-2022.xlsx]Monopolio'!$B$4:$B$7</c:f>
              <c:strCache>
                <c:ptCount val="4"/>
                <c:pt idx="0">
                  <c:v>RECURSO DESTINADO DEL MONOPOLIO</c:v>
                </c:pt>
                <c:pt idx="1">
                  <c:v>SUPERAVIT RECURSO DESTIANDO DEL MONOPOLIO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30-09-2022.xlsx]Monopolio'!$G$4:$G$7</c:f>
              <c:numCache>
                <c:formatCode>_-* #,##0.00_-;\-* #,##0.00_-;_-* "-"_-;_-@_-</c:formatCode>
                <c:ptCount val="4"/>
                <c:pt idx="0">
                  <c:v>2418409.585</c:v>
                </c:pt>
                <c:pt idx="1">
                  <c:v>125000</c:v>
                </c:pt>
                <c:pt idx="2">
                  <c:v>2543409.585</c:v>
                </c:pt>
                <c:pt idx="3" formatCode="0.00%">
                  <c:v>0.76302836109859296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E-4DB7-927C-44353BF8C1B9}"/>
            </c:ext>
          </c:extLst>
        </c:ser>
        <c:ser>
          <c:idx val="4"/>
          <c:order val="4"/>
          <c:tx>
            <c:strRef>
              <c:f>'[Gráficas Ingresos vs Gastos 30-09-2022.xlsx]Monopolio'!$H$3</c:f>
              <c:strCache>
                <c:ptCount val="1"/>
                <c:pt idx="0">
                  <c:v>OBLIGACIONES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30-09-2022.xlsx]Monopolio'!$B$4:$B$7</c:f>
              <c:strCache>
                <c:ptCount val="4"/>
                <c:pt idx="0">
                  <c:v>RECURSO DESTINADO DEL MONOPOLIO</c:v>
                </c:pt>
                <c:pt idx="1">
                  <c:v>SUPERAVIT RECURSO DESTIANDO DEL MONOPOLIO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30-09-2022.xlsx]Monopolio'!$H$4:$H$7</c:f>
              <c:numCache>
                <c:formatCode>_-* #,##0.00_-;\-* #,##0.00_-;_-* "-"_-;_-@_-</c:formatCode>
                <c:ptCount val="4"/>
                <c:pt idx="0">
                  <c:v>2418409.585</c:v>
                </c:pt>
                <c:pt idx="1">
                  <c:v>125000</c:v>
                </c:pt>
                <c:pt idx="2">
                  <c:v>2543409.585</c:v>
                </c:pt>
                <c:pt idx="3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CE-4DB7-927C-44353BF8C1B9}"/>
            </c:ext>
          </c:extLst>
        </c:ser>
        <c:ser>
          <c:idx val="5"/>
          <c:order val="5"/>
          <c:tx>
            <c:strRef>
              <c:f>'[Gráficas Ingresos vs Gastos 30-09-2022.xlsx]Monopolio'!$I$3</c:f>
              <c:strCache>
                <c:ptCount val="1"/>
                <c:pt idx="0">
                  <c:v>PAGOS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30-09-2022.xlsx]Monopolio'!$B$4:$B$7</c:f>
              <c:strCache>
                <c:ptCount val="4"/>
                <c:pt idx="0">
                  <c:v>RECURSO DESTINADO DEL MONOPOLIO</c:v>
                </c:pt>
                <c:pt idx="1">
                  <c:v>SUPERAVIT RECURSO DESTIANDO DEL MONOPOLIO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30-09-2022.xlsx]Monopolio'!$I$4:$I$7</c:f>
              <c:numCache>
                <c:formatCode>_-* #,##0.00_-;\-* #,##0.00_-;_-* "-"_-;_-@_-</c:formatCode>
                <c:ptCount val="4"/>
                <c:pt idx="0">
                  <c:v>2418409.585</c:v>
                </c:pt>
                <c:pt idx="1">
                  <c:v>125000</c:v>
                </c:pt>
                <c:pt idx="2">
                  <c:v>2543409.585</c:v>
                </c:pt>
                <c:pt idx="3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CE-4DB7-927C-44353BF8C1B9}"/>
            </c:ext>
          </c:extLst>
        </c:ser>
        <c:ser>
          <c:idx val="6"/>
          <c:order val="6"/>
          <c:tx>
            <c:strRef>
              <c:f>'[Gráficas Ingresos vs Gastos 30-09-2022.xlsx]Monopolio'!$J$3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30-09-2022.xlsx]Monopolio'!$B$4:$B$7</c:f>
              <c:strCache>
                <c:ptCount val="4"/>
                <c:pt idx="0">
                  <c:v>RECURSO DESTINADO DEL MONOPOLIO</c:v>
                </c:pt>
                <c:pt idx="1">
                  <c:v>SUPERAVIT RECURSO DESTIANDO DEL MONOPOLIO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30-09-2022.xlsx]Monopolio'!$J$4:$J$7</c:f>
              <c:numCache>
                <c:formatCode>_-* #,##0.00_-;\-* #,##0.00_-;_-* "-"_-;_-@_-</c:formatCode>
                <c:ptCount val="4"/>
                <c:pt idx="0">
                  <c:v>530086.96347000008</c:v>
                </c:pt>
                <c:pt idx="1">
                  <c:v>234888.43018</c:v>
                </c:pt>
                <c:pt idx="2">
                  <c:v>764975.3936500001</c:v>
                </c:pt>
                <c:pt idx="3" formatCode="0.00%">
                  <c:v>0.22949426798574818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CE-4DB7-927C-44353BF8C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329024"/>
        <c:axId val="341330560"/>
      </c:barChart>
      <c:catAx>
        <c:axId val="34132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1330560"/>
        <c:crosses val="autoZero"/>
        <c:auto val="1"/>
        <c:lblAlgn val="ctr"/>
        <c:lblOffset val="100"/>
        <c:noMultiLvlLbl val="0"/>
      </c:catAx>
      <c:valAx>
        <c:axId val="341330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layout>
            <c:manualLayout>
              <c:xMode val="edge"/>
              <c:yMode val="edge"/>
              <c:x val="3.1127569534400462E-2"/>
              <c:y val="0.261785986429115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-* #,##0.00_-;\-* #,##0.00_-;_-* &quot;-&quot;_-;_-@_-" sourceLinked="1"/>
        <c:majorTickMark val="none"/>
        <c:minorTickMark val="none"/>
        <c:tickLblPos val="nextTo"/>
        <c:crossAx val="341329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63013998250217"/>
          <c:y val="0.17171296296296296"/>
          <c:w val="0.74036986001749783"/>
          <c:h val="0.40466827063283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30-09-2022.xlsx]Rentas cedidas Salud'!$D$3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30-09-2022.xlsx]Rentas cedidas Salud'!$B$4:$B$10</c:f>
              <c:strCache>
                <c:ptCount val="7"/>
                <c:pt idx="0">
                  <c:v>RENTAS CEDIDAS SECRETARIA DE SALUD</c:v>
                </c:pt>
                <c:pt idx="1">
                  <c:v>RENTAS CEDIDAS SUBCUENTA OTROS GASTOS EN SALUD</c:v>
                </c:pt>
                <c:pt idx="2">
                  <c:v>SUPERAVIT RENTAS CEDIDAS SALUD</c:v>
                </c:pt>
                <c:pt idx="3">
                  <c:v>SUPERAVIT RENTAS CEDIDAS REGIMEN SUBSIDIADO</c:v>
                </c:pt>
                <c:pt idx="4">
                  <c:v>SUPERAVIT RENTAS CEDIDAS PRESTACION DE SERVICIOS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30-09-2022.xlsx]Rentas cedidas Salud'!$D$4:$D$10</c:f>
              <c:numCache>
                <c:formatCode>#,##0.00</c:formatCode>
                <c:ptCount val="7"/>
                <c:pt idx="0">
                  <c:v>3625624.6519999998</c:v>
                </c:pt>
                <c:pt idx="1">
                  <c:v>6322456.1509999996</c:v>
                </c:pt>
                <c:pt idx="2">
                  <c:v>1104800.0280799998</c:v>
                </c:pt>
                <c:pt idx="3">
                  <c:v>27051.355399999997</c:v>
                </c:pt>
                <c:pt idx="4">
                  <c:v>1165629.3922899999</c:v>
                </c:pt>
                <c:pt idx="5">
                  <c:v>12245561.578769999</c:v>
                </c:pt>
                <c:pt idx="6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6-4D8B-A529-1C0A0AA9050A}"/>
            </c:ext>
          </c:extLst>
        </c:ser>
        <c:ser>
          <c:idx val="1"/>
          <c:order val="1"/>
          <c:tx>
            <c:strRef>
              <c:f>'[Gráficas Ingresos vs Gastos 30-09-2022.xlsx]Rentas cedidas Salud'!$E$3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30-09-2022.xlsx]Rentas cedidas Salud'!$B$4:$B$10</c:f>
              <c:strCache>
                <c:ptCount val="7"/>
                <c:pt idx="0">
                  <c:v>RENTAS CEDIDAS SECRETARIA DE SALUD</c:v>
                </c:pt>
                <c:pt idx="1">
                  <c:v>RENTAS CEDIDAS SUBCUENTA OTROS GASTOS EN SALUD</c:v>
                </c:pt>
                <c:pt idx="2">
                  <c:v>SUPERAVIT RENTAS CEDIDAS SALUD</c:v>
                </c:pt>
                <c:pt idx="3">
                  <c:v>SUPERAVIT RENTAS CEDIDAS REGIMEN SUBSIDIADO</c:v>
                </c:pt>
                <c:pt idx="4">
                  <c:v>SUPERAVIT RENTAS CEDIDAS PRESTACION DE SERVICIOS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30-09-2022.xlsx]Rentas cedidas Salud'!$E$4:$E$10</c:f>
              <c:numCache>
                <c:formatCode>#,##0.00</c:formatCode>
                <c:ptCount val="7"/>
                <c:pt idx="0">
                  <c:v>3078454.7966900002</c:v>
                </c:pt>
                <c:pt idx="1">
                  <c:v>5497642.6963299997</c:v>
                </c:pt>
                <c:pt idx="2">
                  <c:v>1104805.60133</c:v>
                </c:pt>
                <c:pt idx="3">
                  <c:v>27051.355399999997</c:v>
                </c:pt>
                <c:pt idx="4">
                  <c:v>1165629.3922899999</c:v>
                </c:pt>
                <c:pt idx="5">
                  <c:v>10873583.842039999</c:v>
                </c:pt>
                <c:pt idx="6" formatCode="0%">
                  <c:v>0.88796122350904805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6-4D8B-A529-1C0A0AA9050A}"/>
            </c:ext>
          </c:extLst>
        </c:ser>
        <c:ser>
          <c:idx val="2"/>
          <c:order val="2"/>
          <c:tx>
            <c:strRef>
              <c:f>'[Gráficas Ingresos vs Gastos 30-09-2022.xlsx]Rentas cedidas Salud'!$F$3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30-09-2022.xlsx]Rentas cedidas Salud'!$B$4:$B$10</c:f>
              <c:strCache>
                <c:ptCount val="7"/>
                <c:pt idx="0">
                  <c:v>RENTAS CEDIDAS SECRETARIA DE SALUD</c:v>
                </c:pt>
                <c:pt idx="1">
                  <c:v>RENTAS CEDIDAS SUBCUENTA OTROS GASTOS EN SALUD</c:v>
                </c:pt>
                <c:pt idx="2">
                  <c:v>SUPERAVIT RENTAS CEDIDAS SALUD</c:v>
                </c:pt>
                <c:pt idx="3">
                  <c:v>SUPERAVIT RENTAS CEDIDAS REGIMEN SUBSIDIADO</c:v>
                </c:pt>
                <c:pt idx="4">
                  <c:v>SUPERAVIT RENTAS CEDIDAS PRESTACION DE SERVICIOS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30-09-2022.xlsx]Rentas cedidas Salud'!$F$4:$F$10</c:f>
              <c:numCache>
                <c:formatCode>#,##0.00</c:formatCode>
                <c:ptCount val="7"/>
                <c:pt idx="0">
                  <c:v>3625624.6519999998</c:v>
                </c:pt>
                <c:pt idx="1">
                  <c:v>6322456.1509999996</c:v>
                </c:pt>
                <c:pt idx="2">
                  <c:v>1104800.0280799998</c:v>
                </c:pt>
                <c:pt idx="3">
                  <c:v>27051.355399999997</c:v>
                </c:pt>
                <c:pt idx="4">
                  <c:v>1165629.3922899999</c:v>
                </c:pt>
                <c:pt idx="5">
                  <c:v>12245561.578769999</c:v>
                </c:pt>
                <c:pt idx="6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46-4D8B-A529-1C0A0AA9050A}"/>
            </c:ext>
          </c:extLst>
        </c:ser>
        <c:ser>
          <c:idx val="3"/>
          <c:order val="3"/>
          <c:tx>
            <c:strRef>
              <c:f>'[Gráficas Ingresos vs Gastos 30-09-2022.xlsx]Rentas cedidas Salud'!$G$3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30-09-2022.xlsx]Rentas cedidas Salud'!$B$4:$B$10</c:f>
              <c:strCache>
                <c:ptCount val="7"/>
                <c:pt idx="0">
                  <c:v>RENTAS CEDIDAS SECRETARIA DE SALUD</c:v>
                </c:pt>
                <c:pt idx="1">
                  <c:v>RENTAS CEDIDAS SUBCUENTA OTROS GASTOS EN SALUD</c:v>
                </c:pt>
                <c:pt idx="2">
                  <c:v>SUPERAVIT RENTAS CEDIDAS SALUD</c:v>
                </c:pt>
                <c:pt idx="3">
                  <c:v>SUPERAVIT RENTAS CEDIDAS REGIMEN SUBSIDIADO</c:v>
                </c:pt>
                <c:pt idx="4">
                  <c:v>SUPERAVIT RENTAS CEDIDAS PRESTACION DE SERVICIOS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30-09-2022.xlsx]Rentas cedidas Salud'!$G$4:$G$10</c:f>
              <c:numCache>
                <c:formatCode>#,##0.00</c:formatCode>
                <c:ptCount val="7"/>
                <c:pt idx="0">
                  <c:v>1350381.2879999999</c:v>
                </c:pt>
                <c:pt idx="1">
                  <c:v>4308290.9079999998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5658672.1959999995</c:v>
                </c:pt>
                <c:pt idx="6" formatCode="0.00%">
                  <c:v>0.46209985222812322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6-47A2-B74C-42BAB265EC04}"/>
            </c:ext>
          </c:extLst>
        </c:ser>
        <c:ser>
          <c:idx val="4"/>
          <c:order val="4"/>
          <c:tx>
            <c:strRef>
              <c:f>'[Gráficas Ingresos vs Gastos 30-09-2022.xlsx]Rentas cedidas Salud'!$H$3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30-09-2022.xlsx]Rentas cedidas Salud'!$B$4:$B$10</c:f>
              <c:strCache>
                <c:ptCount val="7"/>
                <c:pt idx="0">
                  <c:v>RENTAS CEDIDAS SECRETARIA DE SALUD</c:v>
                </c:pt>
                <c:pt idx="1">
                  <c:v>RENTAS CEDIDAS SUBCUENTA OTROS GASTOS EN SALUD</c:v>
                </c:pt>
                <c:pt idx="2">
                  <c:v>SUPERAVIT RENTAS CEDIDAS SALUD</c:v>
                </c:pt>
                <c:pt idx="3">
                  <c:v>SUPERAVIT RENTAS CEDIDAS REGIMEN SUBSIDIADO</c:v>
                </c:pt>
                <c:pt idx="4">
                  <c:v>SUPERAVIT RENTAS CEDIDAS PRESTACION DE SERVICIOS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30-09-2022.xlsx]Rentas cedidas Salud'!$H$4:$H$10</c:f>
              <c:numCache>
                <c:formatCode>#,##0.00</c:formatCode>
                <c:ptCount val="7"/>
                <c:pt idx="0">
                  <c:v>1350381.2879999999</c:v>
                </c:pt>
                <c:pt idx="1">
                  <c:v>4188763.3080000002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5539144.5959999999</c:v>
                </c:pt>
                <c:pt idx="6" formatCode="0.00%">
                  <c:v>0.97887709415567647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A6-47A2-B74C-42BAB265EC04}"/>
            </c:ext>
          </c:extLst>
        </c:ser>
        <c:ser>
          <c:idx val="5"/>
          <c:order val="5"/>
          <c:tx>
            <c:strRef>
              <c:f>'[Gráficas Ingresos vs Gastos 30-09-2022.xlsx]Rentas cedidas Salud'!$I$3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30-09-2022.xlsx]Rentas cedidas Salud'!$B$4:$B$10</c:f>
              <c:strCache>
                <c:ptCount val="7"/>
                <c:pt idx="0">
                  <c:v>RENTAS CEDIDAS SECRETARIA DE SALUD</c:v>
                </c:pt>
                <c:pt idx="1">
                  <c:v>RENTAS CEDIDAS SUBCUENTA OTROS GASTOS EN SALUD</c:v>
                </c:pt>
                <c:pt idx="2">
                  <c:v>SUPERAVIT RENTAS CEDIDAS SALUD</c:v>
                </c:pt>
                <c:pt idx="3">
                  <c:v>SUPERAVIT RENTAS CEDIDAS REGIMEN SUBSIDIADO</c:v>
                </c:pt>
                <c:pt idx="4">
                  <c:v>SUPERAVIT RENTAS CEDIDAS PRESTACION DE SERVICIOS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30-09-2022.xlsx]Rentas cedidas Salud'!$I$4:$I$10</c:f>
              <c:numCache>
                <c:formatCode>#,##0.00</c:formatCode>
                <c:ptCount val="7"/>
                <c:pt idx="0">
                  <c:v>1350381.2879999999</c:v>
                </c:pt>
                <c:pt idx="1">
                  <c:v>4188763.3080000002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5539144.5959999999</c:v>
                </c:pt>
                <c:pt idx="6" formatCode="0.00%">
                  <c:v>0.97887709415567647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A6-47A2-B74C-42BAB265EC04}"/>
            </c:ext>
          </c:extLst>
        </c:ser>
        <c:ser>
          <c:idx val="6"/>
          <c:order val="6"/>
          <c:tx>
            <c:strRef>
              <c:f>'[Gráficas Ingresos vs Gastos 30-09-2022.xlsx]Rentas cedidas Salud'!$J$3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30-09-2022.xlsx]Rentas cedidas Salud'!$B$4:$B$10</c:f>
              <c:strCache>
                <c:ptCount val="7"/>
                <c:pt idx="0">
                  <c:v>RENTAS CEDIDAS SECRETARIA DE SALUD</c:v>
                </c:pt>
                <c:pt idx="1">
                  <c:v>RENTAS CEDIDAS SUBCUENTA OTROS GASTOS EN SALUD</c:v>
                </c:pt>
                <c:pt idx="2">
                  <c:v>SUPERAVIT RENTAS CEDIDAS SALUD</c:v>
                </c:pt>
                <c:pt idx="3">
                  <c:v>SUPERAVIT RENTAS CEDIDAS REGIMEN SUBSIDIADO</c:v>
                </c:pt>
                <c:pt idx="4">
                  <c:v>SUPERAVIT RENTAS CEDIDAS PRESTACION DE SERVICIOS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30-09-2022.xlsx]Rentas cedidas Salud'!$J$4:$J$10</c:f>
              <c:numCache>
                <c:formatCode>#,##0.00</c:formatCode>
                <c:ptCount val="7"/>
                <c:pt idx="0">
                  <c:v>1728073.50869</c:v>
                </c:pt>
                <c:pt idx="1">
                  <c:v>1189351.7883299999</c:v>
                </c:pt>
                <c:pt idx="2">
                  <c:v>1104805.60133</c:v>
                </c:pt>
                <c:pt idx="3">
                  <c:v>27051.355399999997</c:v>
                </c:pt>
                <c:pt idx="4">
                  <c:v>1165629.3922899999</c:v>
                </c:pt>
                <c:pt idx="5">
                  <c:v>5214911.64604</c:v>
                </c:pt>
                <c:pt idx="6" formatCode="0.00%">
                  <c:v>0.42586137128092494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A6-47A2-B74C-42BAB265E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672320"/>
        <c:axId val="341673856"/>
      </c:barChart>
      <c:catAx>
        <c:axId val="34167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1673856"/>
        <c:crosses val="autoZero"/>
        <c:auto val="1"/>
        <c:lblAlgn val="ctr"/>
        <c:lblOffset val="100"/>
        <c:noMultiLvlLbl val="0"/>
      </c:catAx>
      <c:valAx>
        <c:axId val="341673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layout>
            <c:manualLayout>
              <c:xMode val="edge"/>
              <c:yMode val="edge"/>
              <c:x val="1.9887750337148402E-2"/>
              <c:y val="0.238086203753913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crossAx val="341672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88-4813-BD79-DF6A7B87075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88-4813-BD79-DF6A7B87075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88-4813-BD79-DF6A7B87075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88-4813-BD79-DF6A7B87075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C88-4813-BD79-DF6A7B87075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C88-4813-BD79-DF6A7B870754}"/>
              </c:ext>
            </c:extLst>
          </c:dPt>
          <c:cat>
            <c:strRef>
              <c:f>'[F-PLA-43 SGTO POAI_2022 INV DTO SEPTIEMBRE.xlsx]CONSOLIDADO UNIDADES'!$B$47:$B$52</c:f>
              <c:strCache>
                <c:ptCount val="6"/>
                <c:pt idx="0">
                  <c:v>Departamento Quindío</c:v>
                </c:pt>
                <c:pt idx="1">
                  <c:v>Disponibilidades </c:v>
                </c:pt>
                <c:pt idx="2">
                  <c:v>Compromisos</c:v>
                </c:pt>
                <c:pt idx="3">
                  <c:v>Obligaciones</c:v>
                </c:pt>
                <c:pt idx="4">
                  <c:v>Pagos </c:v>
                </c:pt>
                <c:pt idx="5">
                  <c:v>Disponible</c:v>
                </c:pt>
              </c:strCache>
            </c:strRef>
          </c:cat>
          <c:val>
            <c:numRef>
              <c:f>'[F-PLA-43 SGTO POAI_2022 INV DTO SEPTIEMBRE.xlsx]CONSOLIDADO UNIDADES'!$C$47:$C$52</c:f>
              <c:numCache>
                <c:formatCode>_(* #,##0_);_(* \(#,##0\);_(* "-"??_);_(@_)</c:formatCode>
                <c:ptCount val="6"/>
                <c:pt idx="0">
                  <c:v>358380943965.87</c:v>
                </c:pt>
                <c:pt idx="1">
                  <c:v>256006449587.86996</c:v>
                </c:pt>
                <c:pt idx="2">
                  <c:v>243434804509.23001</c:v>
                </c:pt>
                <c:pt idx="3">
                  <c:v>199743346849.69</c:v>
                </c:pt>
                <c:pt idx="4">
                  <c:v>199735901849.69</c:v>
                </c:pt>
                <c:pt idx="5">
                  <c:v>102374494377.99995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88-4813-BD79-DF6A7B87075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'[F-PLA-43 SGTO POAI_2022 INV DTO SEPTIEMBRE.xlsx]CONSOLIDADO UNIDADES'!$B$47:$B$52</c:f>
              <c:strCache>
                <c:ptCount val="6"/>
                <c:pt idx="0">
                  <c:v>Departamento Quindío</c:v>
                </c:pt>
                <c:pt idx="1">
                  <c:v>Disponibilidades </c:v>
                </c:pt>
                <c:pt idx="2">
                  <c:v>Compromisos</c:v>
                </c:pt>
                <c:pt idx="3">
                  <c:v>Obligaciones</c:v>
                </c:pt>
                <c:pt idx="4">
                  <c:v>Pagos </c:v>
                </c:pt>
                <c:pt idx="5">
                  <c:v>Disponible</c:v>
                </c:pt>
              </c:strCache>
            </c:strRef>
          </c:cat>
          <c:val>
            <c:numRef>
              <c:f>'[F-PLA-43 SGTO POAI_2022 INV DTO SEPTIEMBRE.xlsx]CONSOLIDADO UNIDADES'!$D$47:$D$52</c:f>
              <c:numCache>
                <c:formatCode>0.00%</c:formatCode>
                <c:ptCount val="6"/>
                <c:pt idx="0" formatCode="0%">
                  <c:v>1</c:v>
                </c:pt>
                <c:pt idx="1">
                  <c:v>0.71434169114820578</c:v>
                </c:pt>
                <c:pt idx="2">
                  <c:v>0.67926269130094497</c:v>
                </c:pt>
                <c:pt idx="3">
                  <c:v>0.82052090806151179</c:v>
                </c:pt>
                <c:pt idx="4">
                  <c:v>0.82049032492441676</c:v>
                </c:pt>
                <c:pt idx="5">
                  <c:v>0.28565830885179394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C88-4813-BD79-DF6A7B870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33056"/>
        <c:axId val="137143040"/>
      </c:barChart>
      <c:catAx>
        <c:axId val="13713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37143040"/>
        <c:crosses val="autoZero"/>
        <c:auto val="1"/>
        <c:lblAlgn val="ctr"/>
        <c:lblOffset val="100"/>
        <c:noMultiLvlLbl val="0"/>
      </c:catAx>
      <c:valAx>
        <c:axId val="137143040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37133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63013998250217"/>
          <c:y val="0.17171296296296296"/>
          <c:w val="0.74036986001749783"/>
          <c:h val="0.40466827063283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30-09-2022.xlsx]Adres'!$D$3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30-09-2022.xlsx]Adres'!$B$4:$B$8</c:f>
              <c:strCache>
                <c:ptCount val="5"/>
                <c:pt idx="0">
                  <c:v>ADRES SIN SITUACIÓN DE FONDOS</c:v>
                </c:pt>
                <c:pt idx="1">
                  <c:v>SUPERAVIT RECURSOS - ADRES RES. 2359/2019</c:v>
                </c:pt>
                <c:pt idx="2">
                  <c:v>SUPERAVIT RECURSOS SGSS SALUD -  ADRES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30-09-2022.xlsx]Adres'!$D$4:$D$8</c:f>
              <c:numCache>
                <c:formatCode>#,##0.00</c:formatCode>
                <c:ptCount val="5"/>
                <c:pt idx="0">
                  <c:v>35427242.5427</c:v>
                </c:pt>
                <c:pt idx="1">
                  <c:v>0</c:v>
                </c:pt>
                <c:pt idx="2">
                  <c:v>3926845415.9499998</c:v>
                </c:pt>
                <c:pt idx="3">
                  <c:v>3962272658.4926996</c:v>
                </c:pt>
                <c:pt idx="4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6-4E66-B771-BE8E379AFFA9}"/>
            </c:ext>
          </c:extLst>
        </c:ser>
        <c:ser>
          <c:idx val="1"/>
          <c:order val="1"/>
          <c:tx>
            <c:strRef>
              <c:f>'[Gráficas Ingresos vs Gastos 30-09-2022.xlsx]Adres'!$E$3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30-09-2022.xlsx]Adres'!$B$4:$B$8</c:f>
              <c:strCache>
                <c:ptCount val="5"/>
                <c:pt idx="0">
                  <c:v>ADRES SIN SITUACIÓN DE FONDOS</c:v>
                </c:pt>
                <c:pt idx="1">
                  <c:v>SUPERAVIT RECURSOS - ADRES RES. 2359/2019</c:v>
                </c:pt>
                <c:pt idx="2">
                  <c:v>SUPERAVIT RECURSOS SGSS SALUD -  ADRES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30-09-2022.xlsx]Adres'!$E$4:$E$8</c:f>
              <c:numCache>
                <c:formatCode>#,##0.00</c:formatCode>
                <c:ptCount val="5"/>
                <c:pt idx="0">
                  <c:v>29819467.037169997</c:v>
                </c:pt>
                <c:pt idx="1">
                  <c:v>66.370670000000004</c:v>
                </c:pt>
                <c:pt idx="2">
                  <c:v>0</c:v>
                </c:pt>
                <c:pt idx="3">
                  <c:v>29819533.407839995</c:v>
                </c:pt>
                <c:pt idx="4" formatCode="0%">
                  <c:v>7.5258660819126303E-3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6-4E66-B771-BE8E379AFFA9}"/>
            </c:ext>
          </c:extLst>
        </c:ser>
        <c:ser>
          <c:idx val="2"/>
          <c:order val="2"/>
          <c:tx>
            <c:strRef>
              <c:f>'[Gráficas Ingresos vs Gastos 30-09-2022.xlsx]Adres'!$F$3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30-09-2022.xlsx]Adres'!$B$4:$B$8</c:f>
              <c:strCache>
                <c:ptCount val="5"/>
                <c:pt idx="0">
                  <c:v>ADRES SIN SITUACIÓN DE FONDOS</c:v>
                </c:pt>
                <c:pt idx="1">
                  <c:v>SUPERAVIT RECURSOS - ADRES RES. 2359/2019</c:v>
                </c:pt>
                <c:pt idx="2">
                  <c:v>SUPERAVIT RECURSOS SGSS SALUD -  ADRES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30-09-2022.xlsx]Adres'!$F$4:$F$8</c:f>
              <c:numCache>
                <c:formatCode>#,##0.00</c:formatCode>
                <c:ptCount val="5"/>
                <c:pt idx="0">
                  <c:v>35427242.5427</c:v>
                </c:pt>
                <c:pt idx="1">
                  <c:v>0</c:v>
                </c:pt>
                <c:pt idx="2">
                  <c:v>3926845415.9499998</c:v>
                </c:pt>
                <c:pt idx="3">
                  <c:v>3962272658.4926996</c:v>
                </c:pt>
                <c:pt idx="4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76-4E66-B771-BE8E379AFFA9}"/>
            </c:ext>
          </c:extLst>
        </c:ser>
        <c:ser>
          <c:idx val="3"/>
          <c:order val="3"/>
          <c:tx>
            <c:strRef>
              <c:f>'[Gráficas Ingresos vs Gastos 30-09-2022.xlsx]Adres'!$G$3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30-09-2022.xlsx]Adres'!$B$4:$B$8</c:f>
              <c:strCache>
                <c:ptCount val="5"/>
                <c:pt idx="0">
                  <c:v>ADRES SIN SITUACIÓN DE FONDOS</c:v>
                </c:pt>
                <c:pt idx="1">
                  <c:v>SUPERAVIT RECURSOS - ADRES RES. 2359/2019</c:v>
                </c:pt>
                <c:pt idx="2">
                  <c:v>SUPERAVIT RECURSOS SGSS SALUD -  ADRES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30-09-2022.xlsx]Adres'!$G$4:$G$8</c:f>
              <c:numCache>
                <c:formatCode>#,##0.00</c:formatCode>
                <c:ptCount val="5"/>
                <c:pt idx="0">
                  <c:v>35427242.5427</c:v>
                </c:pt>
                <c:pt idx="1">
                  <c:v>0</c:v>
                </c:pt>
                <c:pt idx="2">
                  <c:v>0</c:v>
                </c:pt>
                <c:pt idx="3">
                  <c:v>35427242.5427</c:v>
                </c:pt>
                <c:pt idx="4" formatCode="0.00%">
                  <c:v>8.941142015243592E-3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76-4E66-B771-BE8E379AFFA9}"/>
            </c:ext>
          </c:extLst>
        </c:ser>
        <c:ser>
          <c:idx val="4"/>
          <c:order val="4"/>
          <c:tx>
            <c:strRef>
              <c:f>'[Gráficas Ingresos vs Gastos 30-09-2022.xlsx]Adres'!$H$3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30-09-2022.xlsx]Adres'!$B$4:$B$8</c:f>
              <c:strCache>
                <c:ptCount val="5"/>
                <c:pt idx="0">
                  <c:v>ADRES SIN SITUACIÓN DE FONDOS</c:v>
                </c:pt>
                <c:pt idx="1">
                  <c:v>SUPERAVIT RECURSOS - ADRES RES. 2359/2019</c:v>
                </c:pt>
                <c:pt idx="2">
                  <c:v>SUPERAVIT RECURSOS SGSS SALUD -  ADRES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30-09-2022.xlsx]Adres'!$H$4:$H$8</c:f>
              <c:numCache>
                <c:formatCode>#,##0.00</c:formatCode>
                <c:ptCount val="5"/>
                <c:pt idx="0">
                  <c:v>27986686.301310003</c:v>
                </c:pt>
                <c:pt idx="1">
                  <c:v>0</c:v>
                </c:pt>
                <c:pt idx="2">
                  <c:v>0</c:v>
                </c:pt>
                <c:pt idx="3">
                  <c:v>27986686.301310003</c:v>
                </c:pt>
                <c:pt idx="4" formatCode="0.00%">
                  <c:v>0.78997642188996253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76-4E66-B771-BE8E379AFFA9}"/>
            </c:ext>
          </c:extLst>
        </c:ser>
        <c:ser>
          <c:idx val="5"/>
          <c:order val="5"/>
          <c:tx>
            <c:strRef>
              <c:f>'[Gráficas Ingresos vs Gastos 30-09-2022.xlsx]Adres'!$I$3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30-09-2022.xlsx]Adres'!$B$4:$B$8</c:f>
              <c:strCache>
                <c:ptCount val="5"/>
                <c:pt idx="0">
                  <c:v>ADRES SIN SITUACIÓN DE FONDOS</c:v>
                </c:pt>
                <c:pt idx="1">
                  <c:v>SUPERAVIT RECURSOS - ADRES RES. 2359/2019</c:v>
                </c:pt>
                <c:pt idx="2">
                  <c:v>SUPERAVIT RECURSOS SGSS SALUD -  ADRES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30-09-2022.xlsx]Adres'!$I$4:$I$8</c:f>
              <c:numCache>
                <c:formatCode>#,##0.00</c:formatCode>
                <c:ptCount val="5"/>
                <c:pt idx="0">
                  <c:v>27986686.301310003</c:v>
                </c:pt>
                <c:pt idx="1">
                  <c:v>0</c:v>
                </c:pt>
                <c:pt idx="2">
                  <c:v>0</c:v>
                </c:pt>
                <c:pt idx="3">
                  <c:v>27986686.301310003</c:v>
                </c:pt>
                <c:pt idx="4" formatCode="0.00%">
                  <c:v>0.78997642188996253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76-4E66-B771-BE8E379AFFA9}"/>
            </c:ext>
          </c:extLst>
        </c:ser>
        <c:ser>
          <c:idx val="6"/>
          <c:order val="6"/>
          <c:tx>
            <c:strRef>
              <c:f>'[Gráficas Ingresos vs Gastos 30-09-2022.xlsx]Adres'!$J$3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30-09-2022.xlsx]Adres'!$B$4:$B$8</c:f>
              <c:strCache>
                <c:ptCount val="5"/>
                <c:pt idx="0">
                  <c:v>ADRES SIN SITUACIÓN DE FONDOS</c:v>
                </c:pt>
                <c:pt idx="1">
                  <c:v>SUPERAVIT RECURSOS - ADRES RES. 2359/2019</c:v>
                </c:pt>
                <c:pt idx="2">
                  <c:v>SUPERAVIT RECURSOS SGSS SALUD -  ADRES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30-09-2022.xlsx]Adres'!$J$4:$J$8</c:f>
              <c:numCache>
                <c:formatCode>#,##0.00</c:formatCode>
                <c:ptCount val="5"/>
                <c:pt idx="0">
                  <c:v>-5607775.5055299951</c:v>
                </c:pt>
                <c:pt idx="1">
                  <c:v>66.370670000000004</c:v>
                </c:pt>
                <c:pt idx="2">
                  <c:v>0</c:v>
                </c:pt>
                <c:pt idx="3">
                  <c:v>-5607709.134859995</c:v>
                </c:pt>
                <c:pt idx="4" formatCode="0.00%">
                  <c:v>-1.4152759333309589E-3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76-4E66-B771-BE8E379AF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080896"/>
        <c:axId val="342082688"/>
      </c:barChart>
      <c:catAx>
        <c:axId val="3420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082688"/>
        <c:crosses val="autoZero"/>
        <c:auto val="1"/>
        <c:lblAlgn val="ctr"/>
        <c:lblOffset val="100"/>
        <c:noMultiLvlLbl val="0"/>
      </c:catAx>
      <c:valAx>
        <c:axId val="342082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layout>
            <c:manualLayout>
              <c:xMode val="edge"/>
              <c:yMode val="edge"/>
              <c:x val="1.9887750337148402E-2"/>
              <c:y val="0.238086203753913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crossAx val="342080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30-09-2022.xlsx]Impto al concumo 3%'!$D$3</c:f>
              <c:strCache>
                <c:ptCount val="1"/>
                <c:pt idx="0">
                  <c:v>A.DEFINITIVO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'[Gráficas Ingresos vs Gastos 30-09-2022.xlsx]Impto al concumo 3%'!$B$4:$B$6</c:f>
              <c:strCache>
                <c:ptCount val="3"/>
                <c:pt idx="0">
                  <c:v>IMPUESTO AL CONSUMO DEL 3%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al concumo 3%'!$D$4:$D$6</c:f>
              <c:numCache>
                <c:formatCode>#,##0.00</c:formatCode>
                <c:ptCount val="3"/>
                <c:pt idx="0" formatCode="_(* #,##0.00_);_(* \(#,##0.00\);_(* &quot;-&quot;??_);_(@_)">
                  <c:v>265988.79700000002</c:v>
                </c:pt>
                <c:pt idx="1">
                  <c:v>265988.79700000002</c:v>
                </c:pt>
                <c:pt idx="2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B-4386-A441-9DF0076B2977}"/>
            </c:ext>
          </c:extLst>
        </c:ser>
        <c:ser>
          <c:idx val="1"/>
          <c:order val="1"/>
          <c:tx>
            <c:strRef>
              <c:f>'[Gráficas Ingresos vs Gastos 30-09-2022.xlsx]Impto al concumo 3%'!$E$3</c:f>
              <c:strCache>
                <c:ptCount val="1"/>
                <c:pt idx="0">
                  <c:v>I. EFECTIVO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'[Gráficas Ingresos vs Gastos 30-09-2022.xlsx]Impto al concumo 3%'!$B$4:$B$6</c:f>
              <c:strCache>
                <c:ptCount val="3"/>
                <c:pt idx="0">
                  <c:v>IMPUESTO AL CONSUMO DEL 3%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al concumo 3%'!$E$4:$E$6</c:f>
              <c:numCache>
                <c:formatCode>#,##0.00</c:formatCode>
                <c:ptCount val="3"/>
                <c:pt idx="0" formatCode="_(* #,##0.00_);_(* \(#,##0.00\);_(* &quot;-&quot;??_);_(@_)">
                  <c:v>130597.52429</c:v>
                </c:pt>
                <c:pt idx="1">
                  <c:v>130597.52429</c:v>
                </c:pt>
                <c:pt idx="2" formatCode="0%">
                  <c:v>0.49098881517930992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2B-4386-A441-9DF0076B2977}"/>
            </c:ext>
          </c:extLst>
        </c:ser>
        <c:ser>
          <c:idx val="2"/>
          <c:order val="2"/>
          <c:tx>
            <c:strRef>
              <c:f>'[Gráficas Ingresos vs Gastos 30-09-2022.xlsx]Impto al concumo 3%'!$F$3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30-09-2022.xlsx]Impto al concumo 3%'!$B$4:$B$6</c:f>
              <c:strCache>
                <c:ptCount val="3"/>
                <c:pt idx="0">
                  <c:v>IMPUESTO AL CONSUMO DEL 3%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al concumo 3%'!$F$4:$F$6</c:f>
              <c:numCache>
                <c:formatCode>#,##0.00</c:formatCode>
                <c:ptCount val="3"/>
                <c:pt idx="0" formatCode="_(* #,##0.00_);_(* \(#,##0.00\);_(* &quot;-&quot;??_);_(@_)">
                  <c:v>265988.79700000002</c:v>
                </c:pt>
                <c:pt idx="1">
                  <c:v>265988.79700000002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9-4956-AB55-72785FD6D6A4}"/>
            </c:ext>
          </c:extLst>
        </c:ser>
        <c:ser>
          <c:idx val="3"/>
          <c:order val="3"/>
          <c:tx>
            <c:strRef>
              <c:f>'[Gráficas Ingresos vs Gastos 30-09-2022.xlsx]Impto al concumo 3%'!$G$3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30-09-2022.xlsx]Impto al concumo 3%'!$B$4:$B$6</c:f>
              <c:strCache>
                <c:ptCount val="3"/>
                <c:pt idx="0">
                  <c:v>IMPUESTO AL CONSUMO DEL 3%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al concumo 3%'!$G$4:$G$6</c:f>
              <c:numCache>
                <c:formatCode>#,##0.00</c:formatCode>
                <c:ptCount val="3"/>
                <c:pt idx="0" formatCode="_(* #,##0.00_);_(* \(#,##0.00\);_(* &quot;-&quot;??_);_(@_)">
                  <c:v>115060.568</c:v>
                </c:pt>
                <c:pt idx="1">
                  <c:v>115060.568</c:v>
                </c:pt>
                <c:pt idx="2" formatCode="0.00%">
                  <c:v>0.4325767449521567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9-4956-AB55-72785FD6D6A4}"/>
            </c:ext>
          </c:extLst>
        </c:ser>
        <c:ser>
          <c:idx val="4"/>
          <c:order val="4"/>
          <c:tx>
            <c:strRef>
              <c:f>'[Gráficas Ingresos vs Gastos 30-09-2022.xlsx]Impto al concumo 3%'!$H$3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30-09-2022.xlsx]Impto al concumo 3%'!$B$4:$B$6</c:f>
              <c:strCache>
                <c:ptCount val="3"/>
                <c:pt idx="0">
                  <c:v>IMPUESTO AL CONSUMO DEL 3%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al concumo 3%'!$H$4:$H$6</c:f>
              <c:numCache>
                <c:formatCode>#,##0.00</c:formatCode>
                <c:ptCount val="3"/>
                <c:pt idx="0" formatCode="_(* #,##0.00_);_(* \(#,##0.00\);_(* &quot;-&quot;??_);_(@_)">
                  <c:v>115060.568</c:v>
                </c:pt>
                <c:pt idx="1">
                  <c:v>115060.568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9-4956-AB55-72785FD6D6A4}"/>
            </c:ext>
          </c:extLst>
        </c:ser>
        <c:ser>
          <c:idx val="5"/>
          <c:order val="5"/>
          <c:tx>
            <c:strRef>
              <c:f>'[Gráficas Ingresos vs Gastos 30-09-2022.xlsx]Impto al concumo 3%'!$I$3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30-09-2022.xlsx]Impto al concumo 3%'!$B$4:$B$6</c:f>
              <c:strCache>
                <c:ptCount val="3"/>
                <c:pt idx="0">
                  <c:v>IMPUESTO AL CONSUMO DEL 3%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al concumo 3%'!$I$4:$I$6</c:f>
              <c:numCache>
                <c:formatCode>#,##0.00</c:formatCode>
                <c:ptCount val="3"/>
                <c:pt idx="0" formatCode="_(* #,##0.00_);_(* \(#,##0.00\);_(* &quot;-&quot;??_);_(@_)">
                  <c:v>115060.568</c:v>
                </c:pt>
                <c:pt idx="1">
                  <c:v>115060.568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59-4956-AB55-72785FD6D6A4}"/>
            </c:ext>
          </c:extLst>
        </c:ser>
        <c:ser>
          <c:idx val="6"/>
          <c:order val="6"/>
          <c:tx>
            <c:strRef>
              <c:f>'[Gráficas Ingresos vs Gastos 30-09-2022.xlsx]Impto al concumo 3%'!$J$3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30-09-2022.xlsx]Impto al concumo 3%'!$B$4:$B$6</c:f>
              <c:strCache>
                <c:ptCount val="3"/>
                <c:pt idx="0">
                  <c:v>IMPUESTO AL CONSUMO DEL 3%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al concumo 3%'!$J$4:$J$6</c:f>
              <c:numCache>
                <c:formatCode>#,##0.00</c:formatCode>
                <c:ptCount val="3"/>
                <c:pt idx="0" formatCode="_(* #,##0.00_);_(* \(#,##0.00\);_(* &quot;-&quot;??_);_(@_)">
                  <c:v>15536.956289999998</c:v>
                </c:pt>
                <c:pt idx="1">
                  <c:v>15536.956289999998</c:v>
                </c:pt>
                <c:pt idx="2" formatCode="0.00%">
                  <c:v>5.8412070227153202E-2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59-4956-AB55-72785FD6D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2407808"/>
        <c:axId val="342409600"/>
      </c:barChart>
      <c:catAx>
        <c:axId val="3424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409600"/>
        <c:crosses val="autoZero"/>
        <c:auto val="1"/>
        <c:lblAlgn val="ctr"/>
        <c:lblOffset val="100"/>
        <c:noMultiLvlLbl val="0"/>
      </c:catAx>
      <c:valAx>
        <c:axId val="342409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overlay val="0"/>
        </c:title>
        <c:numFmt formatCode="_(* #,##0.00_);_(* \(#,##0.00\);_(* &quot;-&quot;??_);_(@_)" sourceLinked="1"/>
        <c:majorTickMark val="none"/>
        <c:minorTickMark val="none"/>
        <c:tickLblPos val="nextTo"/>
        <c:crossAx val="342407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63010862759972"/>
          <c:y val="0.18550601864422117"/>
          <c:w val="0.74036986001749783"/>
          <c:h val="0.40466827063283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30-09-2022.xlsx]SGP Salud Pública'!$D$3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30-09-2022.xlsx]SGP Salud Pública'!$B$4:$B$10</c:f>
              <c:strCache>
                <c:ptCount val="7"/>
                <c:pt idx="0">
                  <c:v>SGP SALUD SALUD PÚBLICA C.S.F</c:v>
                </c:pt>
                <c:pt idx="1">
                  <c:v>SUPERÁVIT SGP SALUD PÚBLICA</c:v>
                </c:pt>
                <c:pt idx="2">
                  <c:v>SUPERAVIT SGP SALUD PRESTACION DE SERVICIOS</c:v>
                </c:pt>
                <c:pt idx="3">
                  <c:v>SUBSIDIO A LA OFERTA</c:v>
                </c:pt>
                <c:pt idx="4">
                  <c:v>SUPERAVIT SGP SUBSIDIO DE LA OFERTA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30-09-2022.xlsx]SGP Salud Pública'!$D$4:$D$10</c:f>
              <c:numCache>
                <c:formatCode>#,##0.00</c:formatCode>
                <c:ptCount val="7"/>
                <c:pt idx="0" formatCode="#,##0">
                  <c:v>4598895.5970000001</c:v>
                </c:pt>
                <c:pt idx="1">
                  <c:v>2027315.38494</c:v>
                </c:pt>
                <c:pt idx="2">
                  <c:v>1.88957</c:v>
                </c:pt>
                <c:pt idx="3">
                  <c:v>1757217.29</c:v>
                </c:pt>
                <c:pt idx="4">
                  <c:v>144394.75227</c:v>
                </c:pt>
                <c:pt idx="5">
                  <c:v>8527824.9137800001</c:v>
                </c:pt>
                <c:pt idx="6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9-4B71-8432-22CB9C9C687F}"/>
            </c:ext>
          </c:extLst>
        </c:ser>
        <c:ser>
          <c:idx val="1"/>
          <c:order val="1"/>
          <c:tx>
            <c:strRef>
              <c:f>'[Gráficas Ingresos vs Gastos 30-09-2022.xlsx]SGP Salud Pública'!$E$3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30-09-2022.xlsx]SGP Salud Pública'!$B$4:$B$10</c:f>
              <c:strCache>
                <c:ptCount val="7"/>
                <c:pt idx="0">
                  <c:v>SGP SALUD SALUD PÚBLICA C.S.F</c:v>
                </c:pt>
                <c:pt idx="1">
                  <c:v>SUPERÁVIT SGP SALUD PÚBLICA</c:v>
                </c:pt>
                <c:pt idx="2">
                  <c:v>SUPERAVIT SGP SALUD PRESTACION DE SERVICIOS</c:v>
                </c:pt>
                <c:pt idx="3">
                  <c:v>SUBSIDIO A LA OFERTA</c:v>
                </c:pt>
                <c:pt idx="4">
                  <c:v>SUPERAVIT SGP SUBSIDIO DE LA OFERTA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30-09-2022.xlsx]SGP Salud Pública'!$E$4:$E$10</c:f>
              <c:numCache>
                <c:formatCode>#,##0.00</c:formatCode>
                <c:ptCount val="7"/>
                <c:pt idx="0" formatCode="#,##0">
                  <c:v>3500013.39121</c:v>
                </c:pt>
                <c:pt idx="1">
                  <c:v>2027315.38494</c:v>
                </c:pt>
                <c:pt idx="2">
                  <c:v>1.88957</c:v>
                </c:pt>
                <c:pt idx="3">
                  <c:v>1328952.7651300002</c:v>
                </c:pt>
                <c:pt idx="4">
                  <c:v>144394.75227</c:v>
                </c:pt>
                <c:pt idx="5">
                  <c:v>7000678.1831200002</c:v>
                </c:pt>
                <c:pt idx="6" formatCode="0%">
                  <c:v>0.82092189437516438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19-4B71-8432-22CB9C9C687F}"/>
            </c:ext>
          </c:extLst>
        </c:ser>
        <c:ser>
          <c:idx val="2"/>
          <c:order val="2"/>
          <c:tx>
            <c:strRef>
              <c:f>'[Gráficas Ingresos vs Gastos 30-09-2022.xlsx]SGP Salud Pública'!$F$3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30-09-2022.xlsx]SGP Salud Pública'!$B$4:$B$10</c:f>
              <c:strCache>
                <c:ptCount val="7"/>
                <c:pt idx="0">
                  <c:v>SGP SALUD SALUD PÚBLICA C.S.F</c:v>
                </c:pt>
                <c:pt idx="1">
                  <c:v>SUPERÁVIT SGP SALUD PÚBLICA</c:v>
                </c:pt>
                <c:pt idx="2">
                  <c:v>SUPERAVIT SGP SALUD PRESTACION DE SERVICIOS</c:v>
                </c:pt>
                <c:pt idx="3">
                  <c:v>SUBSIDIO A LA OFERTA</c:v>
                </c:pt>
                <c:pt idx="4">
                  <c:v>SUPERAVIT SGP SUBSIDIO DE LA OFERTA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30-09-2022.xlsx]SGP Salud Pública'!$F$4:$F$10</c:f>
              <c:numCache>
                <c:formatCode>#,##0.00</c:formatCode>
                <c:ptCount val="7"/>
                <c:pt idx="0" formatCode="#,##0">
                  <c:v>4598895.5970000001</c:v>
                </c:pt>
                <c:pt idx="1">
                  <c:v>2027315.38494</c:v>
                </c:pt>
                <c:pt idx="2">
                  <c:v>1.88957</c:v>
                </c:pt>
                <c:pt idx="3">
                  <c:v>1757217.29</c:v>
                </c:pt>
                <c:pt idx="4">
                  <c:v>144394.75227</c:v>
                </c:pt>
                <c:pt idx="5">
                  <c:v>8527824.9137800001</c:v>
                </c:pt>
                <c:pt idx="6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19-4B71-8432-22CB9C9C687F}"/>
            </c:ext>
          </c:extLst>
        </c:ser>
        <c:ser>
          <c:idx val="3"/>
          <c:order val="3"/>
          <c:tx>
            <c:strRef>
              <c:f>'[Gráficas Ingresos vs Gastos 30-09-2022.xlsx]SGP Salud Pública'!$G$3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30-09-2022.xlsx]SGP Salud Pública'!$B$4:$B$10</c:f>
              <c:strCache>
                <c:ptCount val="7"/>
                <c:pt idx="0">
                  <c:v>SGP SALUD SALUD PÚBLICA C.S.F</c:v>
                </c:pt>
                <c:pt idx="1">
                  <c:v>SUPERÁVIT SGP SALUD PÚBLICA</c:v>
                </c:pt>
                <c:pt idx="2">
                  <c:v>SUPERAVIT SGP SALUD PRESTACION DE SERVICIOS</c:v>
                </c:pt>
                <c:pt idx="3">
                  <c:v>SUBSIDIO A LA OFERTA</c:v>
                </c:pt>
                <c:pt idx="4">
                  <c:v>SUPERAVIT SGP SUBSIDIO DE LA OFERTA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30-09-2022.xlsx]SGP Salud Pública'!$G$4:$G$10</c:f>
              <c:numCache>
                <c:formatCode>#,##0.00</c:formatCode>
                <c:ptCount val="7"/>
                <c:pt idx="0" formatCode="#,##0">
                  <c:v>3917602.48496</c:v>
                </c:pt>
                <c:pt idx="1">
                  <c:v>504236.83199999999</c:v>
                </c:pt>
                <c:pt idx="2">
                  <c:v>0</c:v>
                </c:pt>
                <c:pt idx="3">
                  <c:v>1627922.6850000001</c:v>
                </c:pt>
                <c:pt idx="4">
                  <c:v>0</c:v>
                </c:pt>
                <c:pt idx="5">
                  <c:v>6049762.00196</c:v>
                </c:pt>
                <c:pt idx="6" formatCode="0.00%">
                  <c:v>0.70941442432574675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8-42DA-AD39-FD7E2D718B4E}"/>
            </c:ext>
          </c:extLst>
        </c:ser>
        <c:ser>
          <c:idx val="4"/>
          <c:order val="4"/>
          <c:tx>
            <c:strRef>
              <c:f>'[Gráficas Ingresos vs Gastos 30-09-2022.xlsx]SGP Salud Pública'!$H$3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30-09-2022.xlsx]SGP Salud Pública'!$B$4:$B$10</c:f>
              <c:strCache>
                <c:ptCount val="7"/>
                <c:pt idx="0">
                  <c:v>SGP SALUD SALUD PÚBLICA C.S.F</c:v>
                </c:pt>
                <c:pt idx="1">
                  <c:v>SUPERÁVIT SGP SALUD PÚBLICA</c:v>
                </c:pt>
                <c:pt idx="2">
                  <c:v>SUPERAVIT SGP SALUD PRESTACION DE SERVICIOS</c:v>
                </c:pt>
                <c:pt idx="3">
                  <c:v>SUBSIDIO A LA OFERTA</c:v>
                </c:pt>
                <c:pt idx="4">
                  <c:v>SUPERAVIT SGP SUBSIDIO DE LA OFERTA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30-09-2022.xlsx]SGP Salud Pública'!$H$4:$H$10</c:f>
              <c:numCache>
                <c:formatCode>#,##0.00</c:formatCode>
                <c:ptCount val="7"/>
                <c:pt idx="0" formatCode="#,##0">
                  <c:v>2604210.267</c:v>
                </c:pt>
                <c:pt idx="1">
                  <c:v>291180.86</c:v>
                </c:pt>
                <c:pt idx="2">
                  <c:v>0</c:v>
                </c:pt>
                <c:pt idx="3">
                  <c:v>514371.83899999998</c:v>
                </c:pt>
                <c:pt idx="4">
                  <c:v>0</c:v>
                </c:pt>
                <c:pt idx="5">
                  <c:v>3409762.966</c:v>
                </c:pt>
                <c:pt idx="6" formatCode="0.00%">
                  <c:v>0.56361935641357563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8-42DA-AD39-FD7E2D718B4E}"/>
            </c:ext>
          </c:extLst>
        </c:ser>
        <c:ser>
          <c:idx val="5"/>
          <c:order val="5"/>
          <c:tx>
            <c:strRef>
              <c:f>'[Gráficas Ingresos vs Gastos 30-09-2022.xlsx]SGP Salud Pública'!$I$3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30-09-2022.xlsx]SGP Salud Pública'!$B$4:$B$10</c:f>
              <c:strCache>
                <c:ptCount val="7"/>
                <c:pt idx="0">
                  <c:v>SGP SALUD SALUD PÚBLICA C.S.F</c:v>
                </c:pt>
                <c:pt idx="1">
                  <c:v>SUPERÁVIT SGP SALUD PÚBLICA</c:v>
                </c:pt>
                <c:pt idx="2">
                  <c:v>SUPERAVIT SGP SALUD PRESTACION DE SERVICIOS</c:v>
                </c:pt>
                <c:pt idx="3">
                  <c:v>SUBSIDIO A LA OFERTA</c:v>
                </c:pt>
                <c:pt idx="4">
                  <c:v>SUPERAVIT SGP SUBSIDIO DE LA OFERTA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30-09-2022.xlsx]SGP Salud Pública'!$I$4:$I$10</c:f>
              <c:numCache>
                <c:formatCode>#,##0.00</c:formatCode>
                <c:ptCount val="7"/>
                <c:pt idx="0" formatCode="#,##0">
                  <c:v>2604210.267</c:v>
                </c:pt>
                <c:pt idx="1">
                  <c:v>291180.86</c:v>
                </c:pt>
                <c:pt idx="2">
                  <c:v>0</c:v>
                </c:pt>
                <c:pt idx="3">
                  <c:v>514371.83899999998</c:v>
                </c:pt>
                <c:pt idx="4">
                  <c:v>0</c:v>
                </c:pt>
                <c:pt idx="5">
                  <c:v>3409762.966</c:v>
                </c:pt>
                <c:pt idx="6" formatCode="0.00%">
                  <c:v>0.56361935641357563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68-42DA-AD39-FD7E2D718B4E}"/>
            </c:ext>
          </c:extLst>
        </c:ser>
        <c:ser>
          <c:idx val="6"/>
          <c:order val="6"/>
          <c:tx>
            <c:strRef>
              <c:f>'[Gráficas Ingresos vs Gastos 30-09-2022.xlsx]SGP Salud Pública'!$J$3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30-09-2022.xlsx]SGP Salud Pública'!$B$4:$B$10</c:f>
              <c:strCache>
                <c:ptCount val="7"/>
                <c:pt idx="0">
                  <c:v>SGP SALUD SALUD PÚBLICA C.S.F</c:v>
                </c:pt>
                <c:pt idx="1">
                  <c:v>SUPERÁVIT SGP SALUD PÚBLICA</c:v>
                </c:pt>
                <c:pt idx="2">
                  <c:v>SUPERAVIT SGP SALUD PRESTACION DE SERVICIOS</c:v>
                </c:pt>
                <c:pt idx="3">
                  <c:v>SUBSIDIO A LA OFERTA</c:v>
                </c:pt>
                <c:pt idx="4">
                  <c:v>SUPERAVIT SGP SUBSIDIO DE LA OFERTA</c:v>
                </c:pt>
                <c:pt idx="5">
                  <c:v>TOTAL </c:v>
                </c:pt>
                <c:pt idx="6">
                  <c:v>% DE INGRESO EFECTIVO</c:v>
                </c:pt>
              </c:strCache>
            </c:strRef>
          </c:cat>
          <c:val>
            <c:numRef>
              <c:f>'[Gráficas Ingresos vs Gastos 30-09-2022.xlsx]SGP Salud Pública'!$J$4:$J$10</c:f>
              <c:numCache>
                <c:formatCode>#,##0.00</c:formatCode>
                <c:ptCount val="7"/>
                <c:pt idx="0" formatCode="#,##0">
                  <c:v>-417589.09375</c:v>
                </c:pt>
                <c:pt idx="1">
                  <c:v>1523078.5529400001</c:v>
                </c:pt>
                <c:pt idx="2">
                  <c:v>1.88957</c:v>
                </c:pt>
                <c:pt idx="3">
                  <c:v>-298969.91986999998</c:v>
                </c:pt>
                <c:pt idx="4">
                  <c:v>144394.75227</c:v>
                </c:pt>
                <c:pt idx="5">
                  <c:v>950916.18116000015</c:v>
                </c:pt>
                <c:pt idx="6" formatCode="0.00%">
                  <c:v>0.11150747004941755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68-42DA-AD39-FD7E2D718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144896"/>
        <c:axId val="342146432"/>
      </c:barChart>
      <c:catAx>
        <c:axId val="34214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2146432"/>
        <c:crosses val="autoZero"/>
        <c:auto val="1"/>
        <c:lblAlgn val="ctr"/>
        <c:lblOffset val="100"/>
        <c:noMultiLvlLbl val="0"/>
      </c:catAx>
      <c:valAx>
        <c:axId val="342146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RECURSOS</a:t>
                </a:r>
              </a:p>
            </c:rich>
          </c:tx>
          <c:layout>
            <c:manualLayout>
              <c:xMode val="edge"/>
              <c:yMode val="edge"/>
              <c:x val="0.12798260604599249"/>
              <c:y val="0.467353477495290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crossAx val="342144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rgbClr val="92D050"/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63013998250217"/>
          <c:y val="0.17171296296296296"/>
          <c:w val="0.74036986001749783"/>
          <c:h val="0.40466827063283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30-09-2022.xlsx]Cofinanciación nal. Salud 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30-09-2022.xlsx]Cofinanciación nal. Salud '!$B$4:$B$14</c:f>
              <c:strCache>
                <c:ptCount val="11"/>
                <c:pt idx="0">
                  <c:v>POGRAMA PREV Y CONTROL ENFERMEDADES POR VECTORES</c:v>
                </c:pt>
                <c:pt idx="1">
                  <c:v>PROGRAMA INIMPUTABLES</c:v>
                </c:pt>
                <c:pt idx="2">
                  <c:v>SUPERAVIT RESOLUCION  PROGRAMA INIMPUTABLES</c:v>
                </c:pt>
                <c:pt idx="3">
                  <c:v>PROGRAMA CONTROL TUBERCULOSIS QUINDIO</c:v>
                </c:pt>
                <c:pt idx="4">
                  <c:v>PROGRAMA CONTROL LEPRA QUINDIO</c:v>
                </c:pt>
                <c:pt idx="5">
                  <c:v>SUPERAVIT FONDO DE SALVAMENTO Y GRANT. FONSAET</c:v>
                </c:pt>
                <c:pt idx="6">
                  <c:v>SUPERÁVIT PROYECTO FRISCO EST CONSUMO SUSTANCIAS S</c:v>
                </c:pt>
                <c:pt idx="7">
                  <c:v>EXCEDENTES APORTES PATRONALES ESE DEL DEPTO</c:v>
                </c:pt>
                <c:pt idx="8">
                  <c:v>COFINANCIACIÓN NACIONAL SALUD</c:v>
                </c:pt>
                <c:pt idx="9">
                  <c:v>TOTAL </c:v>
                </c:pt>
                <c:pt idx="10">
                  <c:v>% DE INGRESO EFECTIVO</c:v>
                </c:pt>
              </c:strCache>
            </c:strRef>
          </c:cat>
          <c:val>
            <c:numRef>
              <c:f>'[Gráficas Ingresos vs Gastos 30-09-2022.xlsx]Cofinanciación nal. Salud '!$D$4:$D$14</c:f>
              <c:numCache>
                <c:formatCode>#,##0.00</c:formatCode>
                <c:ptCount val="11"/>
                <c:pt idx="0">
                  <c:v>232096.86</c:v>
                </c:pt>
                <c:pt idx="1">
                  <c:v>1902238</c:v>
                </c:pt>
                <c:pt idx="2">
                  <c:v>239176.712</c:v>
                </c:pt>
                <c:pt idx="3">
                  <c:v>152370.44</c:v>
                </c:pt>
                <c:pt idx="4">
                  <c:v>25160.032999999999</c:v>
                </c:pt>
                <c:pt idx="5">
                  <c:v>468599.15412000002</c:v>
                </c:pt>
                <c:pt idx="6">
                  <c:v>548597.64399999997</c:v>
                </c:pt>
                <c:pt idx="7">
                  <c:v>12.226600000000001</c:v>
                </c:pt>
                <c:pt idx="8">
                  <c:v>0</c:v>
                </c:pt>
                <c:pt idx="9" formatCode="#,##0">
                  <c:v>3568251.0697199996</c:v>
                </c:pt>
                <c:pt idx="10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F-41B9-849A-85318E4EA1DC}"/>
            </c:ext>
          </c:extLst>
        </c:ser>
        <c:ser>
          <c:idx val="1"/>
          <c:order val="1"/>
          <c:tx>
            <c:strRef>
              <c:f>'[Gráficas Ingresos vs Gastos 30-09-2022.xlsx]Cofinanciación nal. Salud 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30-09-2022.xlsx]Cofinanciación nal. Salud '!$B$4:$B$14</c:f>
              <c:strCache>
                <c:ptCount val="11"/>
                <c:pt idx="0">
                  <c:v>POGRAMA PREV Y CONTROL ENFERMEDADES POR VECTORES</c:v>
                </c:pt>
                <c:pt idx="1">
                  <c:v>PROGRAMA INIMPUTABLES</c:v>
                </c:pt>
                <c:pt idx="2">
                  <c:v>SUPERAVIT RESOLUCION  PROGRAMA INIMPUTABLES</c:v>
                </c:pt>
                <c:pt idx="3">
                  <c:v>PROGRAMA CONTROL TUBERCULOSIS QUINDIO</c:v>
                </c:pt>
                <c:pt idx="4">
                  <c:v>PROGRAMA CONTROL LEPRA QUINDIO</c:v>
                </c:pt>
                <c:pt idx="5">
                  <c:v>SUPERAVIT FONDO DE SALVAMENTO Y GRANT. FONSAET</c:v>
                </c:pt>
                <c:pt idx="6">
                  <c:v>SUPERÁVIT PROYECTO FRISCO EST CONSUMO SUSTANCIAS S</c:v>
                </c:pt>
                <c:pt idx="7">
                  <c:v>EXCEDENTES APORTES PATRONALES ESE DEL DEPTO</c:v>
                </c:pt>
                <c:pt idx="8">
                  <c:v>COFINANCIACIÓN NACIONAL SALUD</c:v>
                </c:pt>
                <c:pt idx="9">
                  <c:v>TOTAL </c:v>
                </c:pt>
                <c:pt idx="10">
                  <c:v>% DE INGRESO EFECTIVO</c:v>
                </c:pt>
              </c:strCache>
            </c:strRef>
          </c:cat>
          <c:val>
            <c:numRef>
              <c:f>'[Gráficas Ingresos vs Gastos 30-09-2022.xlsx]Cofinanciación nal. Salud '!$E$4:$E$14</c:f>
              <c:numCache>
                <c:formatCode>#,##0.00</c:formatCode>
                <c:ptCount val="11"/>
                <c:pt idx="0">
                  <c:v>174072.64499999999</c:v>
                </c:pt>
                <c:pt idx="1">
                  <c:v>2322977.92</c:v>
                </c:pt>
                <c:pt idx="2">
                  <c:v>239176.712</c:v>
                </c:pt>
                <c:pt idx="3">
                  <c:v>152370.44</c:v>
                </c:pt>
                <c:pt idx="4">
                  <c:v>25160.032999999999</c:v>
                </c:pt>
                <c:pt idx="5">
                  <c:v>468599.15412000002</c:v>
                </c:pt>
                <c:pt idx="6">
                  <c:v>548597.64399999997</c:v>
                </c:pt>
                <c:pt idx="7">
                  <c:v>12.408629999999999</c:v>
                </c:pt>
                <c:pt idx="8">
                  <c:v>1022.4206800000001</c:v>
                </c:pt>
                <c:pt idx="9" formatCode="#,##0">
                  <c:v>3931989.3774299994</c:v>
                </c:pt>
                <c:pt idx="10" formatCode="0%">
                  <c:v>1.1019374199300787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F-41B9-849A-85318E4EA1DC}"/>
            </c:ext>
          </c:extLst>
        </c:ser>
        <c:ser>
          <c:idx val="2"/>
          <c:order val="2"/>
          <c:tx>
            <c:strRef>
              <c:f>'[Gráficas Ingresos vs Gastos 30-09-2022.xlsx]Cofinanciación nal. Salud 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30-09-2022.xlsx]Cofinanciación nal. Salud '!$B$4:$B$14</c:f>
              <c:strCache>
                <c:ptCount val="11"/>
                <c:pt idx="0">
                  <c:v>POGRAMA PREV Y CONTROL ENFERMEDADES POR VECTORES</c:v>
                </c:pt>
                <c:pt idx="1">
                  <c:v>PROGRAMA INIMPUTABLES</c:v>
                </c:pt>
                <c:pt idx="2">
                  <c:v>SUPERAVIT RESOLUCION  PROGRAMA INIMPUTABLES</c:v>
                </c:pt>
                <c:pt idx="3">
                  <c:v>PROGRAMA CONTROL TUBERCULOSIS QUINDIO</c:v>
                </c:pt>
                <c:pt idx="4">
                  <c:v>PROGRAMA CONTROL LEPRA QUINDIO</c:v>
                </c:pt>
                <c:pt idx="5">
                  <c:v>SUPERAVIT FONDO DE SALVAMENTO Y GRANT. FONSAET</c:v>
                </c:pt>
                <c:pt idx="6">
                  <c:v>SUPERÁVIT PROYECTO FRISCO EST CONSUMO SUSTANCIAS S</c:v>
                </c:pt>
                <c:pt idx="7">
                  <c:v>EXCEDENTES APORTES PATRONALES ESE DEL DEPTO</c:v>
                </c:pt>
                <c:pt idx="8">
                  <c:v>COFINANCIACIÓN NACIONAL SALUD</c:v>
                </c:pt>
                <c:pt idx="9">
                  <c:v>TOTAL </c:v>
                </c:pt>
                <c:pt idx="10">
                  <c:v>% DE INGRESO EFECTIVO</c:v>
                </c:pt>
              </c:strCache>
            </c:strRef>
          </c:cat>
          <c:val>
            <c:numRef>
              <c:f>'[Gráficas Ingresos vs Gastos 30-09-2022.xlsx]Cofinanciación nal. Salud '!$F$4:$F$14</c:f>
              <c:numCache>
                <c:formatCode>#,##0.00</c:formatCode>
                <c:ptCount val="11"/>
                <c:pt idx="0">
                  <c:v>232096.86</c:v>
                </c:pt>
                <c:pt idx="1">
                  <c:v>1902238</c:v>
                </c:pt>
                <c:pt idx="2">
                  <c:v>239176.712</c:v>
                </c:pt>
                <c:pt idx="3">
                  <c:v>152370.44</c:v>
                </c:pt>
                <c:pt idx="4">
                  <c:v>25160.032999999999</c:v>
                </c:pt>
                <c:pt idx="5">
                  <c:v>468599.15412000002</c:v>
                </c:pt>
                <c:pt idx="6">
                  <c:v>548597.64399999997</c:v>
                </c:pt>
                <c:pt idx="7">
                  <c:v>12.226600000000001</c:v>
                </c:pt>
                <c:pt idx="8">
                  <c:v>0</c:v>
                </c:pt>
                <c:pt idx="9" formatCode="#,##0">
                  <c:v>3568251.0697199996</c:v>
                </c:pt>
                <c:pt idx="10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0F-41B9-849A-85318E4EA1DC}"/>
            </c:ext>
          </c:extLst>
        </c:ser>
        <c:ser>
          <c:idx val="3"/>
          <c:order val="3"/>
          <c:tx>
            <c:strRef>
              <c:f>'[Gráficas Ingresos vs Gastos 30-09-2022.xlsx]Cofinanciación nal. Salud 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30-09-2022.xlsx]Cofinanciación nal. Salud '!$B$4:$B$14</c:f>
              <c:strCache>
                <c:ptCount val="11"/>
                <c:pt idx="0">
                  <c:v>POGRAMA PREV Y CONTROL ENFERMEDADES POR VECTORES</c:v>
                </c:pt>
                <c:pt idx="1">
                  <c:v>PROGRAMA INIMPUTABLES</c:v>
                </c:pt>
                <c:pt idx="2">
                  <c:v>SUPERAVIT RESOLUCION  PROGRAMA INIMPUTABLES</c:v>
                </c:pt>
                <c:pt idx="3">
                  <c:v>PROGRAMA CONTROL TUBERCULOSIS QUINDIO</c:v>
                </c:pt>
                <c:pt idx="4">
                  <c:v>PROGRAMA CONTROL LEPRA QUINDIO</c:v>
                </c:pt>
                <c:pt idx="5">
                  <c:v>SUPERAVIT FONDO DE SALVAMENTO Y GRANT. FONSAET</c:v>
                </c:pt>
                <c:pt idx="6">
                  <c:v>SUPERÁVIT PROYECTO FRISCO EST CONSUMO SUSTANCIAS S</c:v>
                </c:pt>
                <c:pt idx="7">
                  <c:v>EXCEDENTES APORTES PATRONALES ESE DEL DEPTO</c:v>
                </c:pt>
                <c:pt idx="8">
                  <c:v>COFINANCIACIÓN NACIONAL SALUD</c:v>
                </c:pt>
                <c:pt idx="9">
                  <c:v>TOTAL </c:v>
                </c:pt>
                <c:pt idx="10">
                  <c:v>% DE INGRESO EFECTIVO</c:v>
                </c:pt>
              </c:strCache>
            </c:strRef>
          </c:cat>
          <c:val>
            <c:numRef>
              <c:f>'[Gráficas Ingresos vs Gastos 30-09-2022.xlsx]Cofinanciación nal. Salud '!$G$4:$G$14</c:f>
              <c:numCache>
                <c:formatCode>#,##0.00</c:formatCode>
                <c:ptCount val="11"/>
                <c:pt idx="0">
                  <c:v>110057.43700000001</c:v>
                </c:pt>
                <c:pt idx="1">
                  <c:v>1664530.966</c:v>
                </c:pt>
                <c:pt idx="2">
                  <c:v>131444.37599999999</c:v>
                </c:pt>
                <c:pt idx="3">
                  <c:v>91837.832999999999</c:v>
                </c:pt>
                <c:pt idx="4">
                  <c:v>25036.332999999999</c:v>
                </c:pt>
                <c:pt idx="5">
                  <c:v>468599.15399999998</c:v>
                </c:pt>
                <c:pt idx="6">
                  <c:v>476696.66700000002</c:v>
                </c:pt>
                <c:pt idx="7">
                  <c:v>0</c:v>
                </c:pt>
                <c:pt idx="8">
                  <c:v>0</c:v>
                </c:pt>
                <c:pt idx="9" formatCode="#,##0">
                  <c:v>2968202.7659999998</c:v>
                </c:pt>
                <c:pt idx="10" formatCode="0.00%">
                  <c:v>0.83183686013241065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0F-41B9-849A-85318E4EA1DC}"/>
            </c:ext>
          </c:extLst>
        </c:ser>
        <c:ser>
          <c:idx val="4"/>
          <c:order val="4"/>
          <c:tx>
            <c:strRef>
              <c:f>'[Gráficas Ingresos vs Gastos 30-09-2022.xlsx]Cofinanciación nal. Salud 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30-09-2022.xlsx]Cofinanciación nal. Salud '!$B$4:$B$14</c:f>
              <c:strCache>
                <c:ptCount val="11"/>
                <c:pt idx="0">
                  <c:v>POGRAMA PREV Y CONTROL ENFERMEDADES POR VECTORES</c:v>
                </c:pt>
                <c:pt idx="1">
                  <c:v>PROGRAMA INIMPUTABLES</c:v>
                </c:pt>
                <c:pt idx="2">
                  <c:v>SUPERAVIT RESOLUCION  PROGRAMA INIMPUTABLES</c:v>
                </c:pt>
                <c:pt idx="3">
                  <c:v>PROGRAMA CONTROL TUBERCULOSIS QUINDIO</c:v>
                </c:pt>
                <c:pt idx="4">
                  <c:v>PROGRAMA CONTROL LEPRA QUINDIO</c:v>
                </c:pt>
                <c:pt idx="5">
                  <c:v>SUPERAVIT FONDO DE SALVAMENTO Y GRANT. FONSAET</c:v>
                </c:pt>
                <c:pt idx="6">
                  <c:v>SUPERÁVIT PROYECTO FRISCO EST CONSUMO SUSTANCIAS S</c:v>
                </c:pt>
                <c:pt idx="7">
                  <c:v>EXCEDENTES APORTES PATRONALES ESE DEL DEPTO</c:v>
                </c:pt>
                <c:pt idx="8">
                  <c:v>COFINANCIACIÓN NACIONAL SALUD</c:v>
                </c:pt>
                <c:pt idx="9">
                  <c:v>TOTAL </c:v>
                </c:pt>
                <c:pt idx="10">
                  <c:v>% DE INGRESO EFECTIVO</c:v>
                </c:pt>
              </c:strCache>
            </c:strRef>
          </c:cat>
          <c:val>
            <c:numRef>
              <c:f>'[Gráficas Ingresos vs Gastos 30-09-2022.xlsx]Cofinanciación nal. Salud '!$H$4:$H$14</c:f>
              <c:numCache>
                <c:formatCode>#,##0.00</c:formatCode>
                <c:ptCount val="11"/>
                <c:pt idx="0">
                  <c:v>110057.43700000001</c:v>
                </c:pt>
                <c:pt idx="1">
                  <c:v>1106888.4820000001</c:v>
                </c:pt>
                <c:pt idx="2">
                  <c:v>131444.37599999999</c:v>
                </c:pt>
                <c:pt idx="3">
                  <c:v>35092.5</c:v>
                </c:pt>
                <c:pt idx="4">
                  <c:v>20187.5</c:v>
                </c:pt>
                <c:pt idx="5">
                  <c:v>468599.15399999998</c:v>
                </c:pt>
                <c:pt idx="6">
                  <c:v>163060</c:v>
                </c:pt>
                <c:pt idx="7">
                  <c:v>0</c:v>
                </c:pt>
                <c:pt idx="8">
                  <c:v>0</c:v>
                </c:pt>
                <c:pt idx="9" formatCode="#,##0">
                  <c:v>2035329.449</c:v>
                </c:pt>
                <c:pt idx="10" formatCode="0.00%">
                  <c:v>0.68571105462004689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0F-41B9-849A-85318E4EA1DC}"/>
            </c:ext>
          </c:extLst>
        </c:ser>
        <c:ser>
          <c:idx val="5"/>
          <c:order val="5"/>
          <c:tx>
            <c:strRef>
              <c:f>'[Gráficas Ingresos vs Gastos 30-09-2022.xlsx]Cofinanciación nal. Salud 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30-09-2022.xlsx]Cofinanciación nal. Salud '!$B$4:$B$14</c:f>
              <c:strCache>
                <c:ptCount val="11"/>
                <c:pt idx="0">
                  <c:v>POGRAMA PREV Y CONTROL ENFERMEDADES POR VECTORES</c:v>
                </c:pt>
                <c:pt idx="1">
                  <c:v>PROGRAMA INIMPUTABLES</c:v>
                </c:pt>
                <c:pt idx="2">
                  <c:v>SUPERAVIT RESOLUCION  PROGRAMA INIMPUTABLES</c:v>
                </c:pt>
                <c:pt idx="3">
                  <c:v>PROGRAMA CONTROL TUBERCULOSIS QUINDIO</c:v>
                </c:pt>
                <c:pt idx="4">
                  <c:v>PROGRAMA CONTROL LEPRA QUINDIO</c:v>
                </c:pt>
                <c:pt idx="5">
                  <c:v>SUPERAVIT FONDO DE SALVAMENTO Y GRANT. FONSAET</c:v>
                </c:pt>
                <c:pt idx="6">
                  <c:v>SUPERÁVIT PROYECTO FRISCO EST CONSUMO SUSTANCIAS S</c:v>
                </c:pt>
                <c:pt idx="7">
                  <c:v>EXCEDENTES APORTES PATRONALES ESE DEL DEPTO</c:v>
                </c:pt>
                <c:pt idx="8">
                  <c:v>COFINANCIACIÓN NACIONAL SALUD</c:v>
                </c:pt>
                <c:pt idx="9">
                  <c:v>TOTAL </c:v>
                </c:pt>
                <c:pt idx="10">
                  <c:v>% DE INGRESO EFECTIVO</c:v>
                </c:pt>
              </c:strCache>
            </c:strRef>
          </c:cat>
          <c:val>
            <c:numRef>
              <c:f>'[Gráficas Ingresos vs Gastos 30-09-2022.xlsx]Cofinanciación nal. Salud '!$I$4:$I$14</c:f>
              <c:numCache>
                <c:formatCode>#,##0.00</c:formatCode>
                <c:ptCount val="11"/>
                <c:pt idx="0">
                  <c:v>110057.43700000001</c:v>
                </c:pt>
                <c:pt idx="1">
                  <c:v>1106888.4820000001</c:v>
                </c:pt>
                <c:pt idx="2">
                  <c:v>131444.37599999999</c:v>
                </c:pt>
                <c:pt idx="3">
                  <c:v>35092.5</c:v>
                </c:pt>
                <c:pt idx="4">
                  <c:v>20187.5</c:v>
                </c:pt>
                <c:pt idx="5">
                  <c:v>468599.15399999998</c:v>
                </c:pt>
                <c:pt idx="6">
                  <c:v>163060</c:v>
                </c:pt>
                <c:pt idx="7">
                  <c:v>0</c:v>
                </c:pt>
                <c:pt idx="8">
                  <c:v>0</c:v>
                </c:pt>
                <c:pt idx="9" formatCode="#,##0">
                  <c:v>2035329.449</c:v>
                </c:pt>
                <c:pt idx="10" formatCode="0.00%">
                  <c:v>0.68571105462004689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0F-41B9-849A-85318E4EA1DC}"/>
            </c:ext>
          </c:extLst>
        </c:ser>
        <c:ser>
          <c:idx val="6"/>
          <c:order val="6"/>
          <c:tx>
            <c:strRef>
              <c:f>'[Gráficas Ingresos vs Gastos 30-09-2022.xlsx]Cofinanciación nal. Salud 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30-09-2022.xlsx]Cofinanciación nal. Salud '!$B$4:$B$14</c:f>
              <c:strCache>
                <c:ptCount val="11"/>
                <c:pt idx="0">
                  <c:v>POGRAMA PREV Y CONTROL ENFERMEDADES POR VECTORES</c:v>
                </c:pt>
                <c:pt idx="1">
                  <c:v>PROGRAMA INIMPUTABLES</c:v>
                </c:pt>
                <c:pt idx="2">
                  <c:v>SUPERAVIT RESOLUCION  PROGRAMA INIMPUTABLES</c:v>
                </c:pt>
                <c:pt idx="3">
                  <c:v>PROGRAMA CONTROL TUBERCULOSIS QUINDIO</c:v>
                </c:pt>
                <c:pt idx="4">
                  <c:v>PROGRAMA CONTROL LEPRA QUINDIO</c:v>
                </c:pt>
                <c:pt idx="5">
                  <c:v>SUPERAVIT FONDO DE SALVAMENTO Y GRANT. FONSAET</c:v>
                </c:pt>
                <c:pt idx="6">
                  <c:v>SUPERÁVIT PROYECTO FRISCO EST CONSUMO SUSTANCIAS S</c:v>
                </c:pt>
                <c:pt idx="7">
                  <c:v>EXCEDENTES APORTES PATRONALES ESE DEL DEPTO</c:v>
                </c:pt>
                <c:pt idx="8">
                  <c:v>COFINANCIACIÓN NACIONAL SALUD</c:v>
                </c:pt>
                <c:pt idx="9">
                  <c:v>TOTAL </c:v>
                </c:pt>
                <c:pt idx="10">
                  <c:v>% DE INGRESO EFECTIVO</c:v>
                </c:pt>
              </c:strCache>
            </c:strRef>
          </c:cat>
          <c:val>
            <c:numRef>
              <c:f>'[Gráficas Ingresos vs Gastos 30-09-2022.xlsx]Cofinanciación nal. Salud '!$J$4:$J$14</c:f>
              <c:numCache>
                <c:formatCode>#,##0.00</c:formatCode>
                <c:ptCount val="11"/>
                <c:pt idx="0">
                  <c:v>64015.207999999999</c:v>
                </c:pt>
                <c:pt idx="1">
                  <c:v>658446.95400000003</c:v>
                </c:pt>
                <c:pt idx="2">
                  <c:v>107732.336</c:v>
                </c:pt>
                <c:pt idx="3">
                  <c:v>60532.607000000004</c:v>
                </c:pt>
                <c:pt idx="4">
                  <c:v>123.7</c:v>
                </c:pt>
                <c:pt idx="5">
                  <c:v>1.1999999999999999E-4</c:v>
                </c:pt>
                <c:pt idx="6">
                  <c:v>71900.976999999999</c:v>
                </c:pt>
                <c:pt idx="7">
                  <c:v>12.408629999999999</c:v>
                </c:pt>
                <c:pt idx="8">
                  <c:v>1022.4206800000001</c:v>
                </c:pt>
                <c:pt idx="9" formatCode="#,##0">
                  <c:v>963786.61142999982</c:v>
                </c:pt>
                <c:pt idx="10" formatCode="0.00%">
                  <c:v>0.27010055979766806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0F-41B9-849A-85318E4EA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209664"/>
        <c:axId val="342211200"/>
      </c:barChart>
      <c:catAx>
        <c:axId val="34220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211200"/>
        <c:crosses val="autoZero"/>
        <c:auto val="1"/>
        <c:lblAlgn val="ctr"/>
        <c:lblOffset val="100"/>
        <c:noMultiLvlLbl val="0"/>
      </c:catAx>
      <c:valAx>
        <c:axId val="34221120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layout>
            <c:manualLayout>
              <c:xMode val="edge"/>
              <c:yMode val="edge"/>
              <c:x val="3.0415234361398414E-2"/>
              <c:y val="0.2837677735773044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crossAx val="342209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000"/>
      </a:pPr>
      <a:endParaRPr lang="es-CO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63013998250217"/>
          <c:y val="0.17171296296296296"/>
          <c:w val="0.74036986001749783"/>
          <c:h val="0.40466827063283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30-09-2022.xlsx]Fondo de estupefacientes'!$D$3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30-09-2022.xlsx]Fondo de estupefacientes'!$B$4:$B$8</c:f>
              <c:strCache>
                <c:ptCount val="5"/>
                <c:pt idx="0">
                  <c:v>FONDO DE ESTUPEFACIENTES</c:v>
                </c:pt>
                <c:pt idx="1">
                  <c:v>SUPERAVIT FONDO DE ESTUPERFACIENTES</c:v>
                </c:pt>
                <c:pt idx="2">
                  <c:v>CONVENIO FONDO NACIONAL DE ESTUPEFACIENTES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30-09-2022.xlsx]Fondo de estupefacientes'!$D$4:$D$8</c:f>
              <c:numCache>
                <c:formatCode>#,##0.00</c:formatCode>
                <c:ptCount val="5"/>
                <c:pt idx="0">
                  <c:v>961000</c:v>
                </c:pt>
                <c:pt idx="1">
                  <c:v>822090.14962000004</c:v>
                </c:pt>
                <c:pt idx="2">
                  <c:v>225000</c:v>
                </c:pt>
                <c:pt idx="3">
                  <c:v>2008090.14962</c:v>
                </c:pt>
                <c:pt idx="4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E-4D02-9E13-BA9A7EF60E2B}"/>
            </c:ext>
          </c:extLst>
        </c:ser>
        <c:ser>
          <c:idx val="1"/>
          <c:order val="1"/>
          <c:tx>
            <c:strRef>
              <c:f>'[Gráficas Ingresos vs Gastos 30-09-2022.xlsx]Fondo de estupefacientes'!$E$3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30-09-2022.xlsx]Fondo de estupefacientes'!$B$4:$B$8</c:f>
              <c:strCache>
                <c:ptCount val="5"/>
                <c:pt idx="0">
                  <c:v>FONDO DE ESTUPEFACIENTES</c:v>
                </c:pt>
                <c:pt idx="1">
                  <c:v>SUPERAVIT FONDO DE ESTUPERFACIENTES</c:v>
                </c:pt>
                <c:pt idx="2">
                  <c:v>CONVENIO FONDO NACIONAL DE ESTUPEFACIENTES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30-09-2022.xlsx]Fondo de estupefacientes'!$E$4:$E$8</c:f>
              <c:numCache>
                <c:formatCode>#,##0.00</c:formatCode>
                <c:ptCount val="5"/>
                <c:pt idx="0">
                  <c:v>287293.83782999997</c:v>
                </c:pt>
                <c:pt idx="1">
                  <c:v>822090.14962000004</c:v>
                </c:pt>
                <c:pt idx="2">
                  <c:v>0</c:v>
                </c:pt>
                <c:pt idx="3">
                  <c:v>1109383.9874499999</c:v>
                </c:pt>
                <c:pt idx="4" formatCode="0%">
                  <c:v>0.5524572627677764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E-4D02-9E13-BA9A7EF60E2B}"/>
            </c:ext>
          </c:extLst>
        </c:ser>
        <c:ser>
          <c:idx val="2"/>
          <c:order val="2"/>
          <c:tx>
            <c:strRef>
              <c:f>'[Gráficas Ingresos vs Gastos 30-09-2022.xlsx]Fondo de estupefacientes'!$F$3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30-09-2022.xlsx]Fondo de estupefacientes'!$B$4:$B$8</c:f>
              <c:strCache>
                <c:ptCount val="5"/>
                <c:pt idx="0">
                  <c:v>FONDO DE ESTUPEFACIENTES</c:v>
                </c:pt>
                <c:pt idx="1">
                  <c:v>SUPERAVIT FONDO DE ESTUPERFACIENTES</c:v>
                </c:pt>
                <c:pt idx="2">
                  <c:v>CONVENIO FONDO NACIONAL DE ESTUPEFACIENTES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30-09-2022.xlsx]Fondo de estupefacientes'!$F$4:$F$8</c:f>
              <c:numCache>
                <c:formatCode>#,##0.00</c:formatCode>
                <c:ptCount val="5"/>
                <c:pt idx="0">
                  <c:v>961000</c:v>
                </c:pt>
                <c:pt idx="1">
                  <c:v>822090.14962000004</c:v>
                </c:pt>
                <c:pt idx="2">
                  <c:v>225000</c:v>
                </c:pt>
                <c:pt idx="3">
                  <c:v>2008090.14962</c:v>
                </c:pt>
                <c:pt idx="4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2E-4D02-9E13-BA9A7EF60E2B}"/>
            </c:ext>
          </c:extLst>
        </c:ser>
        <c:ser>
          <c:idx val="3"/>
          <c:order val="3"/>
          <c:tx>
            <c:strRef>
              <c:f>'[Gráficas Ingresos vs Gastos 30-09-2022.xlsx]Fondo de estupefacientes'!$G$3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30-09-2022.xlsx]Fondo de estupefacientes'!$B$4:$B$8</c:f>
              <c:strCache>
                <c:ptCount val="5"/>
                <c:pt idx="0">
                  <c:v>FONDO DE ESTUPEFACIENTES</c:v>
                </c:pt>
                <c:pt idx="1">
                  <c:v>SUPERAVIT FONDO DE ESTUPERFACIENTES</c:v>
                </c:pt>
                <c:pt idx="2">
                  <c:v>CONVENIO FONDO NACIONAL DE ESTUPEFACIENTES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30-09-2022.xlsx]Fondo de estupefacientes'!$G$4:$G$8</c:f>
              <c:numCache>
                <c:formatCode>#,##0.00</c:formatCode>
                <c:ptCount val="5"/>
                <c:pt idx="0">
                  <c:v>278974.56400000001</c:v>
                </c:pt>
                <c:pt idx="1">
                  <c:v>79110.116999999998</c:v>
                </c:pt>
                <c:pt idx="2">
                  <c:v>110562.5</c:v>
                </c:pt>
                <c:pt idx="3">
                  <c:v>468647.18099999998</c:v>
                </c:pt>
                <c:pt idx="4" formatCode="0.00%">
                  <c:v>0.23337955275000188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5-40CD-9E04-364321270A89}"/>
            </c:ext>
          </c:extLst>
        </c:ser>
        <c:ser>
          <c:idx val="4"/>
          <c:order val="4"/>
          <c:tx>
            <c:strRef>
              <c:f>'[Gráficas Ingresos vs Gastos 30-09-2022.xlsx]Fondo de estupefacientes'!$H$3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30-09-2022.xlsx]Fondo de estupefacientes'!$B$4:$B$8</c:f>
              <c:strCache>
                <c:ptCount val="5"/>
                <c:pt idx="0">
                  <c:v>FONDO DE ESTUPEFACIENTES</c:v>
                </c:pt>
                <c:pt idx="1">
                  <c:v>SUPERAVIT FONDO DE ESTUPERFACIENTES</c:v>
                </c:pt>
                <c:pt idx="2">
                  <c:v>CONVENIO FONDO NACIONAL DE ESTUPEFACIENTES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30-09-2022.xlsx]Fondo de estupefacientes'!$H$4:$H$8</c:f>
              <c:numCache>
                <c:formatCode>#,##0.00</c:formatCode>
                <c:ptCount val="5"/>
                <c:pt idx="0">
                  <c:v>238974.56400000001</c:v>
                </c:pt>
                <c:pt idx="1">
                  <c:v>7290.8</c:v>
                </c:pt>
                <c:pt idx="2">
                  <c:v>0</c:v>
                </c:pt>
                <c:pt idx="3">
                  <c:v>246265.364</c:v>
                </c:pt>
                <c:pt idx="4" formatCode="0.00%">
                  <c:v>0.52548137273442819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E5-40CD-9E04-364321270A89}"/>
            </c:ext>
          </c:extLst>
        </c:ser>
        <c:ser>
          <c:idx val="5"/>
          <c:order val="5"/>
          <c:tx>
            <c:strRef>
              <c:f>'[Gráficas Ingresos vs Gastos 30-09-2022.xlsx]Fondo de estupefacientes'!$I$3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30-09-2022.xlsx]Fondo de estupefacientes'!$B$4:$B$8</c:f>
              <c:strCache>
                <c:ptCount val="5"/>
                <c:pt idx="0">
                  <c:v>FONDO DE ESTUPEFACIENTES</c:v>
                </c:pt>
                <c:pt idx="1">
                  <c:v>SUPERAVIT FONDO DE ESTUPERFACIENTES</c:v>
                </c:pt>
                <c:pt idx="2">
                  <c:v>CONVENIO FONDO NACIONAL DE ESTUPEFACIENTES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30-09-2022.xlsx]Fondo de estupefacientes'!$I$4:$I$8</c:f>
              <c:numCache>
                <c:formatCode>#,##0.00</c:formatCode>
                <c:ptCount val="5"/>
                <c:pt idx="0">
                  <c:v>238974.56400000001</c:v>
                </c:pt>
                <c:pt idx="1">
                  <c:v>7290.8</c:v>
                </c:pt>
                <c:pt idx="2">
                  <c:v>0</c:v>
                </c:pt>
                <c:pt idx="3">
                  <c:v>246265.364</c:v>
                </c:pt>
                <c:pt idx="4" formatCode="0.00%">
                  <c:v>0.52548137273442819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E5-40CD-9E04-364321270A89}"/>
            </c:ext>
          </c:extLst>
        </c:ser>
        <c:ser>
          <c:idx val="6"/>
          <c:order val="6"/>
          <c:tx>
            <c:strRef>
              <c:f>'[Gráficas Ingresos vs Gastos 30-09-2022.xlsx]Fondo de estupefacientes'!$J$3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30-09-2022.xlsx]Fondo de estupefacientes'!$B$4:$B$8</c:f>
              <c:strCache>
                <c:ptCount val="5"/>
                <c:pt idx="0">
                  <c:v>FONDO DE ESTUPEFACIENTES</c:v>
                </c:pt>
                <c:pt idx="1">
                  <c:v>SUPERAVIT FONDO DE ESTUPERFACIENTES</c:v>
                </c:pt>
                <c:pt idx="2">
                  <c:v>CONVENIO FONDO NACIONAL DE ESTUPEFACIENTES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30-09-2022.xlsx]Fondo de estupefacientes'!$J$4:$J$8</c:f>
              <c:numCache>
                <c:formatCode>#,##0.00</c:formatCode>
                <c:ptCount val="5"/>
                <c:pt idx="0">
                  <c:v>8319.2738300000001</c:v>
                </c:pt>
                <c:pt idx="1">
                  <c:v>742980.03261999995</c:v>
                </c:pt>
                <c:pt idx="2">
                  <c:v>-110562.5</c:v>
                </c:pt>
                <c:pt idx="3">
                  <c:v>640736.80644999992</c:v>
                </c:pt>
                <c:pt idx="4" formatCode="0.00%">
                  <c:v>0.31907771001777457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E5-40CD-9E04-364321270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335872"/>
        <c:axId val="342337408"/>
      </c:barChart>
      <c:catAx>
        <c:axId val="34233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337408"/>
        <c:crosses val="autoZero"/>
        <c:auto val="1"/>
        <c:lblAlgn val="ctr"/>
        <c:lblOffset val="100"/>
        <c:noMultiLvlLbl val="0"/>
      </c:catAx>
      <c:valAx>
        <c:axId val="342337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layout>
            <c:manualLayout>
              <c:xMode val="edge"/>
              <c:yMode val="edge"/>
              <c:x val="4.1411410728553082E-2"/>
              <c:y val="0.244234728944832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crossAx val="342335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30-09-2022.xlsx]Cof. Convenios Interadministrat'!$D$3</c:f>
              <c:strCache>
                <c:ptCount val="1"/>
                <c:pt idx="0">
                  <c:v>A.DEFINITIVO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'[Gráficas Ingresos vs Gastos 30-09-2022.xlsx]Cof. Convenios Interadministrat'!$B$4:$B$7</c:f>
              <c:strCache>
                <c:ptCount val="4"/>
                <c:pt idx="0">
                  <c:v>COFINANCIACIÓN CONVENIOS INTERADMINISTRATIVOS</c:v>
                </c:pt>
                <c:pt idx="1">
                  <c:v>SUPERAVIT CONVENIOS INTERADMINISTRATIVOS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30-09-2022.xlsx]Cof. Convenios Interadministrat'!$D$4:$D$7</c:f>
              <c:numCache>
                <c:formatCode>#,##0.00</c:formatCode>
                <c:ptCount val="4"/>
                <c:pt idx="0">
                  <c:v>453382.64</c:v>
                </c:pt>
                <c:pt idx="1">
                  <c:v>3554512.6439999999</c:v>
                </c:pt>
                <c:pt idx="2">
                  <c:v>4007895.284</c:v>
                </c:pt>
                <c:pt idx="3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B-4AD3-92DE-02FB25A27C56}"/>
            </c:ext>
          </c:extLst>
        </c:ser>
        <c:ser>
          <c:idx val="1"/>
          <c:order val="1"/>
          <c:tx>
            <c:strRef>
              <c:f>'[Gráficas Ingresos vs Gastos 30-09-2022.xlsx]Cof. Convenios Interadministrat'!$E$3</c:f>
              <c:strCache>
                <c:ptCount val="1"/>
                <c:pt idx="0">
                  <c:v>I. EFECTIVO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'[Gráficas Ingresos vs Gastos 30-09-2022.xlsx]Cof. Convenios Interadministrat'!$B$4:$B$7</c:f>
              <c:strCache>
                <c:ptCount val="4"/>
                <c:pt idx="0">
                  <c:v>COFINANCIACIÓN CONVENIOS INTERADMINISTRATIVOS</c:v>
                </c:pt>
                <c:pt idx="1">
                  <c:v>SUPERAVIT CONVENIOS INTERADMINISTRATIVOS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30-09-2022.xlsx]Cof. Convenios Interadministrat'!$E$4:$E$7</c:f>
              <c:numCache>
                <c:formatCode>#,##0.00</c:formatCode>
                <c:ptCount val="4"/>
                <c:pt idx="0">
                  <c:v>0</c:v>
                </c:pt>
                <c:pt idx="1">
                  <c:v>3554512.6439999999</c:v>
                </c:pt>
                <c:pt idx="2">
                  <c:v>3554512.6439999999</c:v>
                </c:pt>
                <c:pt idx="3" formatCode="0%">
                  <c:v>0.88687762332265563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8B-4AD3-92DE-02FB25A27C56}"/>
            </c:ext>
          </c:extLst>
        </c:ser>
        <c:ser>
          <c:idx val="2"/>
          <c:order val="2"/>
          <c:tx>
            <c:strRef>
              <c:f>'[Gráficas Ingresos vs Gastos 30-09-2022.xlsx]Cof. Convenios Interadministrat'!$F$3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30-09-2022.xlsx]Cof. Convenios Interadministrat'!$B$4:$B$7</c:f>
              <c:strCache>
                <c:ptCount val="4"/>
                <c:pt idx="0">
                  <c:v>COFINANCIACIÓN CONVENIOS INTERADMINISTRATIVOS</c:v>
                </c:pt>
                <c:pt idx="1">
                  <c:v>SUPERAVIT CONVENIOS INTERADMINISTRATIVOS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30-09-2022.xlsx]Cof. Convenios Interadministrat'!$F$4:$F$7</c:f>
              <c:numCache>
                <c:formatCode>#,##0.00</c:formatCode>
                <c:ptCount val="4"/>
                <c:pt idx="0">
                  <c:v>453382.64</c:v>
                </c:pt>
                <c:pt idx="1">
                  <c:v>3554512.6439999999</c:v>
                </c:pt>
                <c:pt idx="2">
                  <c:v>4007895.284</c:v>
                </c:pt>
                <c:pt idx="3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D-4FD5-B9B1-357DBE94C97E}"/>
            </c:ext>
          </c:extLst>
        </c:ser>
        <c:ser>
          <c:idx val="3"/>
          <c:order val="3"/>
          <c:tx>
            <c:strRef>
              <c:f>'[Gráficas Ingresos vs Gastos 30-09-2022.xlsx]Cof. Convenios Interadministrat'!$G$3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30-09-2022.xlsx]Cof. Convenios Interadministrat'!$B$4:$B$7</c:f>
              <c:strCache>
                <c:ptCount val="4"/>
                <c:pt idx="0">
                  <c:v>COFINANCIACIÓN CONVENIOS INTERADMINISTRATIVOS</c:v>
                </c:pt>
                <c:pt idx="1">
                  <c:v>SUPERAVIT CONVENIOS INTERADMINISTRATIVOS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30-09-2022.xlsx]Cof. Convenios Interadministrat'!$G$4:$G$7</c:f>
              <c:numCache>
                <c:formatCode>#,##0.00</c:formatCode>
                <c:ptCount val="4"/>
                <c:pt idx="0">
                  <c:v>306505.43400000001</c:v>
                </c:pt>
                <c:pt idx="1">
                  <c:v>3554512.6439999999</c:v>
                </c:pt>
                <c:pt idx="2">
                  <c:v>3861018.0779999997</c:v>
                </c:pt>
                <c:pt idx="3" formatCode="0.00%">
                  <c:v>0.96335303305294639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D-4FD5-B9B1-357DBE94C97E}"/>
            </c:ext>
          </c:extLst>
        </c:ser>
        <c:ser>
          <c:idx val="4"/>
          <c:order val="4"/>
          <c:tx>
            <c:strRef>
              <c:f>'[Gráficas Ingresos vs Gastos 30-09-2022.xlsx]Cof. Convenios Interadministrat'!$H$3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30-09-2022.xlsx]Cof. Convenios Interadministrat'!$B$4:$B$7</c:f>
              <c:strCache>
                <c:ptCount val="4"/>
                <c:pt idx="0">
                  <c:v>COFINANCIACIÓN CONVENIOS INTERADMINISTRATIVOS</c:v>
                </c:pt>
                <c:pt idx="1">
                  <c:v>SUPERAVIT CONVENIOS INTERADMINISTRATIVOS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30-09-2022.xlsx]Cof. Convenios Interadministrat'!$H$4:$H$7</c:f>
              <c:numCache>
                <c:formatCode>#,##0.00</c:formatCode>
                <c:ptCount val="4"/>
                <c:pt idx="0">
                  <c:v>231636.29500000001</c:v>
                </c:pt>
                <c:pt idx="1">
                  <c:v>2653014.4309899998</c:v>
                </c:pt>
                <c:pt idx="2">
                  <c:v>847632.94328999997</c:v>
                </c:pt>
                <c:pt idx="3" formatCode="0.00%">
                  <c:v>0.21953612393575539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D-4FD5-B9B1-357DBE94C97E}"/>
            </c:ext>
          </c:extLst>
        </c:ser>
        <c:ser>
          <c:idx val="5"/>
          <c:order val="5"/>
          <c:tx>
            <c:strRef>
              <c:f>'[Gráficas Ingresos vs Gastos 30-09-2022.xlsx]Cof. Convenios Interadministrat'!$I$3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30-09-2022.xlsx]Cof. Convenios Interadministrat'!$B$4:$B$7</c:f>
              <c:strCache>
                <c:ptCount val="4"/>
                <c:pt idx="0">
                  <c:v>COFINANCIACIÓN CONVENIOS INTERADMINISTRATIVOS</c:v>
                </c:pt>
                <c:pt idx="1">
                  <c:v>SUPERAVIT CONVENIOS INTERADMINISTRATIVOS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30-09-2022.xlsx]Cof. Convenios Interadministrat'!$I$4:$I$7</c:f>
              <c:numCache>
                <c:formatCode>#,##0.00</c:formatCode>
                <c:ptCount val="4"/>
                <c:pt idx="0">
                  <c:v>231636.29500000001</c:v>
                </c:pt>
                <c:pt idx="1">
                  <c:v>2653014.4309899998</c:v>
                </c:pt>
                <c:pt idx="2">
                  <c:v>2884650.7259899997</c:v>
                </c:pt>
                <c:pt idx="3" formatCode="0.00%">
                  <c:v>0.74712178697807174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FD-4FD5-B9B1-357DBE94C97E}"/>
            </c:ext>
          </c:extLst>
        </c:ser>
        <c:ser>
          <c:idx val="6"/>
          <c:order val="6"/>
          <c:tx>
            <c:strRef>
              <c:f>'[Gráficas Ingresos vs Gastos 30-09-2022.xlsx]Cof. Convenios Interadministrat'!$J$3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30-09-2022.xlsx]Cof. Convenios Interadministrat'!$B$4:$B$7</c:f>
              <c:strCache>
                <c:ptCount val="4"/>
                <c:pt idx="0">
                  <c:v>COFINANCIACIÓN CONVENIOS INTERADMINISTRATIVOS</c:v>
                </c:pt>
                <c:pt idx="1">
                  <c:v>SUPERAVIT CONVENIOS INTERADMINISTRATIVOS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30-09-2022.xlsx]Cof. Convenios Interadministrat'!$J$4:$J$7</c:f>
              <c:numCache>
                <c:formatCode>#,##0.00</c:formatCode>
                <c:ptCount val="4"/>
                <c:pt idx="0">
                  <c:v>-306505.43400000001</c:v>
                </c:pt>
                <c:pt idx="1">
                  <c:v>0</c:v>
                </c:pt>
                <c:pt idx="2">
                  <c:v>-306505.43400000001</c:v>
                </c:pt>
                <c:pt idx="3" formatCode="0.00%">
                  <c:v>-0.6760413984973046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FD-4FD5-B9B1-357DBE94C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2789504"/>
        <c:axId val="342795392"/>
      </c:barChart>
      <c:catAx>
        <c:axId val="34278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795392"/>
        <c:crosses val="autoZero"/>
        <c:auto val="1"/>
        <c:lblAlgn val="ctr"/>
        <c:lblOffset val="100"/>
        <c:noMultiLvlLbl val="0"/>
      </c:catAx>
      <c:valAx>
        <c:axId val="342795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crossAx val="342789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30-09-2022.xlsx]SGP APSB'!$D$3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30-09-2022.xlsx]SGP APSB'!$B$4:$B$6</c:f>
              <c:strCache>
                <c:ptCount val="3"/>
                <c:pt idx="0">
                  <c:v>SISTEMA GENERAL DE PARTICIPACIONES AGUA POTABLE Y SANEAMIENTO BÁSICO</c:v>
                </c:pt>
                <c:pt idx="1">
                  <c:v>SUPERAVIT SGP AGUA POTABLE</c:v>
                </c:pt>
                <c:pt idx="2">
                  <c:v>TOTAL </c:v>
                </c:pt>
              </c:strCache>
            </c:strRef>
          </c:cat>
          <c:val>
            <c:numRef>
              <c:f>'[Gráficas Ingresos vs Gastos 30-09-2022.xlsx]SGP APSB'!$D$4:$D$6</c:f>
              <c:numCache>
                <c:formatCode>#,##0.00</c:formatCode>
                <c:ptCount val="3"/>
                <c:pt idx="0">
                  <c:v>2866923.608</c:v>
                </c:pt>
                <c:pt idx="1">
                  <c:v>664.78980000000001</c:v>
                </c:pt>
                <c:pt idx="2">
                  <c:v>2867588.3977999999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2-4DF3-BEE1-BEF399654F69}"/>
            </c:ext>
          </c:extLst>
        </c:ser>
        <c:ser>
          <c:idx val="1"/>
          <c:order val="1"/>
          <c:tx>
            <c:strRef>
              <c:f>'[Gráficas Ingresos vs Gastos 30-09-2022.xlsx]SGP APSB'!$E$3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30-09-2022.xlsx]SGP APSB'!$B$4:$B$6</c:f>
              <c:strCache>
                <c:ptCount val="3"/>
                <c:pt idx="0">
                  <c:v>SISTEMA GENERAL DE PARTICIPACIONES AGUA POTABLE Y SANEAMIENTO BÁSICO</c:v>
                </c:pt>
                <c:pt idx="1">
                  <c:v>SUPERAVIT SGP AGUA POTABLE</c:v>
                </c:pt>
                <c:pt idx="2">
                  <c:v>TOTAL </c:v>
                </c:pt>
              </c:strCache>
            </c:strRef>
          </c:cat>
          <c:val>
            <c:numRef>
              <c:f>'[Gráficas Ingresos vs Gastos 30-09-2022.xlsx]SGP APSB'!$E$4:$E$6</c:f>
              <c:numCache>
                <c:formatCode>#,##0.00</c:formatCode>
                <c:ptCount val="3"/>
                <c:pt idx="0">
                  <c:v>2159615.6858399999</c:v>
                </c:pt>
                <c:pt idx="1">
                  <c:v>664.78980000000001</c:v>
                </c:pt>
                <c:pt idx="2">
                  <c:v>2160280.4756399998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2-4DF3-BEE1-BEF399654F69}"/>
            </c:ext>
          </c:extLst>
        </c:ser>
        <c:ser>
          <c:idx val="2"/>
          <c:order val="2"/>
          <c:tx>
            <c:strRef>
              <c:f>'[Gráficas Ingresos vs Gastos 30-09-2022.xlsx]SGP APSB'!$F$3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30-09-2022.xlsx]SGP APSB'!$B$4:$B$6</c:f>
              <c:strCache>
                <c:ptCount val="3"/>
                <c:pt idx="0">
                  <c:v>SISTEMA GENERAL DE PARTICIPACIONES AGUA POTABLE Y SANEAMIENTO BÁSICO</c:v>
                </c:pt>
                <c:pt idx="1">
                  <c:v>SUPERAVIT SGP AGUA POTABLE</c:v>
                </c:pt>
                <c:pt idx="2">
                  <c:v>TOTAL </c:v>
                </c:pt>
              </c:strCache>
            </c:strRef>
          </c:cat>
          <c:val>
            <c:numRef>
              <c:f>'[Gráficas Ingresos vs Gastos 30-09-2022.xlsx]SGP APSB'!$F$4:$F$6</c:f>
              <c:numCache>
                <c:formatCode>#,##0.00</c:formatCode>
                <c:ptCount val="3"/>
                <c:pt idx="0">
                  <c:v>2866923.608</c:v>
                </c:pt>
                <c:pt idx="1">
                  <c:v>664.78980000000001</c:v>
                </c:pt>
                <c:pt idx="2">
                  <c:v>2867588.3977999999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12-4DF3-BEE1-BEF399654F69}"/>
            </c:ext>
          </c:extLst>
        </c:ser>
        <c:ser>
          <c:idx val="3"/>
          <c:order val="3"/>
          <c:tx>
            <c:strRef>
              <c:f>'[Gráficas Ingresos vs Gastos 30-09-2022.xlsx]SGP APSB'!$G$3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30-09-2022.xlsx]SGP APSB'!$B$4:$B$6</c:f>
              <c:strCache>
                <c:ptCount val="3"/>
                <c:pt idx="0">
                  <c:v>SISTEMA GENERAL DE PARTICIPACIONES AGUA POTABLE Y SANEAMIENTO BÁSICO</c:v>
                </c:pt>
                <c:pt idx="1">
                  <c:v>SUPERAVIT SGP AGUA POTABLE</c:v>
                </c:pt>
                <c:pt idx="2">
                  <c:v>TOTAL </c:v>
                </c:pt>
              </c:strCache>
            </c:strRef>
          </c:cat>
          <c:val>
            <c:numRef>
              <c:f>'[Gráficas Ingresos vs Gastos 30-09-2022.xlsx]SGP APSB'!$G$4:$G$6</c:f>
              <c:numCache>
                <c:formatCode>#,##0.00</c:formatCode>
                <c:ptCount val="3"/>
                <c:pt idx="0">
                  <c:v>2866923.608</c:v>
                </c:pt>
                <c:pt idx="1">
                  <c:v>0</c:v>
                </c:pt>
                <c:pt idx="2">
                  <c:v>2866923.608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7-4C4C-801E-BF86BA70740B}"/>
            </c:ext>
          </c:extLst>
        </c:ser>
        <c:ser>
          <c:idx val="4"/>
          <c:order val="4"/>
          <c:tx>
            <c:strRef>
              <c:f>'[Gráficas Ingresos vs Gastos 30-09-2022.xlsx]SGP APSB'!$H$3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30-09-2022.xlsx]SGP APSB'!$B$4:$B$6</c:f>
              <c:strCache>
                <c:ptCount val="3"/>
                <c:pt idx="0">
                  <c:v>SISTEMA GENERAL DE PARTICIPACIONES AGUA POTABLE Y SANEAMIENTO BÁSICO</c:v>
                </c:pt>
                <c:pt idx="1">
                  <c:v>SUPERAVIT SGP AGUA POTABLE</c:v>
                </c:pt>
                <c:pt idx="2">
                  <c:v>TOTAL </c:v>
                </c:pt>
              </c:strCache>
            </c:strRef>
          </c:cat>
          <c:val>
            <c:numRef>
              <c:f>'[Gráficas Ingresos vs Gastos 30-09-2022.xlsx]SGP APSB'!$H$4:$H$6</c:f>
              <c:numCache>
                <c:formatCode>#,##0.00</c:formatCode>
                <c:ptCount val="3"/>
                <c:pt idx="0">
                  <c:v>1907335.905</c:v>
                </c:pt>
                <c:pt idx="1">
                  <c:v>0</c:v>
                </c:pt>
                <c:pt idx="2">
                  <c:v>1907335.905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57-4C4C-801E-BF86BA70740B}"/>
            </c:ext>
          </c:extLst>
        </c:ser>
        <c:ser>
          <c:idx val="5"/>
          <c:order val="5"/>
          <c:tx>
            <c:strRef>
              <c:f>'[Gráficas Ingresos vs Gastos 30-09-2022.xlsx]SGP APSB'!$I$3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30-09-2022.xlsx]SGP APSB'!$B$4:$B$6</c:f>
              <c:strCache>
                <c:ptCount val="3"/>
                <c:pt idx="0">
                  <c:v>SISTEMA GENERAL DE PARTICIPACIONES AGUA POTABLE Y SANEAMIENTO BÁSICO</c:v>
                </c:pt>
                <c:pt idx="1">
                  <c:v>SUPERAVIT SGP AGUA POTABLE</c:v>
                </c:pt>
                <c:pt idx="2">
                  <c:v>TOTAL </c:v>
                </c:pt>
              </c:strCache>
            </c:strRef>
          </c:cat>
          <c:val>
            <c:numRef>
              <c:f>'[Gráficas Ingresos vs Gastos 30-09-2022.xlsx]SGP APSB'!$I$4:$I$6</c:f>
              <c:numCache>
                <c:formatCode>#,##0.00</c:formatCode>
                <c:ptCount val="3"/>
                <c:pt idx="0">
                  <c:v>1907335.905</c:v>
                </c:pt>
                <c:pt idx="1">
                  <c:v>0</c:v>
                </c:pt>
                <c:pt idx="2">
                  <c:v>1907335.905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57-4C4C-801E-BF86BA70740B}"/>
            </c:ext>
          </c:extLst>
        </c:ser>
        <c:ser>
          <c:idx val="6"/>
          <c:order val="6"/>
          <c:tx>
            <c:strRef>
              <c:f>'[Gráficas Ingresos vs Gastos 30-09-2022.xlsx]SGP APSB'!$J$3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30-09-2022.xlsx]SGP APSB'!$B$4:$B$6</c:f>
              <c:strCache>
                <c:ptCount val="3"/>
                <c:pt idx="0">
                  <c:v>SISTEMA GENERAL DE PARTICIPACIONES AGUA POTABLE Y SANEAMIENTO BÁSICO</c:v>
                </c:pt>
                <c:pt idx="1">
                  <c:v>SUPERAVIT SGP AGUA POTABLE</c:v>
                </c:pt>
                <c:pt idx="2">
                  <c:v>TOTAL </c:v>
                </c:pt>
              </c:strCache>
            </c:strRef>
          </c:cat>
          <c:val>
            <c:numRef>
              <c:f>'[Gráficas Ingresos vs Gastos 30-09-2022.xlsx]SGP APSB'!$J$4:$J$6</c:f>
              <c:numCache>
                <c:formatCode>#,##0.00</c:formatCode>
                <c:ptCount val="3"/>
                <c:pt idx="0">
                  <c:v>-707307.92215999996</c:v>
                </c:pt>
                <c:pt idx="1">
                  <c:v>664.78980000000001</c:v>
                </c:pt>
                <c:pt idx="2">
                  <c:v>-706643.13235999993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57-4C4C-801E-BF86BA707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440576"/>
        <c:axId val="342442368"/>
      </c:barChart>
      <c:catAx>
        <c:axId val="34244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442368"/>
        <c:crosses val="autoZero"/>
        <c:auto val="1"/>
        <c:lblAlgn val="ctr"/>
        <c:lblOffset val="100"/>
        <c:noMultiLvlLbl val="0"/>
      </c:catAx>
      <c:valAx>
        <c:axId val="342442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out"/>
        <c:minorTickMark val="none"/>
        <c:tickLblPos val="nextTo"/>
        <c:crossAx val="342440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30-09-2022.xlsx]Fondo de seguridad 5%'!$D$3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30-09-2022.xlsx]Fondo de seguridad 5%'!$B$4:$B$7</c:f>
              <c:strCache>
                <c:ptCount val="4"/>
                <c:pt idx="0">
                  <c:v>FONDOS DE SEGURIDAD 5%</c:v>
                </c:pt>
                <c:pt idx="1">
                  <c:v>SUPERÁVIT FONDO DE SEGURIDAD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30-09-2022.xlsx]Fondo de seguridad 5%'!$D$4:$D$7</c:f>
              <c:numCache>
                <c:formatCode>#,##0.00</c:formatCode>
                <c:ptCount val="4"/>
                <c:pt idx="0">
                  <c:v>1613517.223</c:v>
                </c:pt>
                <c:pt idx="1">
                  <c:v>3201088.68615</c:v>
                </c:pt>
                <c:pt idx="2">
                  <c:v>4814605.9091499997</c:v>
                </c:pt>
                <c:pt idx="3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1-42F0-A7D2-7B369D55E84F}"/>
            </c:ext>
          </c:extLst>
        </c:ser>
        <c:ser>
          <c:idx val="1"/>
          <c:order val="1"/>
          <c:tx>
            <c:strRef>
              <c:f>'[Gráficas Ingresos vs Gastos 30-09-2022.xlsx]Fondo de seguridad 5%'!$E$3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30-09-2022.xlsx]Fondo de seguridad 5%'!$B$4:$B$7</c:f>
              <c:strCache>
                <c:ptCount val="4"/>
                <c:pt idx="0">
                  <c:v>FONDOS DE SEGURIDAD 5%</c:v>
                </c:pt>
                <c:pt idx="1">
                  <c:v>SUPERÁVIT FONDO DE SEGURIDAD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30-09-2022.xlsx]Fondo de seguridad 5%'!$E$4:$E$7</c:f>
              <c:numCache>
                <c:formatCode>#,##0.00</c:formatCode>
                <c:ptCount val="4"/>
                <c:pt idx="0">
                  <c:v>2115615.42912</c:v>
                </c:pt>
                <c:pt idx="1">
                  <c:v>3201088.68615</c:v>
                </c:pt>
                <c:pt idx="2">
                  <c:v>5316704.11527</c:v>
                </c:pt>
                <c:pt idx="3" formatCode="0%">
                  <c:v>1.1042864599085418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1-42F0-A7D2-7B369D55E84F}"/>
            </c:ext>
          </c:extLst>
        </c:ser>
        <c:ser>
          <c:idx val="2"/>
          <c:order val="2"/>
          <c:tx>
            <c:strRef>
              <c:f>'[Gráficas Ingresos vs Gastos 30-09-2022.xlsx]Fondo de seguridad 5%'!$F$3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30-09-2022.xlsx]Fondo de seguridad 5%'!$B$4:$B$7</c:f>
              <c:strCache>
                <c:ptCount val="4"/>
                <c:pt idx="0">
                  <c:v>FONDOS DE SEGURIDAD 5%</c:v>
                </c:pt>
                <c:pt idx="1">
                  <c:v>SUPERÁVIT FONDO DE SEGURIDAD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30-09-2022.xlsx]Fondo de seguridad 5%'!$F$4:$F$7</c:f>
              <c:numCache>
                <c:formatCode>#,##0.00</c:formatCode>
                <c:ptCount val="4"/>
                <c:pt idx="0">
                  <c:v>1613517.223</c:v>
                </c:pt>
                <c:pt idx="1">
                  <c:v>3201088.68615</c:v>
                </c:pt>
                <c:pt idx="2">
                  <c:v>4814605.9091499997</c:v>
                </c:pt>
                <c:pt idx="3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C1-42F0-A7D2-7B369D55E84F}"/>
            </c:ext>
          </c:extLst>
        </c:ser>
        <c:ser>
          <c:idx val="3"/>
          <c:order val="3"/>
          <c:tx>
            <c:strRef>
              <c:f>'[Gráficas Ingresos vs Gastos 30-09-2022.xlsx]Fondo de seguridad 5%'!$G$3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30-09-2022.xlsx]Fondo de seguridad 5%'!$B$4:$B$7</c:f>
              <c:strCache>
                <c:ptCount val="4"/>
                <c:pt idx="0">
                  <c:v>FONDOS DE SEGURIDAD 5%</c:v>
                </c:pt>
                <c:pt idx="1">
                  <c:v>SUPERÁVIT FONDO DE SEGURIDAD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30-09-2022.xlsx]Fondo de seguridad 5%'!$G$4:$G$7</c:f>
              <c:numCache>
                <c:formatCode>#,##0.00</c:formatCode>
                <c:ptCount val="4"/>
                <c:pt idx="0">
                  <c:v>659281.48</c:v>
                </c:pt>
                <c:pt idx="1">
                  <c:v>1276026.105</c:v>
                </c:pt>
                <c:pt idx="2">
                  <c:v>1935307.585</c:v>
                </c:pt>
                <c:pt idx="3" formatCode="0.00%">
                  <c:v>0.40196593896127858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4B-42BF-B052-238B921418BD}"/>
            </c:ext>
          </c:extLst>
        </c:ser>
        <c:ser>
          <c:idx val="4"/>
          <c:order val="4"/>
          <c:tx>
            <c:strRef>
              <c:f>'[Gráficas Ingresos vs Gastos 30-09-2022.xlsx]Fondo de seguridad 5%'!$H$3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30-09-2022.xlsx]Fondo de seguridad 5%'!$B$4:$B$7</c:f>
              <c:strCache>
                <c:ptCount val="4"/>
                <c:pt idx="0">
                  <c:v>FONDOS DE SEGURIDAD 5%</c:v>
                </c:pt>
                <c:pt idx="1">
                  <c:v>SUPERÁVIT FONDO DE SEGURIDAD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30-09-2022.xlsx]Fondo de seguridad 5%'!$H$4:$H$7</c:f>
              <c:numCache>
                <c:formatCode>#,##0.00</c:formatCode>
                <c:ptCount val="4"/>
                <c:pt idx="0">
                  <c:v>237920.33284000002</c:v>
                </c:pt>
                <c:pt idx="1">
                  <c:v>168740.78599999999</c:v>
                </c:pt>
                <c:pt idx="2">
                  <c:v>406661.11884000001</c:v>
                </c:pt>
                <c:pt idx="3" formatCode="0.00%">
                  <c:v>0.21012738336371478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4B-42BF-B052-238B921418BD}"/>
            </c:ext>
          </c:extLst>
        </c:ser>
        <c:ser>
          <c:idx val="5"/>
          <c:order val="5"/>
          <c:tx>
            <c:strRef>
              <c:f>'[Gráficas Ingresos vs Gastos 30-09-2022.xlsx]Fondo de seguridad 5%'!$I$3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30-09-2022.xlsx]Fondo de seguridad 5%'!$B$4:$B$7</c:f>
              <c:strCache>
                <c:ptCount val="4"/>
                <c:pt idx="0">
                  <c:v>FONDOS DE SEGURIDAD 5%</c:v>
                </c:pt>
                <c:pt idx="1">
                  <c:v>SUPERÁVIT FONDO DE SEGURIDAD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30-09-2022.xlsx]Fondo de seguridad 5%'!$I$4:$I$7</c:f>
              <c:numCache>
                <c:formatCode>#,##0.00</c:formatCode>
                <c:ptCount val="4"/>
                <c:pt idx="0">
                  <c:v>237920.33284000002</c:v>
                </c:pt>
                <c:pt idx="1">
                  <c:v>168740.78599999999</c:v>
                </c:pt>
                <c:pt idx="2">
                  <c:v>406661.11884000001</c:v>
                </c:pt>
                <c:pt idx="3" formatCode="0.00%">
                  <c:v>0.21012738336371478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4B-42BF-B052-238B921418BD}"/>
            </c:ext>
          </c:extLst>
        </c:ser>
        <c:ser>
          <c:idx val="6"/>
          <c:order val="6"/>
          <c:tx>
            <c:strRef>
              <c:f>'[Gráficas Ingresos vs Gastos 30-09-2022.xlsx]Fondo de seguridad 5%'!$J$3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30-09-2022.xlsx]Fondo de seguridad 5%'!$B$4:$B$7</c:f>
              <c:strCache>
                <c:ptCount val="4"/>
                <c:pt idx="0">
                  <c:v>FONDOS DE SEGURIDAD 5%</c:v>
                </c:pt>
                <c:pt idx="1">
                  <c:v>SUPERÁVIT FONDO DE SEGURIDAD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30-09-2022.xlsx]Fondo de seguridad 5%'!$J$4:$J$7</c:f>
              <c:numCache>
                <c:formatCode>#,##0.00</c:formatCode>
                <c:ptCount val="4"/>
                <c:pt idx="0">
                  <c:v>1456333.9491199998</c:v>
                </c:pt>
                <c:pt idx="1">
                  <c:v>1925062.58115</c:v>
                </c:pt>
                <c:pt idx="2">
                  <c:v>3381396.53027</c:v>
                </c:pt>
                <c:pt idx="3" formatCode="0.00%">
                  <c:v>0.70232052094726327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4B-42BF-B052-238B92141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050688"/>
        <c:axId val="342052224"/>
      </c:barChart>
      <c:catAx>
        <c:axId val="34205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052224"/>
        <c:crosses val="autoZero"/>
        <c:auto val="1"/>
        <c:lblAlgn val="ctr"/>
        <c:lblOffset val="100"/>
        <c:noMultiLvlLbl val="0"/>
      </c:catAx>
      <c:valAx>
        <c:axId val="34205222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out"/>
        <c:minorTickMark val="none"/>
        <c:tickLblPos val="nextTo"/>
        <c:crossAx val="342050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30-09-2022.xlsx]IVA telefonia movil cultura'!$D$3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30-09-2022.xlsx]IVA telefonia movil cultura'!$B$4:$B$7</c:f>
              <c:strCache>
                <c:ptCount val="4"/>
                <c:pt idx="0">
                  <c:v> IVA TELEFONÍA MÓVIL CULTURA</c:v>
                </c:pt>
                <c:pt idx="1">
                  <c:v>SUPERAVIT IVA TELEFONIA MOVIL CULTURA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30-09-2022.xlsx]IVA telefonia movil cultura'!$D$4:$D$7</c:f>
              <c:numCache>
                <c:formatCode>#,##0.00</c:formatCode>
                <c:ptCount val="4"/>
                <c:pt idx="0">
                  <c:v>103859.42200000001</c:v>
                </c:pt>
                <c:pt idx="1">
                  <c:v>34.433300000000003</c:v>
                </c:pt>
                <c:pt idx="2">
                  <c:v>103893.85530000001</c:v>
                </c:pt>
                <c:pt idx="3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7-4A5B-8E9C-EB3D78CA75BC}"/>
            </c:ext>
          </c:extLst>
        </c:ser>
        <c:ser>
          <c:idx val="1"/>
          <c:order val="1"/>
          <c:tx>
            <c:strRef>
              <c:f>'[Gráficas Ingresos vs Gastos 30-09-2022.xlsx]IVA telefonia movil cultura'!$E$3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30-09-2022.xlsx]IVA telefonia movil cultura'!$B$4:$B$7</c:f>
              <c:strCache>
                <c:ptCount val="4"/>
                <c:pt idx="0">
                  <c:v> IVA TELEFONÍA MÓVIL CULTURA</c:v>
                </c:pt>
                <c:pt idx="1">
                  <c:v>SUPERAVIT IVA TELEFONIA MOVIL CULTURA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30-09-2022.xlsx]IVA telefonia movil cultura'!$E$4:$E$7</c:f>
              <c:numCache>
                <c:formatCode>#,##0.00</c:formatCode>
                <c:ptCount val="4"/>
                <c:pt idx="0">
                  <c:v>95209.422000000006</c:v>
                </c:pt>
                <c:pt idx="1">
                  <c:v>34.433300000000003</c:v>
                </c:pt>
                <c:pt idx="2">
                  <c:v>95243.85530000001</c:v>
                </c:pt>
                <c:pt idx="3" formatCode="0%">
                  <c:v>0.91674194806783726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7-4A5B-8E9C-EB3D78CA75BC}"/>
            </c:ext>
          </c:extLst>
        </c:ser>
        <c:ser>
          <c:idx val="2"/>
          <c:order val="2"/>
          <c:tx>
            <c:strRef>
              <c:f>'[Gráficas Ingresos vs Gastos 30-09-2022.xlsx]IVA telefonia movil cultura'!$F$3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30-09-2022.xlsx]IVA telefonia movil cultura'!$B$4:$B$7</c:f>
              <c:strCache>
                <c:ptCount val="4"/>
                <c:pt idx="0">
                  <c:v> IVA TELEFONÍA MÓVIL CULTURA</c:v>
                </c:pt>
                <c:pt idx="1">
                  <c:v>SUPERAVIT IVA TELEFONIA MOVIL CULTURA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30-09-2022.xlsx]IVA telefonia movil cultura'!$F$4:$F$7</c:f>
              <c:numCache>
                <c:formatCode>#,##0.00</c:formatCode>
                <c:ptCount val="4"/>
                <c:pt idx="0">
                  <c:v>103859.42200000001</c:v>
                </c:pt>
                <c:pt idx="1">
                  <c:v>34.433300000000003</c:v>
                </c:pt>
                <c:pt idx="2">
                  <c:v>103893.85530000001</c:v>
                </c:pt>
                <c:pt idx="3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77-4A5B-8E9C-EB3D78CA75BC}"/>
            </c:ext>
          </c:extLst>
        </c:ser>
        <c:ser>
          <c:idx val="3"/>
          <c:order val="3"/>
          <c:tx>
            <c:strRef>
              <c:f>'[Gráficas Ingresos vs Gastos 30-09-2022.xlsx]IVA telefonia movil cultura'!$G$3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30-09-2022.xlsx]IVA telefonia movil cultura'!$B$4:$B$7</c:f>
              <c:strCache>
                <c:ptCount val="4"/>
                <c:pt idx="0">
                  <c:v> IVA TELEFONÍA MÓVIL CULTURA</c:v>
                </c:pt>
                <c:pt idx="1">
                  <c:v>SUPERAVIT IVA TELEFONIA MOVIL CULTURA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30-09-2022.xlsx]IVA telefonia movil cultura'!$G$4:$G$7</c:f>
              <c:numCache>
                <c:formatCode>#,##0.00</c:formatCode>
                <c:ptCount val="4"/>
                <c:pt idx="0">
                  <c:v>95209.422000000006</c:v>
                </c:pt>
                <c:pt idx="1">
                  <c:v>0</c:v>
                </c:pt>
                <c:pt idx="2">
                  <c:v>95209.422000000006</c:v>
                </c:pt>
                <c:pt idx="3" formatCode="0.00%">
                  <c:v>0.91641052038233484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1-4FBE-A810-026A2D912623}"/>
            </c:ext>
          </c:extLst>
        </c:ser>
        <c:ser>
          <c:idx val="4"/>
          <c:order val="4"/>
          <c:tx>
            <c:strRef>
              <c:f>'[Gráficas Ingresos vs Gastos 30-09-2022.xlsx]IVA telefonia movil cultura'!$H$3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30-09-2022.xlsx]IVA telefonia movil cultura'!$B$4:$B$7</c:f>
              <c:strCache>
                <c:ptCount val="4"/>
                <c:pt idx="0">
                  <c:v> IVA TELEFONÍA MÓVIL CULTURA</c:v>
                </c:pt>
                <c:pt idx="1">
                  <c:v>SUPERAVIT IVA TELEFONIA MOVIL CULTURA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30-09-2022.xlsx]IVA telefonia movil cultura'!$H$4:$H$7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21-4FBE-A810-026A2D912623}"/>
            </c:ext>
          </c:extLst>
        </c:ser>
        <c:ser>
          <c:idx val="5"/>
          <c:order val="5"/>
          <c:tx>
            <c:strRef>
              <c:f>'[Gráficas Ingresos vs Gastos 30-09-2022.xlsx]IVA telefonia movil cultura'!$I$3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30-09-2022.xlsx]IVA telefonia movil cultura'!$B$4:$B$7</c:f>
              <c:strCache>
                <c:ptCount val="4"/>
                <c:pt idx="0">
                  <c:v> IVA TELEFONÍA MÓVIL CULTURA</c:v>
                </c:pt>
                <c:pt idx="1">
                  <c:v>SUPERAVIT IVA TELEFONIA MOVIL CULTURA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30-09-2022.xlsx]IVA telefonia movil cultura'!$I$4:$I$7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21-4FBE-A810-026A2D912623}"/>
            </c:ext>
          </c:extLst>
        </c:ser>
        <c:ser>
          <c:idx val="6"/>
          <c:order val="6"/>
          <c:tx>
            <c:strRef>
              <c:f>'[Gráficas Ingresos vs Gastos 30-09-2022.xlsx]IVA telefonia movil cultura'!$J$3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30-09-2022.xlsx]IVA telefonia movil cultura'!$B$4:$B$7</c:f>
              <c:strCache>
                <c:ptCount val="4"/>
                <c:pt idx="0">
                  <c:v> IVA TELEFONÍA MÓVIL CULTURA</c:v>
                </c:pt>
                <c:pt idx="1">
                  <c:v>SUPERAVIT IVA TELEFONIA MOVIL CULTURA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30-09-2022.xlsx]IVA telefonia movil cultura'!$J$4:$J$7</c:f>
              <c:numCache>
                <c:formatCode>#,##0.00</c:formatCode>
                <c:ptCount val="4"/>
                <c:pt idx="0">
                  <c:v>0</c:v>
                </c:pt>
                <c:pt idx="1">
                  <c:v>34.433300000000003</c:v>
                </c:pt>
                <c:pt idx="2">
                  <c:v>34.433300000000003</c:v>
                </c:pt>
                <c:pt idx="3" formatCode="0.00%">
                  <c:v>3.3142768550239755E-4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21-4FBE-A810-026A2D912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520960"/>
        <c:axId val="342522496"/>
      </c:barChart>
      <c:catAx>
        <c:axId val="34252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522496"/>
        <c:crosses val="autoZero"/>
        <c:auto val="1"/>
        <c:lblAlgn val="ctr"/>
        <c:lblOffset val="100"/>
        <c:noMultiLvlLbl val="0"/>
      </c:catAx>
      <c:valAx>
        <c:axId val="342522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 </a:t>
                </a:r>
              </a:p>
            </c:rich>
          </c:tx>
          <c:layout>
            <c:manualLayout>
              <c:xMode val="edge"/>
              <c:yMode val="edge"/>
              <c:x val="1.4703111146258463E-2"/>
              <c:y val="0.323951176456925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crossAx val="342520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30-09-2022.xlsx]Impto consumo deporte 3%'!$D$3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 consumo deporte 3%'!$B$4:$B$6</c:f>
              <c:strCache>
                <c:ptCount val="3"/>
                <c:pt idx="0">
                  <c:v>IMPTO. AL CONSUMO (3%) DESTINACIÓN DEPORTE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consumo deporte 3%'!$D$4:$D$6</c:f>
              <c:numCache>
                <c:formatCode>_-* #,##0.00_-;\-* #,##0.00_-;_-* "-"_-;_-@_-</c:formatCode>
                <c:ptCount val="3"/>
                <c:pt idx="0">
                  <c:v>636673.14</c:v>
                </c:pt>
                <c:pt idx="1">
                  <c:v>636673.14</c:v>
                </c:pt>
                <c:pt idx="2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C-4F48-8DC3-A418EC61F1BD}"/>
            </c:ext>
          </c:extLst>
        </c:ser>
        <c:ser>
          <c:idx val="1"/>
          <c:order val="1"/>
          <c:tx>
            <c:strRef>
              <c:f>'[Gráficas Ingresos vs Gastos 30-09-2022.xlsx]Impto consumo deporte 3%'!$D$3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 consumo deporte 3%'!$B$4:$B$6</c:f>
              <c:strCache>
                <c:ptCount val="3"/>
                <c:pt idx="0">
                  <c:v>IMPTO. AL CONSUMO (3%) DESTINACIÓN DEPORTE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consumo deporte 3%'!$D$4:$D$6</c:f>
              <c:numCache>
                <c:formatCode>_-* #,##0.00_-;\-* #,##0.00_-;_-* "-"_-;_-@_-</c:formatCode>
                <c:ptCount val="3"/>
                <c:pt idx="0">
                  <c:v>636673.14</c:v>
                </c:pt>
                <c:pt idx="1">
                  <c:v>636673.14</c:v>
                </c:pt>
                <c:pt idx="2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C-4F48-8DC3-A418EC61F1BD}"/>
            </c:ext>
          </c:extLst>
        </c:ser>
        <c:ser>
          <c:idx val="2"/>
          <c:order val="2"/>
          <c:tx>
            <c:strRef>
              <c:f>'[Gráficas Ingresos vs Gastos 30-09-2022.xlsx]Impto consumo deporte 3%'!$E$3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 consumo deporte 3%'!$B$4:$B$6</c:f>
              <c:strCache>
                <c:ptCount val="3"/>
                <c:pt idx="0">
                  <c:v>IMPTO. AL CONSUMO (3%) DESTINACIÓN DEPORTE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consumo deporte 3%'!$E$4:$E$6</c:f>
              <c:numCache>
                <c:formatCode>_-* #,##0.00_-;\-* #,##0.00_-;_-* "-"_-;_-@_-</c:formatCode>
                <c:ptCount val="3"/>
                <c:pt idx="0">
                  <c:v>632924.72374000004</c:v>
                </c:pt>
                <c:pt idx="1">
                  <c:v>632924.72374000004</c:v>
                </c:pt>
                <c:pt idx="2" formatCode="0%">
                  <c:v>0.99411249505515509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4C-4F48-8DC3-A418EC61F1BD}"/>
            </c:ext>
          </c:extLst>
        </c:ser>
        <c:ser>
          <c:idx val="3"/>
          <c:order val="3"/>
          <c:tx>
            <c:strRef>
              <c:f>'[Gráficas Ingresos vs Gastos 30-09-2022.xlsx]Impto consumo deporte 3%'!$F$3</c:f>
              <c:strCache>
                <c:ptCount val="1"/>
                <c:pt idx="0">
                  <c:v>P. DEFINITIVO GASTOS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 consumo deporte 3%'!$B$4:$B$6</c:f>
              <c:strCache>
                <c:ptCount val="3"/>
                <c:pt idx="0">
                  <c:v>IMPTO. AL CONSUMO (3%) DESTINACIÓN DEPORTE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consumo deporte 3%'!$F$4:$F$6</c:f>
              <c:numCache>
                <c:formatCode>_-* #,##0.00_-;\-* #,##0.00_-;_-* "-"_-;_-@_-</c:formatCode>
                <c:ptCount val="3"/>
                <c:pt idx="0">
                  <c:v>636673.14</c:v>
                </c:pt>
                <c:pt idx="1">
                  <c:v>636673.14</c:v>
                </c:pt>
                <c:pt idx="2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4C-4F48-8DC3-A418EC61F1BD}"/>
            </c:ext>
          </c:extLst>
        </c:ser>
        <c:ser>
          <c:idx val="4"/>
          <c:order val="4"/>
          <c:tx>
            <c:strRef>
              <c:f>'[Gráficas Ingresos vs Gastos 30-09-2022.xlsx]Impto consumo deporte 3%'!$G$3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 consumo deporte 3%'!$B$4:$B$6</c:f>
              <c:strCache>
                <c:ptCount val="3"/>
                <c:pt idx="0">
                  <c:v>IMPTO. AL CONSUMO (3%) DESTINACIÓN DEPORTE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consumo deporte 3%'!$G$4:$G$6</c:f>
              <c:numCache>
                <c:formatCode>_-* #,##0.00_-;\-* #,##0.00_-;_-* "-"_-;_-@_-</c:formatCode>
                <c:ptCount val="3"/>
                <c:pt idx="0">
                  <c:v>549993.21600000001</c:v>
                </c:pt>
                <c:pt idx="1">
                  <c:v>549993.21600000001</c:v>
                </c:pt>
                <c:pt idx="2" formatCode="0.00%">
                  <c:v>0.86385490677367038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4C-4F48-8DC3-A418EC61F1BD}"/>
            </c:ext>
          </c:extLst>
        </c:ser>
        <c:ser>
          <c:idx val="5"/>
          <c:order val="5"/>
          <c:tx>
            <c:strRef>
              <c:f>'[Gráficas Ingresos vs Gastos 30-09-2022.xlsx]Impto consumo deporte 3%'!$H$3</c:f>
              <c:strCache>
                <c:ptCount val="1"/>
                <c:pt idx="0">
                  <c:v>OBLIGACIONES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 consumo deporte 3%'!$B$4:$B$6</c:f>
              <c:strCache>
                <c:ptCount val="3"/>
                <c:pt idx="0">
                  <c:v>IMPTO. AL CONSUMO (3%) DESTINACIÓN DEPORTE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consumo deporte 3%'!$H$4:$H$6</c:f>
              <c:numCache>
                <c:formatCode>_-* #,##0.00_-;\-* #,##0.00_-;_-* "-"_-;_-@_-</c:formatCode>
                <c:ptCount val="3"/>
                <c:pt idx="0">
                  <c:v>549993.21600000001</c:v>
                </c:pt>
                <c:pt idx="1">
                  <c:v>549993.21600000001</c:v>
                </c:pt>
                <c:pt idx="2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4C-4F48-8DC3-A418EC61F1BD}"/>
            </c:ext>
          </c:extLst>
        </c:ser>
        <c:ser>
          <c:idx val="6"/>
          <c:order val="6"/>
          <c:tx>
            <c:strRef>
              <c:f>'[Gráficas Ingresos vs Gastos 30-09-2022.xlsx]Impto consumo deporte 3%'!$I$3</c:f>
              <c:strCache>
                <c:ptCount val="1"/>
                <c:pt idx="0">
                  <c:v>PAGOS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 consumo deporte 3%'!$B$4:$B$6</c:f>
              <c:strCache>
                <c:ptCount val="3"/>
                <c:pt idx="0">
                  <c:v>IMPTO. AL CONSUMO (3%) DESTINACIÓN DEPORTE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consumo deporte 3%'!$I$4:$I$6</c:f>
              <c:numCache>
                <c:formatCode>_-* #,##0.00_-;\-* #,##0.00_-;_-* "-"_-;_-@_-</c:formatCode>
                <c:ptCount val="3"/>
                <c:pt idx="0">
                  <c:v>549993.21600000001</c:v>
                </c:pt>
                <c:pt idx="1">
                  <c:v>549993.21600000001</c:v>
                </c:pt>
                <c:pt idx="2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4C-4F48-8DC3-A418EC61F1BD}"/>
            </c:ext>
          </c:extLst>
        </c:ser>
        <c:ser>
          <c:idx val="7"/>
          <c:order val="7"/>
          <c:tx>
            <c:strRef>
              <c:f>'[Gráficas Ingresos vs Gastos 30-09-2022.xlsx]Impto consumo deporte 3%'!$J$3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30-09-2022.xlsx]Impto consumo deporte 3%'!$B$4:$B$6</c:f>
              <c:strCache>
                <c:ptCount val="3"/>
                <c:pt idx="0">
                  <c:v>IMPTO. AL CONSUMO (3%) DESTINACIÓN DEPORTE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30-09-2022.xlsx]Impto consumo deporte 3%'!$J$4:$J$6</c:f>
              <c:numCache>
                <c:formatCode>_-* #,##0.00_-;\-* #,##0.00_-;_-* "-"_-;_-@_-</c:formatCode>
                <c:ptCount val="3"/>
                <c:pt idx="0">
                  <c:v>82931.507740000001</c:v>
                </c:pt>
                <c:pt idx="1">
                  <c:v>82931.507740000001</c:v>
                </c:pt>
                <c:pt idx="2" formatCode="0.00%">
                  <c:v>0.13025758828148459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4C-4F48-8DC3-A418EC61F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660608"/>
        <c:axId val="342662144"/>
      </c:barChart>
      <c:catAx>
        <c:axId val="3426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662144"/>
        <c:crosses val="autoZero"/>
        <c:auto val="1"/>
        <c:lblAlgn val="ctr"/>
        <c:lblOffset val="100"/>
        <c:noMultiLvlLbl val="0"/>
      </c:catAx>
      <c:valAx>
        <c:axId val="34266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-* #,##0.00_-;\-* #,##0.0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660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6"/>
          <c:order val="0"/>
          <c:tx>
            <c:strRef>
              <c:f>'% COMPORTAMIENTO RP'!$H$3</c:f>
              <c:strCache>
                <c:ptCount val="1"/>
                <c:pt idx="0">
                  <c:v>% rp julio</c:v>
                </c:pt>
              </c:strCache>
            </c:strRef>
          </c:tx>
          <c:spPr>
            <a:ln>
              <a:solidFill>
                <a:srgbClr val="00B0F0"/>
              </a:solidFill>
            </a:ln>
            <a:effectLst/>
          </c:spPr>
          <c:marker>
            <c:spPr>
              <a:ln>
                <a:solidFill>
                  <a:srgbClr val="00B0F0"/>
                </a:solidFill>
              </a:ln>
            </c:spPr>
          </c:marker>
          <c:dLbls>
            <c:dLbl>
              <c:idx val="8"/>
              <c:layout>
                <c:manualLayout>
                  <c:x val="-3.3273740442642868E-3"/>
                  <c:y val="9.8199329173761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D5-47A0-938A-75DAF8CFBE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COMPORTAMIENTO RP'!$A$4:$A$17</c:f>
              <c:strCache>
                <c:ptCount val="14"/>
                <c:pt idx="0">
                  <c:v>Administrativa</c:v>
                </c:pt>
                <c:pt idx="1">
                  <c:v>Planeación</c:v>
                </c:pt>
                <c:pt idx="2">
                  <c:v>Hacienda</c:v>
                </c:pt>
                <c:pt idx="3">
                  <c:v>Aguas e Infra…</c:v>
                </c:pt>
                <c:pt idx="4">
                  <c:v>Interior</c:v>
                </c:pt>
                <c:pt idx="5">
                  <c:v>Cultura</c:v>
                </c:pt>
                <c:pt idx="6">
                  <c:v>Turismo ..</c:v>
                </c:pt>
                <c:pt idx="7">
                  <c:v>Agricultura …</c:v>
                </c:pt>
                <c:pt idx="8">
                  <c:v>Privada</c:v>
                </c:pt>
                <c:pt idx="9">
                  <c:v>Educación</c:v>
                </c:pt>
                <c:pt idx="10">
                  <c:v>Familia</c:v>
                </c:pt>
                <c:pt idx="11">
                  <c:v>Salud</c:v>
                </c:pt>
                <c:pt idx="12">
                  <c:v>TIC</c:v>
                </c:pt>
                <c:pt idx="13">
                  <c:v>Sector Central</c:v>
                </c:pt>
              </c:strCache>
            </c:strRef>
          </c:cat>
          <c:val>
            <c:numRef>
              <c:f>'% COMPORTAMIENTO RP'!$H$4:$H$17</c:f>
              <c:numCache>
                <c:formatCode>0%</c:formatCode>
                <c:ptCount val="14"/>
                <c:pt idx="0">
                  <c:v>0.5612002994857701</c:v>
                </c:pt>
                <c:pt idx="1">
                  <c:v>0.51398329999817327</c:v>
                </c:pt>
                <c:pt idx="2">
                  <c:v>0.65791605987888524</c:v>
                </c:pt>
                <c:pt idx="3">
                  <c:v>0.39758108023226657</c:v>
                </c:pt>
                <c:pt idx="4">
                  <c:v>0.39005679300758861</c:v>
                </c:pt>
                <c:pt idx="5">
                  <c:v>0.43391039148347144</c:v>
                </c:pt>
                <c:pt idx="6">
                  <c:v>0.36346059871461722</c:v>
                </c:pt>
                <c:pt idx="7">
                  <c:v>0.38061120323376091</c:v>
                </c:pt>
                <c:pt idx="8">
                  <c:v>0.62961646183511444</c:v>
                </c:pt>
                <c:pt idx="9">
                  <c:v>0.5511922061079495</c:v>
                </c:pt>
                <c:pt idx="10">
                  <c:v>0.49567601845255271</c:v>
                </c:pt>
                <c:pt idx="11">
                  <c:v>0.71304998157012867</c:v>
                </c:pt>
                <c:pt idx="12">
                  <c:v>0.65008395474951708</c:v>
                </c:pt>
                <c:pt idx="13">
                  <c:v>0.55099920395056523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0A32-4F4F-AEA2-499B74C09D49}"/>
            </c:ext>
          </c:extLst>
        </c:ser>
        <c:ser>
          <c:idx val="7"/>
          <c:order val="1"/>
          <c:tx>
            <c:strRef>
              <c:f>'% COMPORTAMIENTO RP'!$I$3</c:f>
              <c:strCache>
                <c:ptCount val="1"/>
                <c:pt idx="0">
                  <c:v>% rp agosto 31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/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2.2182493628428034E-3"/>
                  <c:y val="-9.118509137563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D5-47A0-938A-75DAF8CFBE4A}"/>
                </c:ext>
              </c:extLst>
            </c:dLbl>
            <c:dLbl>
              <c:idx val="3"/>
              <c:layout>
                <c:manualLayout>
                  <c:x val="1.1091246814214017E-3"/>
                  <c:y val="-0.10755164623792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D5-47A0-938A-75DAF8CFBE4A}"/>
                </c:ext>
              </c:extLst>
            </c:dLbl>
            <c:dLbl>
              <c:idx val="4"/>
              <c:layout>
                <c:manualLayout>
                  <c:x val="-4.0667435191769778E-17"/>
                  <c:y val="-8.884701210959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D5-47A0-938A-75DAF8CFBE4A}"/>
                </c:ext>
              </c:extLst>
            </c:dLbl>
            <c:dLbl>
              <c:idx val="7"/>
              <c:layout>
                <c:manualLayout>
                  <c:x val="0"/>
                  <c:y val="-0.11222780477001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D5-47A0-938A-75DAF8CFBE4A}"/>
                </c:ext>
              </c:extLst>
            </c:dLbl>
            <c:dLbl>
              <c:idx val="9"/>
              <c:layout>
                <c:manualLayout>
                  <c:x val="2.2182493628428034E-3"/>
                  <c:y val="-9.5861249907719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D5-47A0-938A-75DAF8CFBE4A}"/>
                </c:ext>
              </c:extLst>
            </c:dLbl>
            <c:dLbl>
              <c:idx val="10"/>
              <c:layout>
                <c:manualLayout>
                  <c:x val="2.2182493628428034E-3"/>
                  <c:y val="-0.12859435963230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D5-47A0-938A-75DAF8CFBE4A}"/>
                </c:ext>
              </c:extLst>
            </c:dLbl>
            <c:dLbl>
              <c:idx val="11"/>
              <c:layout>
                <c:manualLayout>
                  <c:x val="0"/>
                  <c:y val="0.16132746935689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D5-47A0-938A-75DAF8CFBE4A}"/>
                </c:ext>
              </c:extLst>
            </c:dLbl>
            <c:dLbl>
              <c:idx val="13"/>
              <c:layout>
                <c:manualLayout>
                  <c:x val="0"/>
                  <c:y val="-0.11222780477001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BD5-47A0-938A-75DAF8CFBE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COMPORTAMIENTO RP'!$A$4:$A$17</c:f>
              <c:strCache>
                <c:ptCount val="14"/>
                <c:pt idx="0">
                  <c:v>Administrativa</c:v>
                </c:pt>
                <c:pt idx="1">
                  <c:v>Planeación</c:v>
                </c:pt>
                <c:pt idx="2">
                  <c:v>Hacienda</c:v>
                </c:pt>
                <c:pt idx="3">
                  <c:v>Aguas e Infra…</c:v>
                </c:pt>
                <c:pt idx="4">
                  <c:v>Interior</c:v>
                </c:pt>
                <c:pt idx="5">
                  <c:v>Cultura</c:v>
                </c:pt>
                <c:pt idx="6">
                  <c:v>Turismo ..</c:v>
                </c:pt>
                <c:pt idx="7">
                  <c:v>Agricultura …</c:v>
                </c:pt>
                <c:pt idx="8">
                  <c:v>Privada</c:v>
                </c:pt>
                <c:pt idx="9">
                  <c:v>Educación</c:v>
                </c:pt>
                <c:pt idx="10">
                  <c:v>Familia</c:v>
                </c:pt>
                <c:pt idx="11">
                  <c:v>Salud</c:v>
                </c:pt>
                <c:pt idx="12">
                  <c:v>TIC</c:v>
                </c:pt>
                <c:pt idx="13">
                  <c:v>Sector Central</c:v>
                </c:pt>
              </c:strCache>
            </c:strRef>
          </c:cat>
          <c:val>
            <c:numRef>
              <c:f>'% COMPORTAMIENTO RP'!$I$4:$I$17</c:f>
              <c:numCache>
                <c:formatCode>0%</c:formatCode>
                <c:ptCount val="14"/>
                <c:pt idx="0">
                  <c:v>0.57130094024113043</c:v>
                </c:pt>
                <c:pt idx="1">
                  <c:v>0.76509129662960018</c:v>
                </c:pt>
                <c:pt idx="2">
                  <c:v>0.81420560665362696</c:v>
                </c:pt>
                <c:pt idx="3">
                  <c:v>0.42573951710539343</c:v>
                </c:pt>
                <c:pt idx="4">
                  <c:v>0.48363052889169023</c:v>
                </c:pt>
                <c:pt idx="5">
                  <c:v>0.66480509020267786</c:v>
                </c:pt>
                <c:pt idx="6">
                  <c:v>0.56373965844858254</c:v>
                </c:pt>
                <c:pt idx="7">
                  <c:v>0.41081446652633036</c:v>
                </c:pt>
                <c:pt idx="8">
                  <c:v>0.73706888571032891</c:v>
                </c:pt>
                <c:pt idx="9">
                  <c:v>0.60401990115640458</c:v>
                </c:pt>
                <c:pt idx="10">
                  <c:v>0.47452956443960481</c:v>
                </c:pt>
                <c:pt idx="11">
                  <c:v>0.682344463074404</c:v>
                </c:pt>
                <c:pt idx="12">
                  <c:v>0.84253833873062156</c:v>
                </c:pt>
                <c:pt idx="13">
                  <c:v>0.59727869083891993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43-4059-B043-B1785CD94E48}"/>
            </c:ext>
          </c:extLst>
        </c:ser>
        <c:ser>
          <c:idx val="8"/>
          <c:order val="2"/>
          <c:tx>
            <c:strRef>
              <c:f>'% COMPORTAMIENTO RP'!$J$3</c:f>
              <c:strCache>
                <c:ptCount val="1"/>
                <c:pt idx="0">
                  <c:v>% rp sep 31</c:v>
                </c:pt>
              </c:strCache>
            </c:strRef>
          </c:tx>
          <c:spPr>
            <a:ln>
              <a:solidFill>
                <a:srgbClr val="00B050"/>
              </a:solidFill>
            </a:ln>
            <a:effectLst/>
          </c:spPr>
          <c:marker>
            <c:spPr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2.2182493628428034E-3"/>
                  <c:y val="-0.12391820110022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D5-47A0-938A-75DAF8CFBE4A}"/>
                </c:ext>
              </c:extLst>
            </c:dLbl>
            <c:dLbl>
              <c:idx val="1"/>
              <c:layout>
                <c:manualLayout>
                  <c:x val="1.1091246814214017E-3"/>
                  <c:y val="-0.12859435963230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D5-47A0-938A-75DAF8CFBE4A}"/>
                </c:ext>
              </c:extLst>
            </c:dLbl>
            <c:dLbl>
              <c:idx val="2"/>
              <c:layout>
                <c:manualLayout>
                  <c:x val="0"/>
                  <c:y val="-0.1122278047700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BD5-47A0-938A-75DAF8CFBE4A}"/>
                </c:ext>
              </c:extLst>
            </c:dLbl>
            <c:dLbl>
              <c:idx val="3"/>
              <c:layout>
                <c:manualLayout>
                  <c:x val="1.1091246814214017E-3"/>
                  <c:y val="-0.18938442054939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BD5-47A0-938A-75DAF8CFBE4A}"/>
                </c:ext>
              </c:extLst>
            </c:dLbl>
            <c:dLbl>
              <c:idx val="4"/>
              <c:layout>
                <c:manualLayout>
                  <c:x val="-4.0667435191769778E-17"/>
                  <c:y val="-0.1776940242191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BD5-47A0-938A-75DAF8CFBE4A}"/>
                </c:ext>
              </c:extLst>
            </c:dLbl>
            <c:dLbl>
              <c:idx val="7"/>
              <c:layout>
                <c:manualLayout>
                  <c:x val="-3.3273740442642053E-3"/>
                  <c:y val="-0.11222780477001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BD5-47A0-938A-75DAF8CFBE4A}"/>
                </c:ext>
              </c:extLst>
            </c:dLbl>
            <c:dLbl>
              <c:idx val="8"/>
              <c:layout>
                <c:manualLayout>
                  <c:x val="-8.1334870383539555E-17"/>
                  <c:y val="-0.1379466766964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BD5-47A0-938A-75DAF8CFBE4A}"/>
                </c:ext>
              </c:extLst>
            </c:dLbl>
            <c:dLbl>
              <c:idx val="9"/>
              <c:layout>
                <c:manualLayout>
                  <c:x val="2.2182493628428034E-3"/>
                  <c:y val="-0.14262283522855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BD5-47A0-938A-75DAF8CFBE4A}"/>
                </c:ext>
              </c:extLst>
            </c:dLbl>
            <c:dLbl>
              <c:idx val="10"/>
              <c:layout>
                <c:manualLayout>
                  <c:x val="0"/>
                  <c:y val="-0.19406057908148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BD5-47A0-938A-75DAF8CFBE4A}"/>
                </c:ext>
              </c:extLst>
            </c:dLbl>
            <c:dLbl>
              <c:idx val="11"/>
              <c:layout>
                <c:manualLayout>
                  <c:x val="0"/>
                  <c:y val="-8.88470121095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BD5-47A0-938A-75DAF8CFBE4A}"/>
                </c:ext>
              </c:extLst>
            </c:dLbl>
            <c:dLbl>
              <c:idx val="12"/>
              <c:layout>
                <c:manualLayout>
                  <c:x val="1.1091246814214017E-3"/>
                  <c:y val="-0.12859435963230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BD5-47A0-938A-75DAF8CFBE4A}"/>
                </c:ext>
              </c:extLst>
            </c:dLbl>
            <c:dLbl>
              <c:idx val="13"/>
              <c:layout>
                <c:manualLayout>
                  <c:x val="-7.7638727699498129E-3"/>
                  <c:y val="-0.18470826201731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BD5-47A0-938A-75DAF8CFBE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COMPORTAMIENTO RP'!$A$4:$A$17</c:f>
              <c:strCache>
                <c:ptCount val="14"/>
                <c:pt idx="0">
                  <c:v>Administrativa</c:v>
                </c:pt>
                <c:pt idx="1">
                  <c:v>Planeación</c:v>
                </c:pt>
                <c:pt idx="2">
                  <c:v>Hacienda</c:v>
                </c:pt>
                <c:pt idx="3">
                  <c:v>Aguas e Infra…</c:v>
                </c:pt>
                <c:pt idx="4">
                  <c:v>Interior</c:v>
                </c:pt>
                <c:pt idx="5">
                  <c:v>Cultura</c:v>
                </c:pt>
                <c:pt idx="6">
                  <c:v>Turismo ..</c:v>
                </c:pt>
                <c:pt idx="7">
                  <c:v>Agricultura …</c:v>
                </c:pt>
                <c:pt idx="8">
                  <c:v>Privada</c:v>
                </c:pt>
                <c:pt idx="9">
                  <c:v>Educación</c:v>
                </c:pt>
                <c:pt idx="10">
                  <c:v>Familia</c:v>
                </c:pt>
                <c:pt idx="11">
                  <c:v>Salud</c:v>
                </c:pt>
                <c:pt idx="12">
                  <c:v>TIC</c:v>
                </c:pt>
                <c:pt idx="13">
                  <c:v>Sector Central</c:v>
                </c:pt>
              </c:strCache>
            </c:strRef>
          </c:cat>
          <c:val>
            <c:numRef>
              <c:f>'% COMPORTAMIENTO RP'!$J$4:$J$17</c:f>
              <c:numCache>
                <c:formatCode>0%</c:formatCode>
                <c:ptCount val="14"/>
                <c:pt idx="0">
                  <c:v>0.67237806341253359</c:v>
                </c:pt>
                <c:pt idx="1">
                  <c:v>0.80129423477637385</c:v>
                </c:pt>
                <c:pt idx="2">
                  <c:v>0.8735962369969017</c:v>
                </c:pt>
                <c:pt idx="3">
                  <c:v>0.48073012944733645</c:v>
                </c:pt>
                <c:pt idx="4">
                  <c:v>0.50689015897976963</c:v>
                </c:pt>
                <c:pt idx="5">
                  <c:v>0.79871412529075991</c:v>
                </c:pt>
                <c:pt idx="6">
                  <c:v>0.68447205631129915</c:v>
                </c:pt>
                <c:pt idx="7">
                  <c:v>0.57731109811508841</c:v>
                </c:pt>
                <c:pt idx="8">
                  <c:v>0.71993817089109902</c:v>
                </c:pt>
                <c:pt idx="9">
                  <c:v>0.68658375887577494</c:v>
                </c:pt>
                <c:pt idx="10">
                  <c:v>0.54026068186318954</c:v>
                </c:pt>
                <c:pt idx="11">
                  <c:v>0.79214221897998505</c:v>
                </c:pt>
                <c:pt idx="12">
                  <c:v>0.86098946210637706</c:v>
                </c:pt>
                <c:pt idx="13">
                  <c:v>0.68238629057704225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B3-4853-AD0E-31B1E9ACB2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5450880"/>
        <c:axId val="185452416"/>
      </c:lineChart>
      <c:catAx>
        <c:axId val="185450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85452416"/>
        <c:crosses val="autoZero"/>
        <c:auto val="1"/>
        <c:lblAlgn val="ctr"/>
        <c:lblOffset val="100"/>
        <c:noMultiLvlLbl val="0"/>
      </c:catAx>
      <c:valAx>
        <c:axId val="1854524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45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945081123737185"/>
          <c:y val="0.66635259082195264"/>
          <c:w val="0.40456947142174327"/>
          <c:h val="5.9234409751889289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s-CO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30-09-2022.xlsx]Recurso del Crédito'!$D$3</c:f>
              <c:strCache>
                <c:ptCount val="1"/>
                <c:pt idx="0">
                  <c:v>A.DEFINITIVO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'[Gráficas Ingresos vs Gastos 30-09-2022.xlsx]Recurso del Crédito'!$B$4:$B$6</c:f>
              <c:strCache>
                <c:ptCount val="3"/>
                <c:pt idx="0">
                  <c:v>SUPERAVIT REINTEGRO RECURSOS DEL CREDITO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30-09-2022.xlsx]Recurso del Crédito'!$D$4:$D$6</c:f>
              <c:numCache>
                <c:formatCode>_(* #,##0.00_);_(* \(#,##0.00\);_(* "-"??_);_(@_)</c:formatCode>
                <c:ptCount val="3"/>
                <c:pt idx="0">
                  <c:v>105606.58566</c:v>
                </c:pt>
                <c:pt idx="1">
                  <c:v>105606.58566</c:v>
                </c:pt>
                <c:pt idx="2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B-4386-A441-9DF0076B2977}"/>
            </c:ext>
          </c:extLst>
        </c:ser>
        <c:ser>
          <c:idx val="1"/>
          <c:order val="1"/>
          <c:tx>
            <c:strRef>
              <c:f>'[Gráficas Ingresos vs Gastos 30-09-2022.xlsx]Recurso del Crédito'!$E$3</c:f>
              <c:strCache>
                <c:ptCount val="1"/>
                <c:pt idx="0">
                  <c:v>I. EFECTIVO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'[Gráficas Ingresos vs Gastos 30-09-2022.xlsx]Recurso del Crédito'!$B$4:$B$6</c:f>
              <c:strCache>
                <c:ptCount val="3"/>
                <c:pt idx="0">
                  <c:v>SUPERAVIT REINTEGRO RECURSOS DEL CREDITO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30-09-2022.xlsx]Recurso del Crédito'!$E$4:$E$6</c:f>
              <c:numCache>
                <c:formatCode>_(* #,##0.00_);_(* \(#,##0.00\);_(* "-"??_);_(@_)</c:formatCode>
                <c:ptCount val="3"/>
                <c:pt idx="0">
                  <c:v>105606.58566</c:v>
                </c:pt>
                <c:pt idx="1">
                  <c:v>105606.58566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2B-4386-A441-9DF0076B2977}"/>
            </c:ext>
          </c:extLst>
        </c:ser>
        <c:ser>
          <c:idx val="2"/>
          <c:order val="2"/>
          <c:tx>
            <c:strRef>
              <c:f>'[Gráficas Ingresos vs Gastos 30-09-2022.xlsx]Recurso del Crédito'!$F$3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30-09-2022.xlsx]Recurso del Crédito'!$B$4:$B$6</c:f>
              <c:strCache>
                <c:ptCount val="3"/>
                <c:pt idx="0">
                  <c:v>SUPERAVIT REINTEGRO RECURSOS DEL CREDITO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30-09-2022.xlsx]Recurso del Crédito'!$F$4:$F$6</c:f>
              <c:numCache>
                <c:formatCode>_(* #,##0.00_);_(* \(#,##0.00\);_(* "-"??_);_(@_)</c:formatCode>
                <c:ptCount val="3"/>
                <c:pt idx="0">
                  <c:v>105606.58566</c:v>
                </c:pt>
                <c:pt idx="1">
                  <c:v>105606.58566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7-4C3B-A422-1E13E3E8E52F}"/>
            </c:ext>
          </c:extLst>
        </c:ser>
        <c:ser>
          <c:idx val="3"/>
          <c:order val="3"/>
          <c:tx>
            <c:strRef>
              <c:f>'[Gráficas Ingresos vs Gastos 30-09-2022.xlsx]Recurso del Crédito'!$G$3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30-09-2022.xlsx]Recurso del Crédito'!$B$4:$B$6</c:f>
              <c:strCache>
                <c:ptCount val="3"/>
                <c:pt idx="0">
                  <c:v>SUPERAVIT REINTEGRO RECURSOS DEL CREDITO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30-09-2022.xlsx]Recurso del Crédito'!$G$4:$G$6</c:f>
              <c:numCache>
                <c:formatCode>_(* #,##0.00_);_(* \(#,##0.00\);_(* "-"??_);_(@_)</c:formatCode>
                <c:ptCount val="3"/>
                <c:pt idx="0">
                  <c:v>105606.58566</c:v>
                </c:pt>
                <c:pt idx="1">
                  <c:v>105606.58566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7-4C3B-A422-1E13E3E8E52F}"/>
            </c:ext>
          </c:extLst>
        </c:ser>
        <c:ser>
          <c:idx val="4"/>
          <c:order val="4"/>
          <c:tx>
            <c:strRef>
              <c:f>'[Gráficas Ingresos vs Gastos 30-09-2022.xlsx]Recurso del Crédito'!$H$3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30-09-2022.xlsx]Recurso del Crédito'!$B$4:$B$6</c:f>
              <c:strCache>
                <c:ptCount val="3"/>
                <c:pt idx="0">
                  <c:v>SUPERAVIT REINTEGRO RECURSOS DEL CREDITO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30-09-2022.xlsx]Recurso del Crédito'!$H$4:$H$6</c:f>
              <c:numCache>
                <c:formatCode>_(* #,##0.00_);_(* \(#,##0.00\);_(* "-"??_);_(@_)</c:formatCode>
                <c:ptCount val="3"/>
                <c:pt idx="0">
                  <c:v>105606.58566</c:v>
                </c:pt>
                <c:pt idx="1">
                  <c:v>105606.58566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D7-4C3B-A422-1E13E3E8E52F}"/>
            </c:ext>
          </c:extLst>
        </c:ser>
        <c:ser>
          <c:idx val="5"/>
          <c:order val="5"/>
          <c:tx>
            <c:strRef>
              <c:f>'[Gráficas Ingresos vs Gastos 30-09-2022.xlsx]Recurso del Crédito'!$I$3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30-09-2022.xlsx]Recurso del Crédito'!$B$4:$B$6</c:f>
              <c:strCache>
                <c:ptCount val="3"/>
                <c:pt idx="0">
                  <c:v>SUPERAVIT REINTEGRO RECURSOS DEL CREDITO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30-09-2022.xlsx]Recurso del Crédito'!$I$4:$I$6</c:f>
              <c:numCache>
                <c:formatCode>_(* #,##0.00_);_(* \(#,##0.00\);_(* "-"??_);_(@_)</c:formatCode>
                <c:ptCount val="3"/>
                <c:pt idx="0">
                  <c:v>105606.58566</c:v>
                </c:pt>
                <c:pt idx="1">
                  <c:v>105606.58566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D7-4C3B-A422-1E13E3E8E52F}"/>
            </c:ext>
          </c:extLst>
        </c:ser>
        <c:ser>
          <c:idx val="6"/>
          <c:order val="6"/>
          <c:tx>
            <c:strRef>
              <c:f>'[Gráficas Ingresos vs Gastos 30-09-2022.xlsx]Recurso del Crédito'!$J$3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30-09-2022.xlsx]Recurso del Crédito'!$B$4:$B$6</c:f>
              <c:strCache>
                <c:ptCount val="3"/>
                <c:pt idx="0">
                  <c:v>SUPERAVIT REINTEGRO RECURSOS DEL CREDITO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30-09-2022.xlsx]Recurso del Crédito'!$J$4:$J$6</c:f>
              <c:numCache>
                <c:formatCode>_(* #,##0.00_);_(* \(#,##0.00\);_(* "-"??_);_(@_)</c:formatCode>
                <c:ptCount val="3"/>
                <c:pt idx="0">
                  <c:v>0</c:v>
                </c:pt>
                <c:pt idx="1">
                  <c:v>0</c:v>
                </c:pt>
                <c:pt idx="2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D7-4C3B-A422-1E13E3E8E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2717184"/>
        <c:axId val="342718720"/>
      </c:barChart>
      <c:catAx>
        <c:axId val="34271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718720"/>
        <c:crosses val="autoZero"/>
        <c:auto val="1"/>
        <c:lblAlgn val="ctr"/>
        <c:lblOffset val="100"/>
        <c:noMultiLvlLbl val="0"/>
      </c:catAx>
      <c:valAx>
        <c:axId val="342718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RECURSOS</a:t>
                </a:r>
              </a:p>
            </c:rich>
          </c:tx>
          <c:overlay val="0"/>
        </c:title>
        <c:numFmt formatCode="_(* #,##0.00_);_(* \(#,##0.00\);_(* &quot;-&quot;??_);_(@_)" sourceLinked="1"/>
        <c:majorTickMark val="none"/>
        <c:minorTickMark val="none"/>
        <c:tickLblPos val="nextTo"/>
        <c:crossAx val="342717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30-09-2022.xlsx]Convenio INVIAS 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30-09-2022.xlsx]Convenio INVIAS '!$B$4:$B$5</c:f>
              <c:strCache>
                <c:ptCount val="2"/>
                <c:pt idx="0">
                  <c:v>SUPERAVIT CONVENIO INVIAS COLOMBIA RURAL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30-09-2022.xlsx]Convenio INVIAS '!$D$4:$D$5</c:f>
              <c:numCache>
                <c:formatCode>#,##0.00</c:formatCode>
                <c:ptCount val="2"/>
                <c:pt idx="0">
                  <c:v>401080.68900000001</c:v>
                </c:pt>
                <c:pt idx="1">
                  <c:v>401080.68900000001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0-4721-8A53-2668FD0B89BF}"/>
            </c:ext>
          </c:extLst>
        </c:ser>
        <c:ser>
          <c:idx val="1"/>
          <c:order val="1"/>
          <c:tx>
            <c:strRef>
              <c:f>'[Gráficas Ingresos vs Gastos 30-09-2022.xlsx]Convenio INVIAS 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30-09-2022.xlsx]Convenio INVIAS '!$B$4:$B$5</c:f>
              <c:strCache>
                <c:ptCount val="2"/>
                <c:pt idx="0">
                  <c:v>SUPERAVIT CONVENIO INVIAS COLOMBIA RURAL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30-09-2022.xlsx]Convenio INVIAS '!$E$4:$E$5</c:f>
              <c:numCache>
                <c:formatCode>#,##0.00</c:formatCode>
                <c:ptCount val="2"/>
                <c:pt idx="0">
                  <c:v>401080.68900000001</c:v>
                </c:pt>
                <c:pt idx="1">
                  <c:v>401080.68900000001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0-4721-8A53-2668FD0B89BF}"/>
            </c:ext>
          </c:extLst>
        </c:ser>
        <c:ser>
          <c:idx val="2"/>
          <c:order val="2"/>
          <c:tx>
            <c:strRef>
              <c:f>'[Gráficas Ingresos vs Gastos 30-09-2022.xlsx]Convenio INVIAS 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30-09-2022.xlsx]Convenio INVIAS '!$B$4:$B$5</c:f>
              <c:strCache>
                <c:ptCount val="2"/>
                <c:pt idx="0">
                  <c:v>SUPERAVIT CONVENIO INVIAS COLOMBIA RURAL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30-09-2022.xlsx]Convenio INVIAS '!$F$4:$F$5</c:f>
              <c:numCache>
                <c:formatCode>#,##0.00</c:formatCode>
                <c:ptCount val="2"/>
                <c:pt idx="0">
                  <c:v>401080.68900000001</c:v>
                </c:pt>
                <c:pt idx="1">
                  <c:v>401080.68900000001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90-4721-8A53-2668FD0B89BF}"/>
            </c:ext>
          </c:extLst>
        </c:ser>
        <c:ser>
          <c:idx val="3"/>
          <c:order val="3"/>
          <c:tx>
            <c:strRef>
              <c:f>'[Gráficas Ingresos vs Gastos 30-09-2022.xlsx]Convenio INVIAS 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30-09-2022.xlsx]Convenio INVIAS '!$B$4:$B$5</c:f>
              <c:strCache>
                <c:ptCount val="2"/>
                <c:pt idx="0">
                  <c:v>SUPERAVIT CONVENIO INVIAS COLOMBIA RURAL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30-09-2022.xlsx]Convenio INVIAS '!$G$4:$G$5</c:f>
              <c:numCache>
                <c:formatCode>#,##0.00</c:formatCode>
                <c:ptCount val="2"/>
                <c:pt idx="0">
                  <c:v>366571.48200000002</c:v>
                </c:pt>
                <c:pt idx="1">
                  <c:v>366571.48200000002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90-4721-8A53-2668FD0B89BF}"/>
            </c:ext>
          </c:extLst>
        </c:ser>
        <c:ser>
          <c:idx val="4"/>
          <c:order val="4"/>
          <c:tx>
            <c:strRef>
              <c:f>'[Gráficas Ingresos vs Gastos 30-09-2022.xlsx]Convenio INVIAS 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30-09-2022.xlsx]Convenio INVIAS '!$B$4:$B$5</c:f>
              <c:strCache>
                <c:ptCount val="2"/>
                <c:pt idx="0">
                  <c:v>SUPERAVIT CONVENIO INVIAS COLOMBIA RURAL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30-09-2022.xlsx]Convenio INVIAS '!$H$4:$H$5</c:f>
              <c:numCache>
                <c:formatCode>#,##0.00</c:formatCode>
                <c:ptCount val="2"/>
                <c:pt idx="0">
                  <c:v>49000</c:v>
                </c:pt>
                <c:pt idx="1">
                  <c:v>49000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90-4721-8A53-2668FD0B89BF}"/>
            </c:ext>
          </c:extLst>
        </c:ser>
        <c:ser>
          <c:idx val="5"/>
          <c:order val="5"/>
          <c:tx>
            <c:strRef>
              <c:f>'[Gráficas Ingresos vs Gastos 30-09-2022.xlsx]Convenio INVIAS 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30-09-2022.xlsx]Convenio INVIAS '!$B$4:$B$5</c:f>
              <c:strCache>
                <c:ptCount val="2"/>
                <c:pt idx="0">
                  <c:v>SUPERAVIT CONVENIO INVIAS COLOMBIA RURAL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30-09-2022.xlsx]Convenio INVIAS '!$I$4:$I$5</c:f>
              <c:numCache>
                <c:formatCode>#,##0.00</c:formatCode>
                <c:ptCount val="2"/>
                <c:pt idx="0">
                  <c:v>49000</c:v>
                </c:pt>
                <c:pt idx="1">
                  <c:v>49000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90-4721-8A53-2668FD0B89BF}"/>
            </c:ext>
          </c:extLst>
        </c:ser>
        <c:ser>
          <c:idx val="6"/>
          <c:order val="6"/>
          <c:tx>
            <c:strRef>
              <c:f>'[Gráficas Ingresos vs Gastos 30-09-2022.xlsx]Convenio INVIAS 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30-09-2022.xlsx]Convenio INVIAS '!$B$4:$B$5</c:f>
              <c:strCache>
                <c:ptCount val="2"/>
                <c:pt idx="0">
                  <c:v>SUPERAVIT CONVENIO INVIAS COLOMBIA RURAL</c:v>
                </c:pt>
                <c:pt idx="1">
                  <c:v>TOTAL </c:v>
                </c:pt>
              </c:strCache>
            </c:strRef>
          </c:cat>
          <c:val>
            <c:numRef>
              <c:f>'[Gráficas Ingresos vs Gastos 30-09-2022.xlsx]Convenio INVIAS '!$J$4:$J$5</c:f>
              <c:numCache>
                <c:formatCode>#,##0.00</c:formatCode>
                <c:ptCount val="2"/>
                <c:pt idx="0">
                  <c:v>34509.207000000002</c:v>
                </c:pt>
                <c:pt idx="1">
                  <c:v>34509.207000000002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90-4721-8A53-2668FD0B8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913024"/>
        <c:axId val="342914560"/>
      </c:barChart>
      <c:catAx>
        <c:axId val="34291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2914560"/>
        <c:crosses val="autoZero"/>
        <c:auto val="1"/>
        <c:lblAlgn val="ctr"/>
        <c:lblOffset val="100"/>
        <c:noMultiLvlLbl val="0"/>
      </c:catAx>
      <c:valAx>
        <c:axId val="342914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out"/>
        <c:minorTickMark val="none"/>
        <c:tickLblPos val="nextTo"/>
        <c:crossAx val="342913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63013998250217"/>
          <c:y val="0.17171296296296296"/>
          <c:w val="0.74036986001749783"/>
          <c:h val="0.40466827063283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30-09-2022.xlsx]Colciencias'!$D$3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30-09-2022.xlsx]Colciencias'!$B$4:$B$8</c:f>
              <c:strCache>
                <c:ptCount val="5"/>
                <c:pt idx="0">
                  <c:v>COLCIENCIAS SIN SITUACION DE FONDOS SSF</c:v>
                </c:pt>
                <c:pt idx="1">
                  <c:v>COLCIENCIAS CON SITUACION DE FONDOS</c:v>
                </c:pt>
                <c:pt idx="2">
                  <c:v>SUPERAVIT COLCIENCIAS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30-09-2022.xlsx]Colciencias'!$D$4:$D$8</c:f>
              <c:numCache>
                <c:formatCode>#,##0.00</c:formatCode>
                <c:ptCount val="5"/>
                <c:pt idx="0">
                  <c:v>736335.22</c:v>
                </c:pt>
                <c:pt idx="1">
                  <c:v>18777.598999999998</c:v>
                </c:pt>
                <c:pt idx="2">
                  <c:v>2077.4166799999998</c:v>
                </c:pt>
                <c:pt idx="3">
                  <c:v>757190.23568000004</c:v>
                </c:pt>
                <c:pt idx="4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5-42F6-AFC6-2173A103B734}"/>
            </c:ext>
          </c:extLst>
        </c:ser>
        <c:ser>
          <c:idx val="1"/>
          <c:order val="1"/>
          <c:tx>
            <c:strRef>
              <c:f>'[Gráficas Ingresos vs Gastos 30-09-2022.xlsx]Colciencias'!$E$3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30-09-2022.xlsx]Colciencias'!$B$4:$B$8</c:f>
              <c:strCache>
                <c:ptCount val="5"/>
                <c:pt idx="0">
                  <c:v>COLCIENCIAS SIN SITUACION DE FONDOS SSF</c:v>
                </c:pt>
                <c:pt idx="1">
                  <c:v>COLCIENCIAS CON SITUACION DE FONDOS</c:v>
                </c:pt>
                <c:pt idx="2">
                  <c:v>SUPERAVIT COLCIENCIAS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30-09-2022.xlsx]Colciencias'!$E$4:$E$8</c:f>
              <c:numCache>
                <c:formatCode>#,##0.00</c:formatCode>
                <c:ptCount val="5"/>
                <c:pt idx="0">
                  <c:v>650254.76176999998</c:v>
                </c:pt>
                <c:pt idx="1">
                  <c:v>6099.0957500000004</c:v>
                </c:pt>
                <c:pt idx="2">
                  <c:v>2077.4166799999998</c:v>
                </c:pt>
                <c:pt idx="3">
                  <c:v>658431.27419999999</c:v>
                </c:pt>
                <c:pt idx="4" formatCode="0%">
                  <c:v>0.86957179738152746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15-42F6-AFC6-2173A103B734}"/>
            </c:ext>
          </c:extLst>
        </c:ser>
        <c:ser>
          <c:idx val="2"/>
          <c:order val="2"/>
          <c:tx>
            <c:strRef>
              <c:f>'[Gráficas Ingresos vs Gastos 30-09-2022.xlsx]Colciencias'!$F$3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30-09-2022.xlsx]Colciencias'!$B$4:$B$8</c:f>
              <c:strCache>
                <c:ptCount val="5"/>
                <c:pt idx="0">
                  <c:v>COLCIENCIAS SIN SITUACION DE FONDOS SSF</c:v>
                </c:pt>
                <c:pt idx="1">
                  <c:v>COLCIENCIAS CON SITUACION DE FONDOS</c:v>
                </c:pt>
                <c:pt idx="2">
                  <c:v>SUPERAVIT COLCIENCIAS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30-09-2022.xlsx]Colciencias'!$F$4:$F$8</c:f>
              <c:numCache>
                <c:formatCode>#,##0.00</c:formatCode>
                <c:ptCount val="5"/>
                <c:pt idx="0">
                  <c:v>736335.22</c:v>
                </c:pt>
                <c:pt idx="1">
                  <c:v>18777.598999999998</c:v>
                </c:pt>
                <c:pt idx="2">
                  <c:v>2077.4166799999998</c:v>
                </c:pt>
                <c:pt idx="3">
                  <c:v>757190.23568000004</c:v>
                </c:pt>
                <c:pt idx="4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15-42F6-AFC6-2173A103B734}"/>
            </c:ext>
          </c:extLst>
        </c:ser>
        <c:ser>
          <c:idx val="3"/>
          <c:order val="3"/>
          <c:tx>
            <c:strRef>
              <c:f>'[Gráficas Ingresos vs Gastos 30-09-2022.xlsx]Colciencias'!$G$3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30-09-2022.xlsx]Colciencias'!$B$4:$B$8</c:f>
              <c:strCache>
                <c:ptCount val="5"/>
                <c:pt idx="0">
                  <c:v>COLCIENCIAS SIN SITUACION DE FONDOS SSF</c:v>
                </c:pt>
                <c:pt idx="1">
                  <c:v>COLCIENCIAS CON SITUACION DE FONDOS</c:v>
                </c:pt>
                <c:pt idx="2">
                  <c:v>SUPERAVIT COLCIENCIAS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30-09-2022.xlsx]Colciencias'!$G$4:$G$8</c:f>
              <c:numCache>
                <c:formatCode>#,##0.00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1305.10275</c:v>
                </c:pt>
                <c:pt idx="3">
                  <c:v>1305.10275</c:v>
                </c:pt>
                <c:pt idx="4" formatCode="0.00%">
                  <c:v>1.723612757404278E-3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7-4C80-BBFE-FFC10C1D875F}"/>
            </c:ext>
          </c:extLst>
        </c:ser>
        <c:ser>
          <c:idx val="4"/>
          <c:order val="4"/>
          <c:tx>
            <c:strRef>
              <c:f>'[Gráficas Ingresos vs Gastos 30-09-2022.xlsx]Colciencias'!$H$3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30-09-2022.xlsx]Colciencias'!$B$4:$B$8</c:f>
              <c:strCache>
                <c:ptCount val="5"/>
                <c:pt idx="0">
                  <c:v>COLCIENCIAS SIN SITUACION DE FONDOS SSF</c:v>
                </c:pt>
                <c:pt idx="1">
                  <c:v>COLCIENCIAS CON SITUACION DE FONDOS</c:v>
                </c:pt>
                <c:pt idx="2">
                  <c:v>SUPERAVIT COLCIENCIAS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30-09-2022.xlsx]Colciencias'!$H$4:$H$8</c:f>
              <c:numCache>
                <c:formatCode>#,##0.00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1305.10275</c:v>
                </c:pt>
                <c:pt idx="3">
                  <c:v>1305.10275</c:v>
                </c:pt>
                <c:pt idx="4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17-4C80-BBFE-FFC10C1D875F}"/>
            </c:ext>
          </c:extLst>
        </c:ser>
        <c:ser>
          <c:idx val="5"/>
          <c:order val="5"/>
          <c:tx>
            <c:strRef>
              <c:f>'[Gráficas Ingresos vs Gastos 30-09-2022.xlsx]Colciencias'!$I$3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30-09-2022.xlsx]Colciencias'!$B$4:$B$8</c:f>
              <c:strCache>
                <c:ptCount val="5"/>
                <c:pt idx="0">
                  <c:v>COLCIENCIAS SIN SITUACION DE FONDOS SSF</c:v>
                </c:pt>
                <c:pt idx="1">
                  <c:v>COLCIENCIAS CON SITUACION DE FONDOS</c:v>
                </c:pt>
                <c:pt idx="2">
                  <c:v>SUPERAVIT COLCIENCIAS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30-09-2022.xlsx]Colciencias'!$I$4:$I$8</c:f>
              <c:numCache>
                <c:formatCode>#,##0.00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1305.10275</c:v>
                </c:pt>
                <c:pt idx="3">
                  <c:v>1305.10275</c:v>
                </c:pt>
                <c:pt idx="4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17-4C80-BBFE-FFC10C1D875F}"/>
            </c:ext>
          </c:extLst>
        </c:ser>
        <c:ser>
          <c:idx val="6"/>
          <c:order val="6"/>
          <c:tx>
            <c:strRef>
              <c:f>'[Gráficas Ingresos vs Gastos 30-09-2022.xlsx]Colciencias'!$J$3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30-09-2022.xlsx]Colciencias'!$B$4:$B$8</c:f>
              <c:strCache>
                <c:ptCount val="5"/>
                <c:pt idx="0">
                  <c:v>COLCIENCIAS SIN SITUACION DE FONDOS SSF</c:v>
                </c:pt>
                <c:pt idx="1">
                  <c:v>COLCIENCIAS CON SITUACION DE FONDOS</c:v>
                </c:pt>
                <c:pt idx="2">
                  <c:v>SUPERAVIT COLCIENCIAS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30-09-2022.xlsx]Colciencias'!$J$4:$J$8</c:f>
              <c:numCache>
                <c:formatCode>#,##0.00</c:formatCode>
                <c:ptCount val="5"/>
                <c:pt idx="0">
                  <c:v>650254.76176999998</c:v>
                </c:pt>
                <c:pt idx="1">
                  <c:v>6099.0957500000004</c:v>
                </c:pt>
                <c:pt idx="2">
                  <c:v>772.31393000000003</c:v>
                </c:pt>
                <c:pt idx="3">
                  <c:v>657126.17144999991</c:v>
                </c:pt>
                <c:pt idx="4" formatCode="0.00%">
                  <c:v>0.86784818462412305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17-4C80-BBFE-FFC10C1D8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25696"/>
        <c:axId val="343331584"/>
      </c:barChart>
      <c:catAx>
        <c:axId val="3433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3331584"/>
        <c:crosses val="autoZero"/>
        <c:auto val="1"/>
        <c:lblAlgn val="ctr"/>
        <c:lblOffset val="100"/>
        <c:noMultiLvlLbl val="0"/>
      </c:catAx>
      <c:valAx>
        <c:axId val="343331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layout>
            <c:manualLayout>
              <c:xMode val="edge"/>
              <c:yMode val="edge"/>
              <c:x val="2.5198432769432559E-2"/>
              <c:y val="0.310988638525166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crossAx val="343325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30-09-2022.xlsx]Ley de punto final'!$D$3</c:f>
              <c:strCache>
                <c:ptCount val="1"/>
                <c:pt idx="0">
                  <c:v>A.DEFINITIVO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'[Gráficas Ingresos vs Gastos 30-09-2022.xlsx]Ley de punto final'!$B$4:$B$7</c:f>
              <c:strCache>
                <c:ptCount val="3"/>
                <c:pt idx="0">
                  <c:v>LEY DE PUNTO FINAL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30-09-2022.xlsx]Ley de punto final'!$D$4:$D$7</c:f>
              <c:numCache>
                <c:formatCode>_-* #,##0.00_-;\-* #,##0.00_-;_-* "-"_-;_-@_-</c:formatCode>
                <c:ptCount val="4"/>
                <c:pt idx="0">
                  <c:v>6443391.9869999997</c:v>
                </c:pt>
                <c:pt idx="1">
                  <c:v>6443391.9869999997</c:v>
                </c:pt>
                <c:pt idx="2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9-44C0-917E-156E7C8B1C47}"/>
            </c:ext>
          </c:extLst>
        </c:ser>
        <c:ser>
          <c:idx val="1"/>
          <c:order val="1"/>
          <c:tx>
            <c:strRef>
              <c:f>'[Gráficas Ingresos vs Gastos 30-09-2022.xlsx]Ley de punto final'!$E$3</c:f>
              <c:strCache>
                <c:ptCount val="1"/>
                <c:pt idx="0">
                  <c:v>I. EFECTIVO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'[Gráficas Ingresos vs Gastos 30-09-2022.xlsx]Ley de punto final'!$B$4:$B$7</c:f>
              <c:strCache>
                <c:ptCount val="3"/>
                <c:pt idx="0">
                  <c:v>LEY DE PUNTO FINAL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30-09-2022.xlsx]Ley de punto final'!$E$4:$E$7</c:f>
              <c:numCache>
                <c:formatCode>_-* #,##0.00_-;\-* #,##0.00_-;_-* "-"_-;_-@_-</c:formatCode>
                <c:ptCount val="4"/>
                <c:pt idx="0">
                  <c:v>6443391.9869999997</c:v>
                </c:pt>
                <c:pt idx="1">
                  <c:v>6443391.9869999997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9-44C0-917E-156E7C8B1C47}"/>
            </c:ext>
          </c:extLst>
        </c:ser>
        <c:ser>
          <c:idx val="2"/>
          <c:order val="2"/>
          <c:tx>
            <c:strRef>
              <c:f>'[Gráficas Ingresos vs Gastos 30-09-2022.xlsx]Ley de punto final'!$F$3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30-09-2022.xlsx]Ley de punto final'!$B$4:$B$7</c:f>
              <c:strCache>
                <c:ptCount val="3"/>
                <c:pt idx="0">
                  <c:v>LEY DE PUNTO FINAL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30-09-2022.xlsx]Ley de punto final'!$F$4:$F$7</c:f>
              <c:numCache>
                <c:formatCode>_-* #,##0.00_-;\-* #,##0.00_-;_-* "-"_-;_-@_-</c:formatCode>
                <c:ptCount val="4"/>
                <c:pt idx="0">
                  <c:v>6443391.9869999997</c:v>
                </c:pt>
                <c:pt idx="1">
                  <c:v>6443391.9869999997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9-44C0-917E-156E7C8B1C47}"/>
            </c:ext>
          </c:extLst>
        </c:ser>
        <c:ser>
          <c:idx val="3"/>
          <c:order val="3"/>
          <c:tx>
            <c:strRef>
              <c:f>'[Gráficas Ingresos vs Gastos 30-09-2022.xlsx]Ley de punto final'!$G$3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30-09-2022.xlsx]Ley de punto final'!$B$4:$B$7</c:f>
              <c:strCache>
                <c:ptCount val="3"/>
                <c:pt idx="0">
                  <c:v>LEY DE PUNTO FINAL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30-09-2022.xlsx]Ley de punto final'!$G$4:$G$7</c:f>
              <c:numCache>
                <c:formatCode>_-* #,##0.00_-;\-* #,##0.00_-;_-* "-"_-;_-@_-</c:formatCode>
                <c:ptCount val="4"/>
                <c:pt idx="0">
                  <c:v>6443391.9869999997</c:v>
                </c:pt>
                <c:pt idx="1">
                  <c:v>6443391.9869999997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C9-44C0-917E-156E7C8B1C47}"/>
            </c:ext>
          </c:extLst>
        </c:ser>
        <c:ser>
          <c:idx val="4"/>
          <c:order val="4"/>
          <c:tx>
            <c:strRef>
              <c:f>'[Gráficas Ingresos vs Gastos 30-09-2022.xlsx]Ley de punto final'!$H$3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30-09-2022.xlsx]Ley de punto final'!$B$4:$B$7</c:f>
              <c:strCache>
                <c:ptCount val="3"/>
                <c:pt idx="0">
                  <c:v>LEY DE PUNTO FINAL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30-09-2022.xlsx]Ley de punto final'!$H$4:$H$7</c:f>
              <c:numCache>
                <c:formatCode>_-* #,##0.00_-;\-* #,##0.00_-;_-* "-"_-;_-@_-</c:formatCode>
                <c:ptCount val="4"/>
                <c:pt idx="0">
                  <c:v>6443391.9869999997</c:v>
                </c:pt>
                <c:pt idx="1">
                  <c:v>6443391.9869999997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C9-44C0-917E-156E7C8B1C47}"/>
            </c:ext>
          </c:extLst>
        </c:ser>
        <c:ser>
          <c:idx val="5"/>
          <c:order val="5"/>
          <c:tx>
            <c:strRef>
              <c:f>'[Gráficas Ingresos vs Gastos 30-09-2022.xlsx]Ley de punto final'!$I$3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30-09-2022.xlsx]Ley de punto final'!$B$4:$B$7</c:f>
              <c:strCache>
                <c:ptCount val="3"/>
                <c:pt idx="0">
                  <c:v>LEY DE PUNTO FINAL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30-09-2022.xlsx]Ley de punto final'!$I$4:$I$7</c:f>
              <c:numCache>
                <c:formatCode>_-* #,##0.00_-;\-* #,##0.00_-;_-* "-"_-;_-@_-</c:formatCode>
                <c:ptCount val="4"/>
                <c:pt idx="0">
                  <c:v>6443391.9869999997</c:v>
                </c:pt>
                <c:pt idx="1">
                  <c:v>6443391.9869999997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C9-44C0-917E-156E7C8B1C47}"/>
            </c:ext>
          </c:extLst>
        </c:ser>
        <c:ser>
          <c:idx val="6"/>
          <c:order val="6"/>
          <c:tx>
            <c:strRef>
              <c:f>'[Gráficas Ingresos vs Gastos 30-09-2022.xlsx]Ley de punto final'!$J$3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30-09-2022.xlsx]Ley de punto final'!$B$4:$B$7</c:f>
              <c:strCache>
                <c:ptCount val="3"/>
                <c:pt idx="0">
                  <c:v>LEY DE PUNTO FINAL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30-09-2022.xlsx]Ley de punto final'!$J$4:$J$7</c:f>
              <c:numCache>
                <c:formatCode>_-* #,##0.00_-;\-* #,##0.00_-;_-* "-"_-;_-@_-</c:formatCode>
                <c:ptCount val="4"/>
                <c:pt idx="0">
                  <c:v>0</c:v>
                </c:pt>
                <c:pt idx="1">
                  <c:v>0</c:v>
                </c:pt>
                <c:pt idx="2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C9-44C0-917E-156E7C8B1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2993152"/>
        <c:axId val="343011328"/>
      </c:barChart>
      <c:catAx>
        <c:axId val="34299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3011328"/>
        <c:crosses val="autoZero"/>
        <c:auto val="1"/>
        <c:lblAlgn val="ctr"/>
        <c:lblOffset val="100"/>
        <c:noMultiLvlLbl val="0"/>
      </c:catAx>
      <c:valAx>
        <c:axId val="343011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overlay val="0"/>
        </c:title>
        <c:numFmt formatCode="_-* #,##0.00_-;\-* #,##0.00_-;_-* &quot;-&quot;_-;_-@_-" sourceLinked="1"/>
        <c:majorTickMark val="none"/>
        <c:minorTickMark val="none"/>
        <c:tickLblPos val="nextTo"/>
        <c:crossAx val="342993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30-09-2022.xlsx]Convenio 1609'!$D$3</c:f>
              <c:strCache>
                <c:ptCount val="1"/>
                <c:pt idx="0">
                  <c:v>A.DEFINITIVO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'[Gráficas Ingresos vs Gastos 30-09-2022.xlsx]Convenio 1609'!$B$4:$B$7</c:f>
              <c:strCache>
                <c:ptCount val="3"/>
                <c:pt idx="0">
                  <c:v>CONVENIO 1609 DEL 2020 INVIAS VIAS TERCIARIAS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1609'!$D$4:$D$7</c:f>
              <c:numCache>
                <c:formatCode>#,##0</c:formatCode>
                <c:ptCount val="4"/>
                <c:pt idx="0" formatCode="_(* #,##0_);_(* \(#,##0\);_(* &quot;-&quot;_);_(@_)">
                  <c:v>10000000</c:v>
                </c:pt>
                <c:pt idx="1">
                  <c:v>10000000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2-4797-B08E-D9CDDF161456}"/>
            </c:ext>
          </c:extLst>
        </c:ser>
        <c:ser>
          <c:idx val="1"/>
          <c:order val="1"/>
          <c:tx>
            <c:strRef>
              <c:f>'[Gráficas Ingresos vs Gastos 30-09-2022.xlsx]Convenio 1609'!$E$3</c:f>
              <c:strCache>
                <c:ptCount val="1"/>
                <c:pt idx="0">
                  <c:v>I. EFECTIVO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'[Gráficas Ingresos vs Gastos 30-09-2022.xlsx]Convenio 1609'!$B$4:$B$7</c:f>
              <c:strCache>
                <c:ptCount val="3"/>
                <c:pt idx="0">
                  <c:v>CONVENIO 1609 DEL 2020 INVIAS VIAS TERCIARIAS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1609'!$E$4:$E$7</c:f>
              <c:numCache>
                <c:formatCode>#,##0</c:formatCode>
                <c:ptCount val="4"/>
                <c:pt idx="0" formatCode="_(* #,##0_);_(* \(#,##0\);_(* &quot;-&quot;_);_(@_)">
                  <c:v>10000000</c:v>
                </c:pt>
                <c:pt idx="1">
                  <c:v>10000000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12-4797-B08E-D9CDDF161456}"/>
            </c:ext>
          </c:extLst>
        </c:ser>
        <c:ser>
          <c:idx val="2"/>
          <c:order val="2"/>
          <c:tx>
            <c:strRef>
              <c:f>'[Gráficas Ingresos vs Gastos 30-09-2022.xlsx]Convenio 1609'!$F$3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30-09-2022.xlsx]Convenio 1609'!$B$4:$B$7</c:f>
              <c:strCache>
                <c:ptCount val="3"/>
                <c:pt idx="0">
                  <c:v>CONVENIO 1609 DEL 2020 INVIAS VIAS TERCIARIAS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1609'!$F$4:$F$7</c:f>
              <c:numCache>
                <c:formatCode>#,##0</c:formatCode>
                <c:ptCount val="4"/>
                <c:pt idx="0" formatCode="_(* #,##0_);_(* \(#,##0\);_(* &quot;-&quot;_);_(@_)">
                  <c:v>10000000</c:v>
                </c:pt>
                <c:pt idx="1">
                  <c:v>10000000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2-4797-B08E-D9CDDF161456}"/>
            </c:ext>
          </c:extLst>
        </c:ser>
        <c:ser>
          <c:idx val="3"/>
          <c:order val="3"/>
          <c:tx>
            <c:strRef>
              <c:f>'[Gráficas Ingresos vs Gastos 30-09-2022.xlsx]Convenio 1609'!$G$3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30-09-2022.xlsx]Convenio 1609'!$B$4:$B$7</c:f>
              <c:strCache>
                <c:ptCount val="3"/>
                <c:pt idx="0">
                  <c:v>CONVENIO 1609 DEL 2020 INVIAS VIAS TERCIARIAS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1609'!$G$4:$G$7</c:f>
              <c:numCache>
                <c:formatCode>#,##0</c:formatCode>
                <c:ptCount val="4"/>
                <c:pt idx="0" formatCode="_(* #,##0_);_(* \(#,##0\);_(* &quot;-&quot;_);_(@_)">
                  <c:v>884800</c:v>
                </c:pt>
                <c:pt idx="1">
                  <c:v>884800</c:v>
                </c:pt>
                <c:pt idx="2" formatCode="0.00%">
                  <c:v>8.8480000000000003E-2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12-4797-B08E-D9CDDF161456}"/>
            </c:ext>
          </c:extLst>
        </c:ser>
        <c:ser>
          <c:idx val="4"/>
          <c:order val="4"/>
          <c:tx>
            <c:strRef>
              <c:f>'[Gráficas Ingresos vs Gastos 30-09-2022.xlsx]Convenio 1609'!$H$3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30-09-2022.xlsx]Convenio 1609'!$B$4:$B$7</c:f>
              <c:strCache>
                <c:ptCount val="3"/>
                <c:pt idx="0">
                  <c:v>CONVENIO 1609 DEL 2020 INVIAS VIAS TERCIARIAS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1609'!$H$4:$H$7</c:f>
              <c:numCache>
                <c:formatCode>#,##0</c:formatCode>
                <c:ptCount val="4"/>
                <c:pt idx="0" formatCode="_(* #,##0_);_(* \(#,##0\);_(* &quot;-&quot;_);_(@_)">
                  <c:v>36000</c:v>
                </c:pt>
                <c:pt idx="1">
                  <c:v>36000</c:v>
                </c:pt>
                <c:pt idx="2" formatCode="0.00%">
                  <c:v>4.0687160940325498E-2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12-4797-B08E-D9CDDF161456}"/>
            </c:ext>
          </c:extLst>
        </c:ser>
        <c:ser>
          <c:idx val="5"/>
          <c:order val="5"/>
          <c:tx>
            <c:strRef>
              <c:f>'[Gráficas Ingresos vs Gastos 30-09-2022.xlsx]Convenio 1609'!$I$3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30-09-2022.xlsx]Convenio 1609'!$B$4:$B$7</c:f>
              <c:strCache>
                <c:ptCount val="3"/>
                <c:pt idx="0">
                  <c:v>CONVENIO 1609 DEL 2020 INVIAS VIAS TERCIARIAS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1609'!$I$4:$I$7</c:f>
              <c:numCache>
                <c:formatCode>#,##0</c:formatCode>
                <c:ptCount val="4"/>
                <c:pt idx="0" formatCode="_-* #,##0.000_-;\-* #,##0.000_-;_-* &quot;-&quot;_-;_-@_-">
                  <c:v>36000</c:v>
                </c:pt>
                <c:pt idx="1">
                  <c:v>36000</c:v>
                </c:pt>
                <c:pt idx="2" formatCode="0.00%">
                  <c:v>4.0687160940325498E-2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12-4797-B08E-D9CDDF161456}"/>
            </c:ext>
          </c:extLst>
        </c:ser>
        <c:ser>
          <c:idx val="6"/>
          <c:order val="6"/>
          <c:tx>
            <c:strRef>
              <c:f>'[Gráficas Ingresos vs Gastos 30-09-2022.xlsx]Convenio 1609'!$J$3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30-09-2022.xlsx]Convenio 1609'!$B$4:$B$7</c:f>
              <c:strCache>
                <c:ptCount val="3"/>
                <c:pt idx="0">
                  <c:v>CONVENIO 1609 DEL 2020 INVIAS VIAS TERCIARIAS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1609'!$J$4:$J$7</c:f>
              <c:numCache>
                <c:formatCode>#,##0</c:formatCode>
                <c:ptCount val="4"/>
                <c:pt idx="0" formatCode="_(* #,##0_);_(* \(#,##0\);_(* &quot;-&quot;_);_(@_)">
                  <c:v>9115200</c:v>
                </c:pt>
                <c:pt idx="1">
                  <c:v>9115200</c:v>
                </c:pt>
                <c:pt idx="2" formatCode="0.00%">
                  <c:v>0.91152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12-4797-B08E-D9CDDF161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3139840"/>
        <c:axId val="343141376"/>
      </c:barChart>
      <c:catAx>
        <c:axId val="34313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3141376"/>
        <c:crosses val="autoZero"/>
        <c:auto val="1"/>
        <c:lblAlgn val="ctr"/>
        <c:lblOffset val="100"/>
        <c:noMultiLvlLbl val="0"/>
      </c:catAx>
      <c:valAx>
        <c:axId val="343141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overlay val="0"/>
        </c:title>
        <c:numFmt formatCode="_(* #,##0_);_(* \(#,##0\);_(* &quot;-&quot;_);_(@_)" sourceLinked="1"/>
        <c:majorTickMark val="none"/>
        <c:minorTickMark val="none"/>
        <c:tickLblPos val="nextTo"/>
        <c:crossAx val="343139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30-09-2022.xlsx]Convenio 1645'!$D$3</c:f>
              <c:strCache>
                <c:ptCount val="1"/>
                <c:pt idx="0">
                  <c:v>A.DEFINITIVO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'[Gráficas Ingresos vs Gastos 30-09-2022.xlsx]Convenio 1645'!$B$4:$B$7</c:f>
              <c:strCache>
                <c:ptCount val="3"/>
                <c:pt idx="0">
                  <c:v>CONVENIO 1645 DE 2021 INVIAS SALENTO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1645'!$D$4:$D$7</c:f>
              <c:numCache>
                <c:formatCode>#,##0</c:formatCode>
                <c:ptCount val="4"/>
                <c:pt idx="0" formatCode="_(* #,##0_);_(* \(#,##0\);_(* &quot;-&quot;_);_(@_)">
                  <c:v>3798323.517</c:v>
                </c:pt>
                <c:pt idx="1">
                  <c:v>3798323.517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4-47DA-A996-38B60B111E97}"/>
            </c:ext>
          </c:extLst>
        </c:ser>
        <c:ser>
          <c:idx val="1"/>
          <c:order val="1"/>
          <c:tx>
            <c:strRef>
              <c:f>'[Gráficas Ingresos vs Gastos 30-09-2022.xlsx]Convenio 1645'!$E$3</c:f>
              <c:strCache>
                <c:ptCount val="1"/>
                <c:pt idx="0">
                  <c:v>I. EFECTIVO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'[Gráficas Ingresos vs Gastos 30-09-2022.xlsx]Convenio 1645'!$B$4:$B$7</c:f>
              <c:strCache>
                <c:ptCount val="3"/>
                <c:pt idx="0">
                  <c:v>CONVENIO 1645 DE 2021 INVIAS SALENTO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1645'!$E$4:$E$7</c:f>
              <c:numCache>
                <c:formatCode>#,##0</c:formatCode>
                <c:ptCount val="4"/>
                <c:pt idx="0" formatCode="_(* #,##0_);_(* \(#,##0\);_(* &quot;-&quot;_);_(@_)">
                  <c:v>3798323.517</c:v>
                </c:pt>
                <c:pt idx="1">
                  <c:v>3798323.517</c:v>
                </c:pt>
                <c:pt idx="2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4-47DA-A996-38B60B111E97}"/>
            </c:ext>
          </c:extLst>
        </c:ser>
        <c:ser>
          <c:idx val="2"/>
          <c:order val="2"/>
          <c:tx>
            <c:strRef>
              <c:f>'[Gráficas Ingresos vs Gastos 30-09-2022.xlsx]Convenio 1645'!$F$3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30-09-2022.xlsx]Convenio 1645'!$B$4:$B$7</c:f>
              <c:strCache>
                <c:ptCount val="3"/>
                <c:pt idx="0">
                  <c:v>CONVENIO 1645 DE 2021 INVIAS SALENTO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1645'!$F$4:$F$7</c:f>
              <c:numCache>
                <c:formatCode>#,##0</c:formatCode>
                <c:ptCount val="4"/>
                <c:pt idx="0" formatCode="_(* #,##0_);_(* \(#,##0\);_(* &quot;-&quot;_);_(@_)">
                  <c:v>3798323.517</c:v>
                </c:pt>
                <c:pt idx="1">
                  <c:v>3798323.517</c:v>
                </c:pt>
                <c:pt idx="2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E4-47DA-A996-38B60B111E97}"/>
            </c:ext>
          </c:extLst>
        </c:ser>
        <c:ser>
          <c:idx val="3"/>
          <c:order val="3"/>
          <c:tx>
            <c:strRef>
              <c:f>'[Gráficas Ingresos vs Gastos 30-09-2022.xlsx]Convenio 1645'!$G$3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30-09-2022.xlsx]Convenio 1645'!$B$4:$B$7</c:f>
              <c:strCache>
                <c:ptCount val="3"/>
                <c:pt idx="0">
                  <c:v>CONVENIO 1645 DE 2021 INVIAS SALENTO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1645'!$G$4:$G$7</c:f>
              <c:numCache>
                <c:formatCode>#,##0</c:formatCode>
                <c:ptCount val="4"/>
                <c:pt idx="0" formatCode="_(* #,##0_);_(* \(#,##0\);_(* &quot;-&quot;_);_(@_)">
                  <c:v>3647000</c:v>
                </c:pt>
                <c:pt idx="1">
                  <c:v>3647000</c:v>
                </c:pt>
                <c:pt idx="2" formatCode="0.00%">
                  <c:v>0.96016044543790768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E4-47DA-A996-38B60B111E97}"/>
            </c:ext>
          </c:extLst>
        </c:ser>
        <c:ser>
          <c:idx val="4"/>
          <c:order val="4"/>
          <c:tx>
            <c:strRef>
              <c:f>'[Gráficas Ingresos vs Gastos 30-09-2022.xlsx]Convenio 1645'!$H$3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30-09-2022.xlsx]Convenio 1645'!$B$4:$B$7</c:f>
              <c:strCache>
                <c:ptCount val="3"/>
                <c:pt idx="0">
                  <c:v>CONVENIO 1645 DE 2021 INVIAS SALENTO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1645'!$H$4:$H$7</c:f>
              <c:numCache>
                <c:formatCode>#,##0</c:formatCode>
                <c:ptCount val="4"/>
                <c:pt idx="0" formatCode="_(* #,##0_);_(* \(#,##0\);_(* &quot;-&quot;_);_(@_)">
                  <c:v>0</c:v>
                </c:pt>
                <c:pt idx="1">
                  <c:v>0</c:v>
                </c:pt>
                <c:pt idx="2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E4-47DA-A996-38B60B111E97}"/>
            </c:ext>
          </c:extLst>
        </c:ser>
        <c:ser>
          <c:idx val="5"/>
          <c:order val="5"/>
          <c:tx>
            <c:strRef>
              <c:f>'[Gráficas Ingresos vs Gastos 30-09-2022.xlsx]Convenio 1645'!$I$3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30-09-2022.xlsx]Convenio 1645'!$B$4:$B$7</c:f>
              <c:strCache>
                <c:ptCount val="3"/>
                <c:pt idx="0">
                  <c:v>CONVENIO 1645 DE 2021 INVIAS SALENTO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1645'!$I$4:$I$7</c:f>
              <c:numCache>
                <c:formatCode>#,##0</c:formatCode>
                <c:ptCount val="4"/>
                <c:pt idx="0" formatCode="_-* #,##0.000_-;\-* #,##0.000_-;_-* &quot;-&quot;_-;_-@_-">
                  <c:v>0</c:v>
                </c:pt>
                <c:pt idx="1">
                  <c:v>0</c:v>
                </c:pt>
                <c:pt idx="2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E4-47DA-A996-38B60B111E97}"/>
            </c:ext>
          </c:extLst>
        </c:ser>
        <c:ser>
          <c:idx val="6"/>
          <c:order val="6"/>
          <c:tx>
            <c:strRef>
              <c:f>'[Gráficas Ingresos vs Gastos 30-09-2022.xlsx]Convenio 1645'!$J$3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30-09-2022.xlsx]Convenio 1645'!$B$4:$B$7</c:f>
              <c:strCache>
                <c:ptCount val="3"/>
                <c:pt idx="0">
                  <c:v>CONVENIO 1645 DE 2021 INVIAS SALENTO</c:v>
                </c:pt>
                <c:pt idx="1">
                  <c:v>TOTAL </c:v>
                </c:pt>
                <c:pt idx="2">
                  <c:v>% DE INGRESO EFECTIVO</c:v>
                </c:pt>
              </c:strCache>
            </c:strRef>
          </c:cat>
          <c:val>
            <c:numRef>
              <c:f>'[Gráficas Ingresos vs Gastos 30-09-2022.xlsx]Convenio 1645'!$J$4:$J$7</c:f>
              <c:numCache>
                <c:formatCode>#,##0</c:formatCode>
                <c:ptCount val="4"/>
                <c:pt idx="0" formatCode="_(* #,##0_);_(* \(#,##0\);_(* &quot;-&quot;_);_(@_)">
                  <c:v>151323.51699999999</c:v>
                </c:pt>
                <c:pt idx="1">
                  <c:v>151323.51699999999</c:v>
                </c:pt>
                <c:pt idx="2" formatCode="0.00%">
                  <c:v>3.9839554562092344E-2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E4-47DA-A996-38B60B111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3196416"/>
        <c:axId val="343197952"/>
      </c:barChart>
      <c:catAx>
        <c:axId val="3431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3197952"/>
        <c:crosses val="autoZero"/>
        <c:auto val="1"/>
        <c:lblAlgn val="ctr"/>
        <c:lblOffset val="100"/>
        <c:noMultiLvlLbl val="0"/>
      </c:catAx>
      <c:valAx>
        <c:axId val="343197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overlay val="0"/>
        </c:title>
        <c:numFmt formatCode="_(* #,##0_);_(* \(#,##0\);_(* &quot;-&quot;_);_(@_)" sourceLinked="1"/>
        <c:majorTickMark val="none"/>
        <c:minorTickMark val="none"/>
        <c:tickLblPos val="nextTo"/>
        <c:crossAx val="343196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6"/>
          <c:order val="0"/>
          <c:tx>
            <c:strRef>
              <c:f>'% COMPORTAMIENTO RP'!$H$3</c:f>
              <c:strCache>
                <c:ptCount val="1"/>
                <c:pt idx="0">
                  <c:v>% rp julio</c:v>
                </c:pt>
              </c:strCache>
            </c:strRef>
          </c:tx>
          <c:spPr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COMPORTAMIENTO RP'!$A$4:$A$17</c:f>
              <c:strCache>
                <c:ptCount val="14"/>
                <c:pt idx="0">
                  <c:v>Administrativa</c:v>
                </c:pt>
                <c:pt idx="1">
                  <c:v>Planeación</c:v>
                </c:pt>
                <c:pt idx="2">
                  <c:v>Hacienda</c:v>
                </c:pt>
                <c:pt idx="3">
                  <c:v>Aguas e Infra…</c:v>
                </c:pt>
                <c:pt idx="4">
                  <c:v>Interior</c:v>
                </c:pt>
                <c:pt idx="5">
                  <c:v>Cultura</c:v>
                </c:pt>
                <c:pt idx="6">
                  <c:v>Turismo ..</c:v>
                </c:pt>
                <c:pt idx="7">
                  <c:v>Agricultura …</c:v>
                </c:pt>
                <c:pt idx="8">
                  <c:v>Privada</c:v>
                </c:pt>
                <c:pt idx="9">
                  <c:v>Educación</c:v>
                </c:pt>
                <c:pt idx="10">
                  <c:v>Familia</c:v>
                </c:pt>
                <c:pt idx="11">
                  <c:v>Salud</c:v>
                </c:pt>
                <c:pt idx="12">
                  <c:v>TIC</c:v>
                </c:pt>
                <c:pt idx="13">
                  <c:v>Sector Central</c:v>
                </c:pt>
              </c:strCache>
            </c:strRef>
          </c:cat>
          <c:val>
            <c:numRef>
              <c:f>'% COMPORTAMIENTO RP'!$H$4:$H$17</c:f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0A32-4F4F-AEA2-499B74C09D49}"/>
            </c:ext>
          </c:extLst>
        </c:ser>
        <c:ser>
          <c:idx val="7"/>
          <c:order val="1"/>
          <c:tx>
            <c:strRef>
              <c:f>'% COMPORTAMIENTO RP'!$I$3</c:f>
              <c:strCache>
                <c:ptCount val="1"/>
                <c:pt idx="0">
                  <c:v>% rp agosto 31</c:v>
                </c:pt>
              </c:strCache>
            </c:strRef>
          </c:tx>
          <c:spPr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COMPORTAMIENTO RP'!$A$4:$A$17</c:f>
              <c:strCache>
                <c:ptCount val="14"/>
                <c:pt idx="0">
                  <c:v>Administrativa</c:v>
                </c:pt>
                <c:pt idx="1">
                  <c:v>Planeación</c:v>
                </c:pt>
                <c:pt idx="2">
                  <c:v>Hacienda</c:v>
                </c:pt>
                <c:pt idx="3">
                  <c:v>Aguas e Infra…</c:v>
                </c:pt>
                <c:pt idx="4">
                  <c:v>Interior</c:v>
                </c:pt>
                <c:pt idx="5">
                  <c:v>Cultura</c:v>
                </c:pt>
                <c:pt idx="6">
                  <c:v>Turismo ..</c:v>
                </c:pt>
                <c:pt idx="7">
                  <c:v>Agricultura …</c:v>
                </c:pt>
                <c:pt idx="8">
                  <c:v>Privada</c:v>
                </c:pt>
                <c:pt idx="9">
                  <c:v>Educación</c:v>
                </c:pt>
                <c:pt idx="10">
                  <c:v>Familia</c:v>
                </c:pt>
                <c:pt idx="11">
                  <c:v>Salud</c:v>
                </c:pt>
                <c:pt idx="12">
                  <c:v>TIC</c:v>
                </c:pt>
                <c:pt idx="13">
                  <c:v>Sector Central</c:v>
                </c:pt>
              </c:strCache>
            </c:strRef>
          </c:cat>
          <c:val>
            <c:numRef>
              <c:f>'% COMPORTAMIENTO RP'!$I$4:$I$17</c:f>
            </c:numRef>
          </c:val>
          <c:smooth val="0"/>
          <c:extLst>
            <c:ext xmlns:c16="http://schemas.microsoft.com/office/drawing/2014/chart" uri="{C3380CC4-5D6E-409C-BE32-E72D297353CC}">
              <c16:uniqueId val="{00000000-C643-4059-B043-B1785CD94E48}"/>
            </c:ext>
          </c:extLst>
        </c:ser>
        <c:ser>
          <c:idx val="8"/>
          <c:order val="2"/>
          <c:tx>
            <c:strRef>
              <c:f>'% COMPORTAMIENTO RP'!$J$3</c:f>
              <c:strCache>
                <c:ptCount val="1"/>
                <c:pt idx="0">
                  <c:v>% rp sep 31</c:v>
                </c:pt>
              </c:strCache>
            </c:strRef>
          </c:tx>
          <c:spPr>
            <a:ln>
              <a:solidFill>
                <a:srgbClr val="F12813"/>
              </a:solidFill>
            </a:ln>
            <a:effectLst/>
          </c:spPr>
          <c:marker>
            <c:spPr>
              <a:ln>
                <a:solidFill>
                  <a:srgbClr val="F12813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'% COMPORTAMIENTO RP'!$A$4:$A$17</c:f>
              <c:strCache>
                <c:ptCount val="14"/>
                <c:pt idx="0">
                  <c:v>Administrativa</c:v>
                </c:pt>
                <c:pt idx="1">
                  <c:v>Planeación</c:v>
                </c:pt>
                <c:pt idx="2">
                  <c:v>Hacienda</c:v>
                </c:pt>
                <c:pt idx="3">
                  <c:v>Aguas e Infra…</c:v>
                </c:pt>
                <c:pt idx="4">
                  <c:v>Interior</c:v>
                </c:pt>
                <c:pt idx="5">
                  <c:v>Cultura</c:v>
                </c:pt>
                <c:pt idx="6">
                  <c:v>Turismo ..</c:v>
                </c:pt>
                <c:pt idx="7">
                  <c:v>Agricultura …</c:v>
                </c:pt>
                <c:pt idx="8">
                  <c:v>Privada</c:v>
                </c:pt>
                <c:pt idx="9">
                  <c:v>Educación</c:v>
                </c:pt>
                <c:pt idx="10">
                  <c:v>Familia</c:v>
                </c:pt>
                <c:pt idx="11">
                  <c:v>Salud</c:v>
                </c:pt>
                <c:pt idx="12">
                  <c:v>TIC</c:v>
                </c:pt>
                <c:pt idx="13">
                  <c:v>Sector Central</c:v>
                </c:pt>
              </c:strCache>
            </c:strRef>
          </c:cat>
          <c:val>
            <c:numRef>
              <c:f>'% COMPORTAMIENTO RP'!$J$4:$J$17</c:f>
              <c:numCache>
                <c:formatCode>0%</c:formatCode>
                <c:ptCount val="14"/>
                <c:pt idx="0">
                  <c:v>0.67237806341253359</c:v>
                </c:pt>
                <c:pt idx="1">
                  <c:v>0.80129423477637385</c:v>
                </c:pt>
                <c:pt idx="2">
                  <c:v>0.8735962369969017</c:v>
                </c:pt>
                <c:pt idx="3">
                  <c:v>0.48073012944733645</c:v>
                </c:pt>
                <c:pt idx="4">
                  <c:v>0.50689015897976963</c:v>
                </c:pt>
                <c:pt idx="5">
                  <c:v>0.79871412529075991</c:v>
                </c:pt>
                <c:pt idx="6">
                  <c:v>0.68447205631129915</c:v>
                </c:pt>
                <c:pt idx="7">
                  <c:v>0.57731109811508841</c:v>
                </c:pt>
                <c:pt idx="8">
                  <c:v>0.71993817089109902</c:v>
                </c:pt>
                <c:pt idx="9">
                  <c:v>0.68658375887577494</c:v>
                </c:pt>
                <c:pt idx="10">
                  <c:v>0.54026068186318954</c:v>
                </c:pt>
                <c:pt idx="11">
                  <c:v>0.79214221897998505</c:v>
                </c:pt>
                <c:pt idx="12">
                  <c:v>0.86098946210637706</c:v>
                </c:pt>
                <c:pt idx="13">
                  <c:v>0.68238629057704225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B3-4853-AD0E-31B1E9ACB2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5536896"/>
        <c:axId val="185538432"/>
      </c:lineChart>
      <c:catAx>
        <c:axId val="18553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85538432"/>
        <c:crosses val="autoZero"/>
        <c:auto val="1"/>
        <c:lblAlgn val="ctr"/>
        <c:lblOffset val="100"/>
        <c:noMultiLvlLbl val="0"/>
      </c:catAx>
      <c:valAx>
        <c:axId val="185538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5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4003562052583503"/>
          <c:y val="0.66466708419586329"/>
          <c:w val="0.13920453943292294"/>
          <c:h val="6.2136919063259147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600"/>
      </a:pPr>
      <a:endParaRPr lang="es-CO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548182279009584E-2"/>
          <c:y val="0.16360826719149346"/>
          <c:w val="0.95326808394540996"/>
          <c:h val="0.50500031259918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'CONSOLIDADO UNIDADES'!$D$2</c:f>
              <c:strCache>
                <c:ptCount val="1"/>
                <c:pt idx="0">
                  <c:v> % PD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'CONSOLIDADO UNIDADES'!$B$3:$B$22</c15:sqref>
                  </c15:fullRef>
                </c:ext>
              </c:extLst>
              <c:f>('CONSOLIDADO UNIDADES'!$B$3:$B$15,'CONSOLIDADO UNIDADES'!$B$17:$B$19,'CONSOLIDADO UNIDADES'!$B$22)</c:f>
              <c:strCache>
                <c:ptCount val="17"/>
                <c:pt idx="0">
                  <c:v>Administrativa</c:v>
                </c:pt>
                <c:pt idx="1">
                  <c:v>Planeación</c:v>
                </c:pt>
                <c:pt idx="2">
                  <c:v>Hacienda</c:v>
                </c:pt>
                <c:pt idx="3">
                  <c:v>Aguas e Infraestructura</c:v>
                </c:pt>
                <c:pt idx="4">
                  <c:v>Interior</c:v>
                </c:pt>
                <c:pt idx="5">
                  <c:v>Cultura</c:v>
                </c:pt>
                <c:pt idx="6">
                  <c:v>Turismo Industria y Comercio</c:v>
                </c:pt>
                <c:pt idx="7">
                  <c:v>Agricultura, Desarrollo Rural y Medio Ambiente</c:v>
                </c:pt>
                <c:pt idx="8">
                  <c:v>Privada</c:v>
                </c:pt>
                <c:pt idx="9">
                  <c:v>Educación</c:v>
                </c:pt>
                <c:pt idx="10">
                  <c:v>Familia</c:v>
                </c:pt>
                <c:pt idx="11">
                  <c:v>Salud</c:v>
                </c:pt>
                <c:pt idx="12">
                  <c:v>Tecnología de la Información y las Comunicaciones</c:v>
                </c:pt>
                <c:pt idx="13">
                  <c:v>Indeportes</c:v>
                </c:pt>
                <c:pt idx="14">
                  <c:v>Proyecta</c:v>
                </c:pt>
                <c:pt idx="15">
                  <c:v>Instituto Departamental de Transito</c:v>
                </c:pt>
                <c:pt idx="16">
                  <c:v>TOTAL DEPARTAMENTO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'CONSOLIDADO UNIDADES'!$D$3:$D$22</c15:sqref>
                  </c15:fullRef>
                </c:ext>
              </c:extLst>
              <c:f>('CONSOLIDADO UNIDADES'!$D$3:$D$15,'CONSOLIDADO UNIDADES'!$D$17:$D$19,'CONSOLIDADO UNIDADES'!$D$22)</c:f>
              <c:numCache>
                <c:formatCode>0%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3C-451D-8347-26BE7072BEFC}"/>
            </c:ext>
          </c:extLst>
        </c:ser>
        <c:ser>
          <c:idx val="1"/>
          <c:order val="1"/>
          <c:tx>
            <c:strRef>
              <c:f>'CONSOLIDADO UNIDADES'!$F$2</c:f>
              <c:strCache>
                <c:ptCount val="1"/>
                <c:pt idx="0">
                  <c:v> % CD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'CONSOLIDADO UNIDADES'!$B$3:$B$22</c15:sqref>
                  </c15:fullRef>
                </c:ext>
              </c:extLst>
              <c:f>('CONSOLIDADO UNIDADES'!$B$3:$B$15,'CONSOLIDADO UNIDADES'!$B$17:$B$19,'CONSOLIDADO UNIDADES'!$B$22)</c:f>
              <c:strCache>
                <c:ptCount val="17"/>
                <c:pt idx="0">
                  <c:v>Administrativa</c:v>
                </c:pt>
                <c:pt idx="1">
                  <c:v>Planeación</c:v>
                </c:pt>
                <c:pt idx="2">
                  <c:v>Hacienda</c:v>
                </c:pt>
                <c:pt idx="3">
                  <c:v>Aguas e Infraestructura</c:v>
                </c:pt>
                <c:pt idx="4">
                  <c:v>Interior</c:v>
                </c:pt>
                <c:pt idx="5">
                  <c:v>Cultura</c:v>
                </c:pt>
                <c:pt idx="6">
                  <c:v>Turismo Industria y Comercio</c:v>
                </c:pt>
                <c:pt idx="7">
                  <c:v>Agricultura, Desarrollo Rural y Medio Ambiente</c:v>
                </c:pt>
                <c:pt idx="8">
                  <c:v>Privada</c:v>
                </c:pt>
                <c:pt idx="9">
                  <c:v>Educación</c:v>
                </c:pt>
                <c:pt idx="10">
                  <c:v>Familia</c:v>
                </c:pt>
                <c:pt idx="11">
                  <c:v>Salud</c:v>
                </c:pt>
                <c:pt idx="12">
                  <c:v>Tecnología de la Información y las Comunicaciones</c:v>
                </c:pt>
                <c:pt idx="13">
                  <c:v>Indeportes</c:v>
                </c:pt>
                <c:pt idx="14">
                  <c:v>Proyecta</c:v>
                </c:pt>
                <c:pt idx="15">
                  <c:v>Instituto Departamental de Transito</c:v>
                </c:pt>
                <c:pt idx="16">
                  <c:v>TOTAL DEPARTAMENTO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'CONSOLIDADO UNIDADES'!$F$3:$F$22</c15:sqref>
                  </c15:fullRef>
                </c:ext>
              </c:extLst>
              <c:f>('CONSOLIDADO UNIDADES'!$F$3:$F$15,'CONSOLIDADO UNIDADES'!$F$17:$F$19,'CONSOLIDADO UNIDADES'!$F$22)</c:f>
              <c:numCache>
                <c:formatCode>0%</c:formatCode>
                <c:ptCount val="17"/>
                <c:pt idx="0">
                  <c:v>0.69671361860820935</c:v>
                </c:pt>
                <c:pt idx="1">
                  <c:v>0.83351201347275616</c:v>
                </c:pt>
                <c:pt idx="2">
                  <c:v>0.90507802959694472</c:v>
                </c:pt>
                <c:pt idx="3">
                  <c:v>0.60973282302238474</c:v>
                </c:pt>
                <c:pt idx="4">
                  <c:v>0.60438955213096968</c:v>
                </c:pt>
                <c:pt idx="5">
                  <c:v>0.93578177730609335</c:v>
                </c:pt>
                <c:pt idx="6">
                  <c:v>0.79780620625187293</c:v>
                </c:pt>
                <c:pt idx="7">
                  <c:v>0.63564463325738685</c:v>
                </c:pt>
                <c:pt idx="8">
                  <c:v>0.94586928305539375</c:v>
                </c:pt>
                <c:pt idx="9">
                  <c:v>0.6983999914481871</c:v>
                </c:pt>
                <c:pt idx="10">
                  <c:v>0.60242578142074177</c:v>
                </c:pt>
                <c:pt idx="11">
                  <c:v>0.81726216780040806</c:v>
                </c:pt>
                <c:pt idx="12">
                  <c:v>0.88551330157700547</c:v>
                </c:pt>
                <c:pt idx="13">
                  <c:v>0.79092442145784325</c:v>
                </c:pt>
                <c:pt idx="14">
                  <c:v>0.35851296663658666</c:v>
                </c:pt>
                <c:pt idx="15">
                  <c:v>0.68976878210442027</c:v>
                </c:pt>
                <c:pt idx="16">
                  <c:v>0.71434169114820578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3C-451D-8347-26BE7072BEFC}"/>
            </c:ext>
          </c:extLst>
        </c:ser>
        <c:ser>
          <c:idx val="2"/>
          <c:order val="2"/>
          <c:tx>
            <c:strRef>
              <c:f>'CONSOLIDADO UNIDADES'!$H$2</c:f>
              <c:strCache>
                <c:ptCount val="1"/>
                <c:pt idx="0">
                  <c:v> % RP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096929178304886E-3"/>
                  <c:y val="-4.2013644509982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3C-451D-8347-26BE7072BEFC}"/>
                </c:ext>
              </c:extLst>
            </c:dLbl>
            <c:dLbl>
              <c:idx val="9"/>
              <c:layout>
                <c:manualLayout>
                  <c:x val="3.3096929178304886E-3"/>
                  <c:y val="-3.5711597833485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C-451D-8347-26BE7072BEFC}"/>
                </c:ext>
              </c:extLst>
            </c:dLbl>
            <c:dLbl>
              <c:idx val="13"/>
              <c:layout>
                <c:manualLayout>
                  <c:x val="6.6193858356610579E-3"/>
                  <c:y val="-3.78122800589845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3C-451D-8347-26BE7072BEFC}"/>
                </c:ext>
              </c:extLst>
            </c:dLbl>
            <c:dLbl>
              <c:idx val="14"/>
              <c:layout>
                <c:manualLayout>
                  <c:x val="1.1032309726101627E-3"/>
                  <c:y val="-3.36109156079863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3C-451D-8347-26BE7072BEFC}"/>
                </c:ext>
              </c:extLst>
            </c:dLbl>
            <c:dLbl>
              <c:idx val="15"/>
              <c:layout>
                <c:manualLayout>
                  <c:x val="1.1032309726101629E-2"/>
                  <c:y val="-4.2013644509982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3C-451D-8347-26BE7072B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'CONSOLIDADO UNIDADES'!$B$3:$B$22</c15:sqref>
                  </c15:fullRef>
                </c:ext>
              </c:extLst>
              <c:f>('CONSOLIDADO UNIDADES'!$B$3:$B$15,'CONSOLIDADO UNIDADES'!$B$17:$B$19,'CONSOLIDADO UNIDADES'!$B$22)</c:f>
              <c:strCache>
                <c:ptCount val="17"/>
                <c:pt idx="0">
                  <c:v>Administrativa</c:v>
                </c:pt>
                <c:pt idx="1">
                  <c:v>Planeación</c:v>
                </c:pt>
                <c:pt idx="2">
                  <c:v>Hacienda</c:v>
                </c:pt>
                <c:pt idx="3">
                  <c:v>Aguas e Infraestructura</c:v>
                </c:pt>
                <c:pt idx="4">
                  <c:v>Interior</c:v>
                </c:pt>
                <c:pt idx="5">
                  <c:v>Cultura</c:v>
                </c:pt>
                <c:pt idx="6">
                  <c:v>Turismo Industria y Comercio</c:v>
                </c:pt>
                <c:pt idx="7">
                  <c:v>Agricultura, Desarrollo Rural y Medio Ambiente</c:v>
                </c:pt>
                <c:pt idx="8">
                  <c:v>Privada</c:v>
                </c:pt>
                <c:pt idx="9">
                  <c:v>Educación</c:v>
                </c:pt>
                <c:pt idx="10">
                  <c:v>Familia</c:v>
                </c:pt>
                <c:pt idx="11">
                  <c:v>Salud</c:v>
                </c:pt>
                <c:pt idx="12">
                  <c:v>Tecnología de la Información y las Comunicaciones</c:v>
                </c:pt>
                <c:pt idx="13">
                  <c:v>Indeportes</c:v>
                </c:pt>
                <c:pt idx="14">
                  <c:v>Proyecta</c:v>
                </c:pt>
                <c:pt idx="15">
                  <c:v>Instituto Departamental de Transito</c:v>
                </c:pt>
                <c:pt idx="16">
                  <c:v>TOTAL DEPARTAMENTO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'CONSOLIDADO UNIDADES'!$H$3:$H$22</c15:sqref>
                  </c15:fullRef>
                </c:ext>
              </c:extLst>
              <c:f>('CONSOLIDADO UNIDADES'!$H$3:$H$15,'CONSOLIDADO UNIDADES'!$H$17:$H$19,'CONSOLIDADO UNIDADES'!$H$22)</c:f>
              <c:numCache>
                <c:formatCode>0%</c:formatCode>
                <c:ptCount val="17"/>
                <c:pt idx="0">
                  <c:v>0.67237806341253359</c:v>
                </c:pt>
                <c:pt idx="1">
                  <c:v>0.80129423477637385</c:v>
                </c:pt>
                <c:pt idx="2">
                  <c:v>0.8735962369969017</c:v>
                </c:pt>
                <c:pt idx="3">
                  <c:v>0.48073012944733656</c:v>
                </c:pt>
                <c:pt idx="4">
                  <c:v>0.50689015897976963</c:v>
                </c:pt>
                <c:pt idx="5">
                  <c:v>0.79871412529075991</c:v>
                </c:pt>
                <c:pt idx="6">
                  <c:v>0.68447205631129915</c:v>
                </c:pt>
                <c:pt idx="7">
                  <c:v>0.57731109811508841</c:v>
                </c:pt>
                <c:pt idx="8">
                  <c:v>0.71993817089109902</c:v>
                </c:pt>
                <c:pt idx="9">
                  <c:v>0.68658375887577505</c:v>
                </c:pt>
                <c:pt idx="10">
                  <c:v>0.54026068186318954</c:v>
                </c:pt>
                <c:pt idx="11">
                  <c:v>0.79214221897998516</c:v>
                </c:pt>
                <c:pt idx="12">
                  <c:v>0.86098946210637706</c:v>
                </c:pt>
                <c:pt idx="13">
                  <c:v>0.67306248527672985</c:v>
                </c:pt>
                <c:pt idx="14">
                  <c:v>0.34904122861560494</c:v>
                </c:pt>
                <c:pt idx="15">
                  <c:v>0.69857808966641799</c:v>
                </c:pt>
                <c:pt idx="16">
                  <c:v>0.67926269130094497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'CONSOLIDADO UNIDADES'!$H$20</c15:sqref>
                  <c15:dLbl>
                    <c:idx val="15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CO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0-8405-4D9F-8D67-AF762AD1527B}"/>
                      </c:ext>
                    </c:extLst>
                  </c15:dLbl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7-733C-451D-8347-26BE7072B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3652480"/>
        <c:axId val="223670656"/>
      </c:barChart>
      <c:catAx>
        <c:axId val="2236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3670656"/>
        <c:crosses val="autoZero"/>
        <c:auto val="1"/>
        <c:lblAlgn val="ctr"/>
        <c:lblOffset val="100"/>
        <c:noMultiLvlLbl val="0"/>
      </c:catAx>
      <c:valAx>
        <c:axId val="2236706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36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'[F-PLA-47 METAS Y PROYECTOS SEP 2022.xlsx]INDIC SEPTIEMBRE 2022'!$D$39</c:f>
              <c:strCache>
                <c:ptCount val="1"/>
                <c:pt idx="0">
                  <c:v>Meta Producto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593-4947-BEBE-7AF0D101A4A4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593-4947-BEBE-7AF0D101A4A4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593-4947-BEBE-7AF0D101A4A4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593-4947-BEBE-7AF0D101A4A4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593-4947-BEBE-7AF0D101A4A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593-4947-BEBE-7AF0D101A4A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'[F-PLA-47 METAS Y PROYECTOS SEP 2022.xlsx]INDIC SEPTIEMBRE 2022'!$C$40:$C$45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'[F-PLA-47 METAS Y PROYECTOS SEP 2022.xlsx]INDIC SEPTIEMBRE 2022'!$D$40:$D$45</c:f>
              <c:numCache>
                <c:formatCode>General</c:formatCode>
                <c:ptCount val="6"/>
                <c:pt idx="0">
                  <c:v>72</c:v>
                </c:pt>
                <c:pt idx="1">
                  <c:v>62</c:v>
                </c:pt>
                <c:pt idx="2">
                  <c:v>36</c:v>
                </c:pt>
                <c:pt idx="3">
                  <c:v>42</c:v>
                </c:pt>
                <c:pt idx="4">
                  <c:v>72</c:v>
                </c:pt>
                <c:pt idx="5">
                  <c:v>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93-4947-BEBE-7AF0D101A4A4}"/>
            </c:ext>
          </c:extLst>
        </c:ser>
        <c:ser>
          <c:idx val="1"/>
          <c:order val="1"/>
          <c:tx>
            <c:strRef>
              <c:f>'[F-PLA-47 METAS Y PROYECTOS SEP 2022.xlsx]INDIC SEPTIEMBRE 2022'!$E$39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56526097271012E-2"/>
                  <c:y val="-1.820782265408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93-4947-BEBE-7AF0D101A4A4}"/>
                </c:ext>
              </c:extLst>
            </c:dLbl>
            <c:dLbl>
              <c:idx val="1"/>
              <c:layout>
                <c:manualLayout>
                  <c:x val="2.7252310245186394E-2"/>
                  <c:y val="-1.8349745717690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93-4947-BEBE-7AF0D101A4A4}"/>
                </c:ext>
              </c:extLst>
            </c:dLbl>
            <c:dLbl>
              <c:idx val="2"/>
              <c:layout>
                <c:manualLayout>
                  <c:x val="1.81686836609160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93-4947-BEBE-7AF0D101A4A4}"/>
                </c:ext>
              </c:extLst>
            </c:dLbl>
            <c:dLbl>
              <c:idx val="3"/>
              <c:layout>
                <c:manualLayout>
                  <c:x val="1.0599607516445189E-2"/>
                  <c:y val="-7.2831290616347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93-4947-BEBE-7AF0D101A4A4}"/>
                </c:ext>
              </c:extLst>
            </c:dLbl>
            <c:dLbl>
              <c:idx val="4"/>
              <c:layout>
                <c:manualLayout>
                  <c:x val="1.5142296452064557E-2"/>
                  <c:y val="-1.33522490333435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93-4947-BEBE-7AF0D101A4A4}"/>
                </c:ext>
              </c:extLst>
            </c:dLbl>
            <c:dLbl>
              <c:idx val="5"/>
              <c:layout>
                <c:manualLayout>
                  <c:x val="3.4827281839748481E-2"/>
                  <c:y val="-1.82078226540869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972012028467985E-2"/>
                      <c:h val="4.4445438467308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B593-4947-BEBE-7AF0D101A4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'[F-PLA-47 METAS Y PROYECTOS SEP 2022.xlsx]INDIC SEPTIEMBRE 2022'!$C$40:$C$45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'[F-PLA-47 METAS Y PROYECTOS SEP 2022.xlsx]INDIC SEPTIEMBRE 2022'!$E$40:$E$45</c:f>
              <c:numCache>
                <c:formatCode>0.00%</c:formatCode>
                <c:ptCount val="6"/>
                <c:pt idx="0">
                  <c:v>0.25352112676056338</c:v>
                </c:pt>
                <c:pt idx="1">
                  <c:v>0.21830985915492956</c:v>
                </c:pt>
                <c:pt idx="2">
                  <c:v>0.12676056338028169</c:v>
                </c:pt>
                <c:pt idx="3">
                  <c:v>0.14788732394366197</c:v>
                </c:pt>
                <c:pt idx="4">
                  <c:v>0.25352112676056338</c:v>
                </c:pt>
                <c:pt idx="5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593-4947-BEBE-7AF0D101A4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3834880"/>
        <c:axId val="223836416"/>
        <c:axId val="0"/>
      </c:bar3DChart>
      <c:catAx>
        <c:axId val="2238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23836416"/>
        <c:crosses val="autoZero"/>
        <c:auto val="1"/>
        <c:lblAlgn val="ctr"/>
        <c:lblOffset val="100"/>
        <c:noMultiLvlLbl val="0"/>
      </c:catAx>
      <c:valAx>
        <c:axId val="22383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238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EJECUCIÓN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Hoja1!$A$2:$A$6</c:f>
              <c:strCache>
                <c:ptCount val="5"/>
                <c:pt idx="0">
                  <c:v>DEFINITIVO</c:v>
                </c:pt>
                <c:pt idx="1">
                  <c:v>CERTIFICADOS </c:v>
                </c:pt>
                <c:pt idx="2">
                  <c:v>COMPROMISOS</c:v>
                </c:pt>
                <c:pt idx="3">
                  <c:v>OBLIGACIONES </c:v>
                </c:pt>
                <c:pt idx="4">
                  <c:v>PAGOS </c:v>
                </c:pt>
              </c:strCache>
            </c:strRef>
          </c:cat>
          <c:val>
            <c:numRef>
              <c:f>Hoja1!$B$2:$B$6</c:f>
              <c:numCache>
                <c:formatCode>_(* #,##0.00_);_(* \(#,##0.00\);_(* "-"??_);_(@_)</c:formatCode>
                <c:ptCount val="5"/>
                <c:pt idx="0">
                  <c:v>106093148213.33</c:v>
                </c:pt>
                <c:pt idx="1">
                  <c:v>102316849465.92</c:v>
                </c:pt>
                <c:pt idx="2">
                  <c:v>73244934827</c:v>
                </c:pt>
                <c:pt idx="3">
                  <c:v>32970602095.410004</c:v>
                </c:pt>
                <c:pt idx="4">
                  <c:v>32970602095.410004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F-4A3E-AFFC-934BE19CD52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Hoja1!$A$2:$A$6</c:f>
              <c:strCache>
                <c:ptCount val="5"/>
                <c:pt idx="0">
                  <c:v>DEFINITIVO</c:v>
                </c:pt>
                <c:pt idx="1">
                  <c:v>CERTIFICADOS </c:v>
                </c:pt>
                <c:pt idx="2">
                  <c:v>COMPROMISOS</c:v>
                </c:pt>
                <c:pt idx="3">
                  <c:v>OBLIGACIONES </c:v>
                </c:pt>
                <c:pt idx="4">
                  <c:v>PAGOS 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1</c:v>
                </c:pt>
                <c:pt idx="1">
                  <c:v>0.96440581874508335</c:v>
                </c:pt>
                <c:pt idx="2">
                  <c:v>0.69038327225166829</c:v>
                </c:pt>
                <c:pt idx="3">
                  <c:v>0.3107703244804591</c:v>
                </c:pt>
                <c:pt idx="4">
                  <c:v>0.3107703244804591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EF-4A3E-AFFC-934BE19CD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166848"/>
        <c:axId val="223168384"/>
        <c:axId val="0"/>
      </c:bar3DChart>
      <c:catAx>
        <c:axId val="22316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23168384"/>
        <c:crosses val="autoZero"/>
        <c:auto val="1"/>
        <c:lblAlgn val="ctr"/>
        <c:lblOffset val="100"/>
        <c:noMultiLvlLbl val="0"/>
      </c:catAx>
      <c:valAx>
        <c:axId val="223168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223166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noFill/>
    <a:ln>
      <a:solidFill>
        <a:srgbClr val="92D050"/>
      </a:solidFill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'UNIDADES EJECUTORAS'!$C$2</c:f>
              <c:strCache>
                <c:ptCount val="1"/>
                <c:pt idx="0">
                  <c:v>APROPIACION DEFINITIVA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'UNIDADES EJECUTORAS'!$B$3:$B$10</c:f>
              <c:strCache>
                <c:ptCount val="8"/>
                <c:pt idx="0">
                  <c:v>Planeación </c:v>
                </c:pt>
                <c:pt idx="1">
                  <c:v>Aguas e Infraestructura</c:v>
                </c:pt>
                <c:pt idx="2">
                  <c:v>Interior</c:v>
                </c:pt>
                <c:pt idx="3">
                  <c:v>Cultura</c:v>
                </c:pt>
                <c:pt idx="4">
                  <c:v>Turismo….</c:v>
                </c:pt>
                <c:pt idx="5">
                  <c:v>Agricultura….</c:v>
                </c:pt>
                <c:pt idx="6">
                  <c:v>Educación</c:v>
                </c:pt>
                <c:pt idx="7">
                  <c:v>Salud</c:v>
                </c:pt>
              </c:strCache>
            </c:strRef>
          </c:cat>
          <c:val>
            <c:numRef>
              <c:f>'UNIDADES EJECUTORAS'!$C$3:$C$10</c:f>
            </c:numRef>
          </c:val>
          <c:smooth val="0"/>
          <c:extLst>
            <c:ext xmlns:c16="http://schemas.microsoft.com/office/drawing/2014/chart" uri="{C3380CC4-5D6E-409C-BE32-E72D297353CC}">
              <c16:uniqueId val="{00000000-BCD4-4126-BFB0-5CC44A53A1FF}"/>
            </c:ext>
          </c:extLst>
        </c:ser>
        <c:ser>
          <c:idx val="1"/>
          <c:order val="1"/>
          <c:tx>
            <c:strRef>
              <c:f>'UNIDADES EJECUTORAS'!$D$2</c:f>
              <c:strCache>
                <c:ptCount val="1"/>
                <c:pt idx="0">
                  <c:v>CERTIFICADOS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'UNIDADES EJECUTORAS'!$B$3:$B$10</c:f>
              <c:strCache>
                <c:ptCount val="8"/>
                <c:pt idx="0">
                  <c:v>Planeación </c:v>
                </c:pt>
                <c:pt idx="1">
                  <c:v>Aguas e Infraestructura</c:v>
                </c:pt>
                <c:pt idx="2">
                  <c:v>Interior</c:v>
                </c:pt>
                <c:pt idx="3">
                  <c:v>Cultura</c:v>
                </c:pt>
                <c:pt idx="4">
                  <c:v>Turismo….</c:v>
                </c:pt>
                <c:pt idx="5">
                  <c:v>Agricultura….</c:v>
                </c:pt>
                <c:pt idx="6">
                  <c:v>Educación</c:v>
                </c:pt>
                <c:pt idx="7">
                  <c:v>Salud</c:v>
                </c:pt>
              </c:strCache>
            </c:strRef>
          </c:cat>
          <c:val>
            <c:numRef>
              <c:f>'UNIDADES EJECUTORAS'!$D$3:$D$10</c:f>
            </c:numRef>
          </c:val>
          <c:smooth val="0"/>
          <c:extLst>
            <c:ext xmlns:c16="http://schemas.microsoft.com/office/drawing/2014/chart" uri="{C3380CC4-5D6E-409C-BE32-E72D297353CC}">
              <c16:uniqueId val="{00000001-BCD4-4126-BFB0-5CC44A53A1FF}"/>
            </c:ext>
          </c:extLst>
        </c:ser>
        <c:ser>
          <c:idx val="2"/>
          <c:order val="2"/>
          <c:tx>
            <c:strRef>
              <c:f>'UNIDADES EJECUTORAS'!$E$2</c:f>
              <c:strCache>
                <c:ptCount val="1"/>
                <c:pt idx="0">
                  <c:v>COMPROMISOS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'UNIDADES EJECUTORAS'!$B$3:$B$10</c:f>
              <c:strCache>
                <c:ptCount val="8"/>
                <c:pt idx="0">
                  <c:v>Planeación </c:v>
                </c:pt>
                <c:pt idx="1">
                  <c:v>Aguas e Infraestructura</c:v>
                </c:pt>
                <c:pt idx="2">
                  <c:v>Interior</c:v>
                </c:pt>
                <c:pt idx="3">
                  <c:v>Cultura</c:v>
                </c:pt>
                <c:pt idx="4">
                  <c:v>Turismo….</c:v>
                </c:pt>
                <c:pt idx="5">
                  <c:v>Agricultura….</c:v>
                </c:pt>
                <c:pt idx="6">
                  <c:v>Educación</c:v>
                </c:pt>
                <c:pt idx="7">
                  <c:v>Salud</c:v>
                </c:pt>
              </c:strCache>
            </c:strRef>
          </c:cat>
          <c:val>
            <c:numRef>
              <c:f>'UNIDADES EJECUTORAS'!$E$3:$E$10</c:f>
            </c:numRef>
          </c:val>
          <c:smooth val="0"/>
          <c:extLst>
            <c:ext xmlns:c16="http://schemas.microsoft.com/office/drawing/2014/chart" uri="{C3380CC4-5D6E-409C-BE32-E72D297353CC}">
              <c16:uniqueId val="{00000002-BCD4-4126-BFB0-5CC44A53A1FF}"/>
            </c:ext>
          </c:extLst>
        </c:ser>
        <c:ser>
          <c:idx val="3"/>
          <c:order val="3"/>
          <c:tx>
            <c:strRef>
              <c:f>'UNIDADES EJECUTORAS'!$F$2</c:f>
              <c:strCache>
                <c:ptCount val="1"/>
                <c:pt idx="0">
                  <c:v>% COMPROMISO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9631901840490785E-2"/>
                  <c:y val="-0.1450275927638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D4-4126-BFB0-5CC44A53A1F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'UNIDADES EJECUTORAS'!$B$3:$B$10</c:f>
              <c:strCache>
                <c:ptCount val="8"/>
                <c:pt idx="0">
                  <c:v>Planeación </c:v>
                </c:pt>
                <c:pt idx="1">
                  <c:v>Aguas e Infraestructura</c:v>
                </c:pt>
                <c:pt idx="2">
                  <c:v>Interior</c:v>
                </c:pt>
                <c:pt idx="3">
                  <c:v>Cultura</c:v>
                </c:pt>
                <c:pt idx="4">
                  <c:v>Turismo….</c:v>
                </c:pt>
                <c:pt idx="5">
                  <c:v>Agricultura….</c:v>
                </c:pt>
                <c:pt idx="6">
                  <c:v>Educación</c:v>
                </c:pt>
                <c:pt idx="7">
                  <c:v>Salud</c:v>
                </c:pt>
              </c:strCache>
            </c:strRef>
          </c:cat>
          <c:val>
            <c:numRef>
              <c:f>'UNIDADES EJECUTORAS'!$F$3:$F$10</c:f>
              <c:numCache>
                <c:formatCode>_(* #,##0.00_);_(* \(#,##0.00\);_(* "-"??_);_(@_)</c:formatCode>
                <c:ptCount val="8"/>
                <c:pt idx="0">
                  <c:v>3.673859420181834</c:v>
                </c:pt>
                <c:pt idx="1">
                  <c:v>60.516583151307955</c:v>
                </c:pt>
                <c:pt idx="2">
                  <c:v>97.597039579336354</c:v>
                </c:pt>
                <c:pt idx="3">
                  <c:v>96.230102420258731</c:v>
                </c:pt>
                <c:pt idx="4">
                  <c:v>65.608127211361321</c:v>
                </c:pt>
                <c:pt idx="5">
                  <c:v>96.173416873982447</c:v>
                </c:pt>
                <c:pt idx="6">
                  <c:v>56.786106428311037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D4-4126-BFB0-5CC44A53A1FF}"/>
            </c:ext>
          </c:extLst>
        </c:ser>
        <c:ser>
          <c:idx val="4"/>
          <c:order val="4"/>
          <c:tx>
            <c:strRef>
              <c:f>'UNIDADES EJECUTORAS'!$G$2</c:f>
              <c:strCache>
                <c:ptCount val="1"/>
                <c:pt idx="0">
                  <c:v>OBLIGACIONES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'UNIDADES EJECUTORAS'!$B$3:$B$10</c:f>
              <c:strCache>
                <c:ptCount val="8"/>
                <c:pt idx="0">
                  <c:v>Planeación </c:v>
                </c:pt>
                <c:pt idx="1">
                  <c:v>Aguas e Infraestructura</c:v>
                </c:pt>
                <c:pt idx="2">
                  <c:v>Interior</c:v>
                </c:pt>
                <c:pt idx="3">
                  <c:v>Cultura</c:v>
                </c:pt>
                <c:pt idx="4">
                  <c:v>Turismo….</c:v>
                </c:pt>
                <c:pt idx="5">
                  <c:v>Agricultura….</c:v>
                </c:pt>
                <c:pt idx="6">
                  <c:v>Educación</c:v>
                </c:pt>
                <c:pt idx="7">
                  <c:v>Salud</c:v>
                </c:pt>
              </c:strCache>
            </c:strRef>
          </c:cat>
          <c:val>
            <c:numRef>
              <c:f>'UNIDADES EJECUTORAS'!$G$3:$G$10</c:f>
            </c:numRef>
          </c:val>
          <c:smooth val="0"/>
          <c:extLst>
            <c:ext xmlns:c16="http://schemas.microsoft.com/office/drawing/2014/chart" uri="{C3380CC4-5D6E-409C-BE32-E72D297353CC}">
              <c16:uniqueId val="{00000005-BCD4-4126-BFB0-5CC44A53A1FF}"/>
            </c:ext>
          </c:extLst>
        </c:ser>
        <c:ser>
          <c:idx val="5"/>
          <c:order val="5"/>
          <c:tx>
            <c:strRef>
              <c:f>'UNIDADES EJECUTORAS'!$H$2</c:f>
              <c:strCache>
                <c:ptCount val="1"/>
                <c:pt idx="0">
                  <c:v>% OBLIGACIONES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9.8159509202454098E-3"/>
                  <c:y val="-1.2430936522613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D4-4126-BFB0-5CC44A53A1FF}"/>
                </c:ext>
              </c:extLst>
            </c:dLbl>
            <c:dLbl>
              <c:idx val="1"/>
              <c:layout>
                <c:manualLayout>
                  <c:x val="-1.2192509920520681E-2"/>
                  <c:y val="1.011757887073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D4-4126-BFB0-5CC44A53A1F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'UNIDADES EJECUTORAS'!$B$3:$B$10</c:f>
              <c:strCache>
                <c:ptCount val="8"/>
                <c:pt idx="0">
                  <c:v>Planeación </c:v>
                </c:pt>
                <c:pt idx="1">
                  <c:v>Aguas e Infraestructura</c:v>
                </c:pt>
                <c:pt idx="2">
                  <c:v>Interior</c:v>
                </c:pt>
                <c:pt idx="3">
                  <c:v>Cultura</c:v>
                </c:pt>
                <c:pt idx="4">
                  <c:v>Turismo….</c:v>
                </c:pt>
                <c:pt idx="5">
                  <c:v>Agricultura….</c:v>
                </c:pt>
                <c:pt idx="6">
                  <c:v>Educación</c:v>
                </c:pt>
                <c:pt idx="7">
                  <c:v>Salud</c:v>
                </c:pt>
              </c:strCache>
            </c:strRef>
          </c:cat>
          <c:val>
            <c:numRef>
              <c:f>'UNIDADES EJECUTORAS'!$H$3:$H$10</c:f>
              <c:numCache>
                <c:formatCode>_(* #,##0.00_);_(* \(#,##0.00\);_(* "-"??_);_(@_)</c:formatCode>
                <c:ptCount val="8"/>
                <c:pt idx="0">
                  <c:v>2.9446434672156854</c:v>
                </c:pt>
                <c:pt idx="1">
                  <c:v>37.1128622473543</c:v>
                </c:pt>
                <c:pt idx="2">
                  <c:v>9.9334555070068067</c:v>
                </c:pt>
                <c:pt idx="3">
                  <c:v>2.7392255464943633</c:v>
                </c:pt>
                <c:pt idx="4">
                  <c:v>54.04869493217501</c:v>
                </c:pt>
                <c:pt idx="5">
                  <c:v>32.27343153156361</c:v>
                </c:pt>
                <c:pt idx="6">
                  <c:v>20.539363519835664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CD4-4126-BFB0-5CC44A53A1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5175424"/>
        <c:axId val="225186560"/>
      </c:lineChart>
      <c:catAx>
        <c:axId val="225175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5186560"/>
        <c:crosses val="autoZero"/>
        <c:auto val="1"/>
        <c:lblAlgn val="ctr"/>
        <c:lblOffset val="100"/>
        <c:noMultiLvlLbl val="0"/>
      </c:catAx>
      <c:valAx>
        <c:axId val="22518656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25175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0013966052759156E-2"/>
          <c:y val="3.0167637780772819E-2"/>
          <c:w val="0.35382401408734837"/>
          <c:h val="5.8791262604261985E-2"/>
        </c:manualLayout>
      </c:layout>
      <c:overlay val="0"/>
      <c:txPr>
        <a:bodyPr/>
        <a:lstStyle/>
        <a:p>
          <a:pPr>
            <a:defRPr sz="1100"/>
          </a:pPr>
          <a:endParaRPr lang="es-CO"/>
        </a:p>
      </c:txPr>
    </c:legend>
    <c:plotVisOnly val="1"/>
    <c:dispBlanksAs val="gap"/>
    <c:showDLblsOverMax val="0"/>
  </c:chart>
  <c:spPr>
    <a:ln>
      <a:solidFill>
        <a:srgbClr val="92D050"/>
      </a:solidFill>
    </a:ln>
  </c:spPr>
  <c:txPr>
    <a:bodyPr/>
    <a:lstStyle/>
    <a:p>
      <a:pPr>
        <a:defRPr sz="1600"/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30-09-2022.xlsx]Ordinario'!$D$3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30-09-2022.xlsx]Ordinario'!$B$4:$B$7</c:f>
              <c:strCache>
                <c:ptCount val="4"/>
                <c:pt idx="0">
                  <c:v>R. ORDINARIO</c:v>
                </c:pt>
                <c:pt idx="1">
                  <c:v>S. RECURSO ORDINARIO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30-09-2022.xlsx]Ordinario'!$D$4:$D$7</c:f>
              <c:numCache>
                <c:formatCode>_(* #,##0.00_);_(* \(#,##0.00\);_(* "-"??_);_(@_)</c:formatCode>
                <c:ptCount val="4"/>
                <c:pt idx="0">
                  <c:v>86929220.353</c:v>
                </c:pt>
                <c:pt idx="1">
                  <c:v>20443048.298630003</c:v>
                </c:pt>
                <c:pt idx="2">
                  <c:v>107372268.65163</c:v>
                </c:pt>
                <c:pt idx="3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8-4EBF-8FC1-75C9206C8C0F}"/>
            </c:ext>
          </c:extLst>
        </c:ser>
        <c:ser>
          <c:idx val="1"/>
          <c:order val="1"/>
          <c:tx>
            <c:strRef>
              <c:f>'[Gráficas Ingresos vs Gastos 30-09-2022.xlsx]Ordinario'!$E$3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30-09-2022.xlsx]Ordinario'!$B$4:$B$7</c:f>
              <c:strCache>
                <c:ptCount val="4"/>
                <c:pt idx="0">
                  <c:v>R. ORDINARIO</c:v>
                </c:pt>
                <c:pt idx="1">
                  <c:v>S. RECURSO ORDINARIO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30-09-2022.xlsx]Ordinario'!$E$4:$E$7</c:f>
              <c:numCache>
                <c:formatCode>_(* #,##0.00_);_(* \(#,##0.00\);_(* "-"??_);_(@_)</c:formatCode>
                <c:ptCount val="4"/>
                <c:pt idx="0">
                  <c:v>76301584.444049999</c:v>
                </c:pt>
                <c:pt idx="1">
                  <c:v>20489295.54298</c:v>
                </c:pt>
                <c:pt idx="2">
                  <c:v>96790879.987029999</c:v>
                </c:pt>
                <c:pt idx="3" formatCode="0%">
                  <c:v>0.90145138220995047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C8-4EBF-8FC1-75C9206C8C0F}"/>
            </c:ext>
          </c:extLst>
        </c:ser>
        <c:ser>
          <c:idx val="2"/>
          <c:order val="2"/>
          <c:tx>
            <c:strRef>
              <c:f>'[Gráficas Ingresos vs Gastos 30-09-2022.xlsx]Ordinario'!$F$3</c:f>
              <c:strCache>
                <c:ptCount val="1"/>
                <c:pt idx="0">
                  <c:v>P. DEFINITIVO GASTOS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30-09-2022.xlsx]Ordinario'!$B$4:$B$7</c:f>
              <c:strCache>
                <c:ptCount val="4"/>
                <c:pt idx="0">
                  <c:v>R. ORDINARIO</c:v>
                </c:pt>
                <c:pt idx="1">
                  <c:v>S. RECURSO ORDINARIO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30-09-2022.xlsx]Ordinario'!$F$4:$F$7</c:f>
              <c:numCache>
                <c:formatCode>_(* #,##0.00_);_(* \(#,##0.00\);_(* "-"??_);_(@_)</c:formatCode>
                <c:ptCount val="4"/>
                <c:pt idx="0">
                  <c:v>86929220.353</c:v>
                </c:pt>
                <c:pt idx="1">
                  <c:v>20443048.298630003</c:v>
                </c:pt>
                <c:pt idx="2">
                  <c:v>107372268.65163</c:v>
                </c:pt>
                <c:pt idx="3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C8-4EBF-8FC1-75C9206C8C0F}"/>
            </c:ext>
          </c:extLst>
        </c:ser>
        <c:ser>
          <c:idx val="3"/>
          <c:order val="3"/>
          <c:tx>
            <c:strRef>
              <c:f>'[Gráficas Ingresos vs Gastos 30-09-2022.xlsx]Ordinario'!$G$3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30-09-2022.xlsx]Ordinario'!$B$4:$B$7</c:f>
              <c:strCache>
                <c:ptCount val="4"/>
                <c:pt idx="0">
                  <c:v>R. ORDINARIO</c:v>
                </c:pt>
                <c:pt idx="1">
                  <c:v>S. RECURSO ORDINARIO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30-09-2022.xlsx]Ordinario'!$G$4:$G$7</c:f>
              <c:numCache>
                <c:formatCode>_(* #,##0.00_);_(* \(#,##0.00\);_(* "-"??_);_(@_)</c:formatCode>
                <c:ptCount val="4"/>
                <c:pt idx="0">
                  <c:v>67230461.567959994</c:v>
                </c:pt>
                <c:pt idx="1">
                  <c:v>12539643.53645</c:v>
                </c:pt>
                <c:pt idx="2">
                  <c:v>79770105.104409993</c:v>
                </c:pt>
                <c:pt idx="3" formatCode="0.00%">
                  <c:v>0.74293023800423363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A-4423-ABD1-BA8F07880A64}"/>
            </c:ext>
          </c:extLst>
        </c:ser>
        <c:ser>
          <c:idx val="4"/>
          <c:order val="4"/>
          <c:tx>
            <c:strRef>
              <c:f>'[Gráficas Ingresos vs Gastos 30-09-2022.xlsx]Ordinario'!$H$3</c:f>
              <c:strCache>
                <c:ptCount val="1"/>
                <c:pt idx="0">
                  <c:v>OBLIGACIONES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30-09-2022.xlsx]Ordinario'!$B$4:$B$7</c:f>
              <c:strCache>
                <c:ptCount val="4"/>
                <c:pt idx="0">
                  <c:v>R. ORDINARIO</c:v>
                </c:pt>
                <c:pt idx="1">
                  <c:v>S. RECURSO ORDINARIO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30-09-2022.xlsx]Ordinario'!$H$4:$H$7</c:f>
              <c:numCache>
                <c:formatCode>_(* #,##0.00_);_(* \(#,##0.00\);_(* "-"??_);_(@_)</c:formatCode>
                <c:ptCount val="4"/>
                <c:pt idx="0">
                  <c:v>56919170.926910006</c:v>
                </c:pt>
                <c:pt idx="1">
                  <c:v>6061116.4330500001</c:v>
                </c:pt>
                <c:pt idx="2">
                  <c:v>62980287.359960005</c:v>
                </c:pt>
                <c:pt idx="3" formatCode="0.00%">
                  <c:v>0.78952243171205516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A-4423-ABD1-BA8F07880A64}"/>
            </c:ext>
          </c:extLst>
        </c:ser>
        <c:ser>
          <c:idx val="5"/>
          <c:order val="5"/>
          <c:tx>
            <c:strRef>
              <c:f>'[Gráficas Ingresos vs Gastos 30-09-2022.xlsx]Ordinario'!$I$3</c:f>
              <c:strCache>
                <c:ptCount val="1"/>
                <c:pt idx="0">
                  <c:v>PAGOS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30-09-2022.xlsx]Ordinario'!$B$4:$B$7</c:f>
              <c:strCache>
                <c:ptCount val="4"/>
                <c:pt idx="0">
                  <c:v>R. ORDINARIO</c:v>
                </c:pt>
                <c:pt idx="1">
                  <c:v>S. RECURSO ORDINARIO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30-09-2022.xlsx]Ordinario'!$I$4:$I$7</c:f>
              <c:numCache>
                <c:formatCode>_(* #,##0.00_);_(* \(#,##0.00\);_(* "-"??_);_(@_)</c:formatCode>
                <c:ptCount val="4"/>
                <c:pt idx="0">
                  <c:v>56916170.926910006</c:v>
                </c:pt>
                <c:pt idx="1">
                  <c:v>6061116.4330500001</c:v>
                </c:pt>
                <c:pt idx="2">
                  <c:v>62977287.359960005</c:v>
                </c:pt>
                <c:pt idx="3" formatCode="0.00%">
                  <c:v>0.78948482363825268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BA-4423-ABD1-BA8F07880A64}"/>
            </c:ext>
          </c:extLst>
        </c:ser>
        <c:ser>
          <c:idx val="6"/>
          <c:order val="6"/>
          <c:tx>
            <c:strRef>
              <c:f>'[Gráficas Ingresos vs Gastos 30-09-2022.xlsx]Ordinario'!$J$3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30-09-2022.xlsx]Ordinario'!$B$4:$B$7</c:f>
              <c:strCache>
                <c:ptCount val="4"/>
                <c:pt idx="0">
                  <c:v>R. ORDINARIO</c:v>
                </c:pt>
                <c:pt idx="1">
                  <c:v>S. RECURSO ORDINARIO</c:v>
                </c:pt>
                <c:pt idx="2">
                  <c:v>TOTAL </c:v>
                </c:pt>
                <c:pt idx="3">
                  <c:v>% DE INGRESO EFECTIVO</c:v>
                </c:pt>
              </c:strCache>
            </c:strRef>
          </c:cat>
          <c:val>
            <c:numRef>
              <c:f>'[Gráficas Ingresos vs Gastos 30-09-2022.xlsx]Ordinario'!$J$4:$J$7</c:f>
              <c:numCache>
                <c:formatCode>_(* #,##0.00_);_(* \(#,##0.00\);_(* "-"??_);_(@_)</c:formatCode>
                <c:ptCount val="4"/>
                <c:pt idx="0">
                  <c:v>9071122.8760899995</c:v>
                </c:pt>
                <c:pt idx="1">
                  <c:v>7949652.0065299999</c:v>
                </c:pt>
                <c:pt idx="2">
                  <c:v>17020774.882619999</c:v>
                </c:pt>
                <c:pt idx="3" formatCode="0.00%">
                  <c:v>0.15852114420571675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BA-4423-ABD1-BA8F07880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285632"/>
        <c:axId val="225287168"/>
      </c:barChart>
      <c:catAx>
        <c:axId val="22528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O" sz="10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5287168"/>
        <c:crosses val="autoZero"/>
        <c:auto val="1"/>
        <c:lblAlgn val="ctr"/>
        <c:lblOffset val="100"/>
        <c:noMultiLvlLbl val="0"/>
      </c:catAx>
      <c:valAx>
        <c:axId val="225287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CO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RECURSOS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s-CO"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crossAx val="225285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s-CO" sz="10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92D050"/>
      </a:solidFill>
    </a:ln>
    <a:effectLst/>
  </c:spPr>
  <c:txPr>
    <a:bodyPr/>
    <a:lstStyle/>
    <a:p>
      <a:pPr algn="ctr" rtl="0">
        <a:defRPr lang="es-CO" sz="1000" b="0" i="0" u="none" strike="noStrike" kern="1200" baseline="0">
          <a:solidFill>
            <a:sysClr val="windowText" lastClr="000000">
              <a:lumMod val="65000"/>
              <a:lumOff val="35000"/>
            </a:sysClr>
          </a:solidFill>
          <a:latin typeface="+mn-lt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57C79-714B-4EE8-B2F7-AC914B5CE12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31DEBA1-B874-4F0D-A386-20CBD2B4ACE9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O" sz="1100" dirty="0">
              <a:latin typeface="Arial Black" pitchFamily="34" charset="0"/>
            </a:rPr>
            <a:t>MANTENIMIENTO</a:t>
          </a:r>
        </a:p>
        <a:p>
          <a:r>
            <a:rPr lang="es-CO" sz="1100" dirty="0">
              <a:latin typeface="Arial Black" pitchFamily="34" charset="0"/>
            </a:rPr>
            <a:t>( ACUMULADA)</a:t>
          </a:r>
        </a:p>
      </dgm:t>
    </dgm:pt>
    <dgm:pt modelId="{C193C96F-AA8C-435B-B10B-4F925FBD1108}" type="parTrans" cxnId="{51391578-702C-4C95-AD9B-A4A678B81CE5}">
      <dgm:prSet/>
      <dgm:spPr/>
      <dgm:t>
        <a:bodyPr/>
        <a:lstStyle/>
        <a:p>
          <a:endParaRPr lang="es-CO"/>
        </a:p>
      </dgm:t>
    </dgm:pt>
    <dgm:pt modelId="{BED5DA26-40FF-4D21-AE4E-D6D7F3E893B2}" type="sibTrans" cxnId="{51391578-702C-4C95-AD9B-A4A678B81CE5}">
      <dgm:prSet/>
      <dgm:spPr/>
      <dgm:t>
        <a:bodyPr/>
        <a:lstStyle/>
        <a:p>
          <a:endParaRPr lang="es-CO"/>
        </a:p>
      </dgm:t>
    </dgm:pt>
    <dgm:pt modelId="{69BA0E06-331C-4756-B31F-59933199DCCB}">
      <dgm:prSet phldrT="[Texto]"/>
      <dgm:spPr>
        <a:ln>
          <a:solidFill>
            <a:srgbClr val="92D050"/>
          </a:solidFill>
        </a:ln>
      </dgm:spPr>
      <dgm:t>
        <a:bodyPr/>
        <a:lstStyle/>
        <a:p>
          <a:pPr algn="just"/>
          <a:r>
            <a:rPr lang="es-MX" dirty="0"/>
            <a:t>La situación deseada Requiere mantener los niveles de la meta de producto del cuatrienio correspondiente al indicador asociado a la meta, para cumplir el objetivo. </a:t>
          </a:r>
          <a:endParaRPr lang="es-CO" dirty="0"/>
        </a:p>
      </dgm:t>
    </dgm:pt>
    <dgm:pt modelId="{FD71761B-5E48-410A-A9EE-A32838E3B598}" type="parTrans" cxnId="{CFF8778E-A1F7-4BF4-99CC-D3609EE7CF33}">
      <dgm:prSet/>
      <dgm:spPr/>
      <dgm:t>
        <a:bodyPr/>
        <a:lstStyle/>
        <a:p>
          <a:endParaRPr lang="es-CO"/>
        </a:p>
      </dgm:t>
    </dgm:pt>
    <dgm:pt modelId="{A00024A4-1385-4430-A6FB-A44A70F2F8A7}" type="sibTrans" cxnId="{CFF8778E-A1F7-4BF4-99CC-D3609EE7CF33}">
      <dgm:prSet/>
      <dgm:spPr/>
      <dgm:t>
        <a:bodyPr/>
        <a:lstStyle/>
        <a:p>
          <a:endParaRPr lang="es-CO"/>
        </a:p>
      </dgm:t>
    </dgm:pt>
    <dgm:pt modelId="{0BEA8219-25E8-43AF-9E58-EB6A24D8ADA4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CO" sz="1100" dirty="0">
              <a:latin typeface="Arial Black" pitchFamily="34" charset="0"/>
            </a:rPr>
            <a:t>INCREMENTO </a:t>
          </a:r>
        </a:p>
        <a:p>
          <a:r>
            <a:rPr lang="es-CO" sz="1100" dirty="0">
              <a:latin typeface="Arial Black" pitchFamily="34" charset="0"/>
            </a:rPr>
            <a:t>(NO ACUMULADA)</a:t>
          </a:r>
        </a:p>
      </dgm:t>
    </dgm:pt>
    <dgm:pt modelId="{07A67516-95C7-4321-BDF7-6B6581287D37}" type="parTrans" cxnId="{DA56089C-342B-4DE4-BA2A-B178A0FFFF82}">
      <dgm:prSet/>
      <dgm:spPr/>
      <dgm:t>
        <a:bodyPr/>
        <a:lstStyle/>
        <a:p>
          <a:endParaRPr lang="es-CO"/>
        </a:p>
      </dgm:t>
    </dgm:pt>
    <dgm:pt modelId="{B374B26B-6E51-4475-B74B-C8A4587F6136}" type="sibTrans" cxnId="{DA56089C-342B-4DE4-BA2A-B178A0FFFF82}">
      <dgm:prSet/>
      <dgm:spPr/>
      <dgm:t>
        <a:bodyPr/>
        <a:lstStyle/>
        <a:p>
          <a:endParaRPr lang="es-CO"/>
        </a:p>
      </dgm:t>
    </dgm:pt>
    <dgm:pt modelId="{276A7357-7378-4E6A-8221-37636EF7839F}">
      <dgm:prSet phldrT="[Texto]"/>
      <dgm:spPr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es-MX" dirty="0"/>
            <a:t>La situación deseada requiere incrementar los niveles actuales del indicador asociado a la meta para cumplir el objetivo</a:t>
          </a:r>
          <a:endParaRPr lang="es-CO" dirty="0"/>
        </a:p>
      </dgm:t>
    </dgm:pt>
    <dgm:pt modelId="{4AE77694-6AF0-46E6-B4A3-800822F6327E}" type="parTrans" cxnId="{CC7D6786-FC0B-4860-A594-A69AE4CB06BB}">
      <dgm:prSet/>
      <dgm:spPr/>
      <dgm:t>
        <a:bodyPr/>
        <a:lstStyle/>
        <a:p>
          <a:endParaRPr lang="es-CO"/>
        </a:p>
      </dgm:t>
    </dgm:pt>
    <dgm:pt modelId="{77C88E58-44A3-4A3F-AA32-AE412C89A447}" type="sibTrans" cxnId="{CC7D6786-FC0B-4860-A594-A69AE4CB06BB}">
      <dgm:prSet/>
      <dgm:spPr/>
      <dgm:t>
        <a:bodyPr/>
        <a:lstStyle/>
        <a:p>
          <a:endParaRPr lang="es-CO"/>
        </a:p>
      </dgm:t>
    </dgm:pt>
    <dgm:pt modelId="{349EED82-7219-4406-995C-FC535D74CB01}" type="pres">
      <dgm:prSet presAssocID="{B7E57C79-714B-4EE8-B2F7-AC914B5CE12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8189F74-383B-4D5F-A956-D1806AC54A2C}" type="pres">
      <dgm:prSet presAssocID="{B7E57C79-714B-4EE8-B2F7-AC914B5CE12F}" presName="cycle" presStyleCnt="0"/>
      <dgm:spPr/>
    </dgm:pt>
    <dgm:pt modelId="{A905DD98-B945-4F32-9288-EF6CDED4CFEB}" type="pres">
      <dgm:prSet presAssocID="{B7E57C79-714B-4EE8-B2F7-AC914B5CE12F}" presName="centerShape" presStyleCnt="0"/>
      <dgm:spPr/>
    </dgm:pt>
    <dgm:pt modelId="{9E26579D-E5C6-441C-AE20-EDE0F0991FC7}" type="pres">
      <dgm:prSet presAssocID="{B7E57C79-714B-4EE8-B2F7-AC914B5CE12F}" presName="connSite" presStyleLbl="node1" presStyleIdx="0" presStyleCnt="3"/>
      <dgm:spPr/>
    </dgm:pt>
    <dgm:pt modelId="{B5FB56B0-3E28-40C3-A83E-AF801536D4D0}" type="pres">
      <dgm:prSet presAssocID="{B7E57C79-714B-4EE8-B2F7-AC914B5CE12F}" presName="visible" presStyleLbl="node1" presStyleIdx="0" presStyleCnt="3" custScaleX="74172" custScaleY="77227"/>
      <dgm:spPr>
        <a:solidFill>
          <a:srgbClr val="00B050"/>
        </a:solidFill>
      </dgm:spPr>
    </dgm:pt>
    <dgm:pt modelId="{520A383C-C941-448D-982F-39A634BAA17A}" type="pres">
      <dgm:prSet presAssocID="{C193C96F-AA8C-435B-B10B-4F925FBD1108}" presName="Name25" presStyleLbl="parChTrans1D1" presStyleIdx="0" presStyleCnt="2"/>
      <dgm:spPr/>
    </dgm:pt>
    <dgm:pt modelId="{1D8D579B-FEBD-4EE3-8067-7A8BD9418C4D}" type="pres">
      <dgm:prSet presAssocID="{731DEBA1-B874-4F0D-A386-20CBD2B4ACE9}" presName="node" presStyleCnt="0"/>
      <dgm:spPr/>
    </dgm:pt>
    <dgm:pt modelId="{84909959-57E3-445C-9B42-7A5B03A00777}" type="pres">
      <dgm:prSet presAssocID="{731DEBA1-B874-4F0D-A386-20CBD2B4ACE9}" presName="parentNode" presStyleLbl="node1" presStyleIdx="1" presStyleCnt="3" custScaleX="102667" custScaleY="109530" custLinFactNeighborY="1270">
        <dgm:presLayoutVars>
          <dgm:chMax val="1"/>
          <dgm:bulletEnabled val="1"/>
        </dgm:presLayoutVars>
      </dgm:prSet>
      <dgm:spPr/>
    </dgm:pt>
    <dgm:pt modelId="{38EBA4C6-46D4-4DF7-B576-3E7CC43978AC}" type="pres">
      <dgm:prSet presAssocID="{731DEBA1-B874-4F0D-A386-20CBD2B4ACE9}" presName="childNode" presStyleLbl="revTx" presStyleIdx="0" presStyleCnt="2">
        <dgm:presLayoutVars>
          <dgm:bulletEnabled val="1"/>
        </dgm:presLayoutVars>
      </dgm:prSet>
      <dgm:spPr/>
    </dgm:pt>
    <dgm:pt modelId="{A6DBB8B6-5D16-4DB7-A519-212E89B9FBE8}" type="pres">
      <dgm:prSet presAssocID="{07A67516-95C7-4321-BDF7-6B6581287D37}" presName="Name25" presStyleLbl="parChTrans1D1" presStyleIdx="1" presStyleCnt="2"/>
      <dgm:spPr/>
    </dgm:pt>
    <dgm:pt modelId="{07BAF464-EADB-4AA0-8FE9-B744C231A126}" type="pres">
      <dgm:prSet presAssocID="{0BEA8219-25E8-43AF-9E58-EB6A24D8ADA4}" presName="node" presStyleCnt="0"/>
      <dgm:spPr/>
    </dgm:pt>
    <dgm:pt modelId="{C4598F72-F6D1-4A61-A95E-27FB23378EC2}" type="pres">
      <dgm:prSet presAssocID="{0BEA8219-25E8-43AF-9E58-EB6A24D8ADA4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08F03E75-194B-4072-A909-7DBF460BD17C}" type="pres">
      <dgm:prSet presAssocID="{0BEA8219-25E8-43AF-9E58-EB6A24D8ADA4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C196350E-4936-4A70-B059-42161FC5591A}" type="presOf" srcId="{07A67516-95C7-4321-BDF7-6B6581287D37}" destId="{A6DBB8B6-5D16-4DB7-A519-212E89B9FBE8}" srcOrd="0" destOrd="0" presId="urn:microsoft.com/office/officeart/2005/8/layout/radial2"/>
    <dgm:cxn modelId="{BDAABF0F-5A82-4804-B082-F4CD745B0281}" type="presOf" srcId="{0BEA8219-25E8-43AF-9E58-EB6A24D8ADA4}" destId="{C4598F72-F6D1-4A61-A95E-27FB23378EC2}" srcOrd="0" destOrd="0" presId="urn:microsoft.com/office/officeart/2005/8/layout/radial2"/>
    <dgm:cxn modelId="{F3E9E511-9943-4ACB-815B-C48270A9EF5E}" type="presOf" srcId="{731DEBA1-B874-4F0D-A386-20CBD2B4ACE9}" destId="{84909959-57E3-445C-9B42-7A5B03A00777}" srcOrd="0" destOrd="0" presId="urn:microsoft.com/office/officeart/2005/8/layout/radial2"/>
    <dgm:cxn modelId="{51391578-702C-4C95-AD9B-A4A678B81CE5}" srcId="{B7E57C79-714B-4EE8-B2F7-AC914B5CE12F}" destId="{731DEBA1-B874-4F0D-A386-20CBD2B4ACE9}" srcOrd="0" destOrd="0" parTransId="{C193C96F-AA8C-435B-B10B-4F925FBD1108}" sibTransId="{BED5DA26-40FF-4D21-AE4E-D6D7F3E893B2}"/>
    <dgm:cxn modelId="{7BEDEB7B-6387-4DFB-A595-7FAA6D110EA8}" type="presOf" srcId="{B7E57C79-714B-4EE8-B2F7-AC914B5CE12F}" destId="{349EED82-7219-4406-995C-FC535D74CB01}" srcOrd="0" destOrd="0" presId="urn:microsoft.com/office/officeart/2005/8/layout/radial2"/>
    <dgm:cxn modelId="{CC7D6786-FC0B-4860-A594-A69AE4CB06BB}" srcId="{0BEA8219-25E8-43AF-9E58-EB6A24D8ADA4}" destId="{276A7357-7378-4E6A-8221-37636EF7839F}" srcOrd="0" destOrd="0" parTransId="{4AE77694-6AF0-46E6-B4A3-800822F6327E}" sibTransId="{77C88E58-44A3-4A3F-AA32-AE412C89A447}"/>
    <dgm:cxn modelId="{CFF8778E-A1F7-4BF4-99CC-D3609EE7CF33}" srcId="{731DEBA1-B874-4F0D-A386-20CBD2B4ACE9}" destId="{69BA0E06-331C-4756-B31F-59933199DCCB}" srcOrd="0" destOrd="0" parTransId="{FD71761B-5E48-410A-A9EE-A32838E3B598}" sibTransId="{A00024A4-1385-4430-A6FB-A44A70F2F8A7}"/>
    <dgm:cxn modelId="{DA56089C-342B-4DE4-BA2A-B178A0FFFF82}" srcId="{B7E57C79-714B-4EE8-B2F7-AC914B5CE12F}" destId="{0BEA8219-25E8-43AF-9E58-EB6A24D8ADA4}" srcOrd="1" destOrd="0" parTransId="{07A67516-95C7-4321-BDF7-6B6581287D37}" sibTransId="{B374B26B-6E51-4475-B74B-C8A4587F6136}"/>
    <dgm:cxn modelId="{3FCFC3A1-D644-4BC6-8F13-9BAC084AA234}" type="presOf" srcId="{69BA0E06-331C-4756-B31F-59933199DCCB}" destId="{38EBA4C6-46D4-4DF7-B576-3E7CC43978AC}" srcOrd="0" destOrd="0" presId="urn:microsoft.com/office/officeart/2005/8/layout/radial2"/>
    <dgm:cxn modelId="{D57425C0-A937-433E-9F0E-845D6AA307D5}" type="presOf" srcId="{276A7357-7378-4E6A-8221-37636EF7839F}" destId="{08F03E75-194B-4072-A909-7DBF460BD17C}" srcOrd="0" destOrd="0" presId="urn:microsoft.com/office/officeart/2005/8/layout/radial2"/>
    <dgm:cxn modelId="{761FF3F8-3CCD-4705-B56D-0673A063797E}" type="presOf" srcId="{C193C96F-AA8C-435B-B10B-4F925FBD1108}" destId="{520A383C-C941-448D-982F-39A634BAA17A}" srcOrd="0" destOrd="0" presId="urn:microsoft.com/office/officeart/2005/8/layout/radial2"/>
    <dgm:cxn modelId="{9EBB84D2-4419-47D0-853F-8BDFE045ADB1}" type="presParOf" srcId="{349EED82-7219-4406-995C-FC535D74CB01}" destId="{38189F74-383B-4D5F-A956-D1806AC54A2C}" srcOrd="0" destOrd="0" presId="urn:microsoft.com/office/officeart/2005/8/layout/radial2"/>
    <dgm:cxn modelId="{906D63D0-9B56-44A1-BA85-A41A90D0AE5E}" type="presParOf" srcId="{38189F74-383B-4D5F-A956-D1806AC54A2C}" destId="{A905DD98-B945-4F32-9288-EF6CDED4CFEB}" srcOrd="0" destOrd="0" presId="urn:microsoft.com/office/officeart/2005/8/layout/radial2"/>
    <dgm:cxn modelId="{2A360F6D-9ECE-4B00-897B-69FA0EAB8E6E}" type="presParOf" srcId="{A905DD98-B945-4F32-9288-EF6CDED4CFEB}" destId="{9E26579D-E5C6-441C-AE20-EDE0F0991FC7}" srcOrd="0" destOrd="0" presId="urn:microsoft.com/office/officeart/2005/8/layout/radial2"/>
    <dgm:cxn modelId="{D73F374E-1E82-48C5-848A-1916543819A5}" type="presParOf" srcId="{A905DD98-B945-4F32-9288-EF6CDED4CFEB}" destId="{B5FB56B0-3E28-40C3-A83E-AF801536D4D0}" srcOrd="1" destOrd="0" presId="urn:microsoft.com/office/officeart/2005/8/layout/radial2"/>
    <dgm:cxn modelId="{40CC646D-4D08-4101-861B-D3A9808EA67D}" type="presParOf" srcId="{38189F74-383B-4D5F-A956-D1806AC54A2C}" destId="{520A383C-C941-448D-982F-39A634BAA17A}" srcOrd="1" destOrd="0" presId="urn:microsoft.com/office/officeart/2005/8/layout/radial2"/>
    <dgm:cxn modelId="{90AB79F0-A397-4D4A-AA89-384644439A7B}" type="presParOf" srcId="{38189F74-383B-4D5F-A956-D1806AC54A2C}" destId="{1D8D579B-FEBD-4EE3-8067-7A8BD9418C4D}" srcOrd="2" destOrd="0" presId="urn:microsoft.com/office/officeart/2005/8/layout/radial2"/>
    <dgm:cxn modelId="{F29DE416-D091-4A77-A1B9-1DD2B106A118}" type="presParOf" srcId="{1D8D579B-FEBD-4EE3-8067-7A8BD9418C4D}" destId="{84909959-57E3-445C-9B42-7A5B03A00777}" srcOrd="0" destOrd="0" presId="urn:microsoft.com/office/officeart/2005/8/layout/radial2"/>
    <dgm:cxn modelId="{3D1E1039-D12F-4C81-92AE-97E4BF40BFAB}" type="presParOf" srcId="{1D8D579B-FEBD-4EE3-8067-7A8BD9418C4D}" destId="{38EBA4C6-46D4-4DF7-B576-3E7CC43978AC}" srcOrd="1" destOrd="0" presId="urn:microsoft.com/office/officeart/2005/8/layout/radial2"/>
    <dgm:cxn modelId="{8CEB6758-ABD4-4CD2-8EB3-DEA8B144D5A5}" type="presParOf" srcId="{38189F74-383B-4D5F-A956-D1806AC54A2C}" destId="{A6DBB8B6-5D16-4DB7-A519-212E89B9FBE8}" srcOrd="3" destOrd="0" presId="urn:microsoft.com/office/officeart/2005/8/layout/radial2"/>
    <dgm:cxn modelId="{55781E78-CD59-460A-B764-F33001DB77E9}" type="presParOf" srcId="{38189F74-383B-4D5F-A956-D1806AC54A2C}" destId="{07BAF464-EADB-4AA0-8FE9-B744C231A126}" srcOrd="4" destOrd="0" presId="urn:microsoft.com/office/officeart/2005/8/layout/radial2"/>
    <dgm:cxn modelId="{0F30D479-187A-4697-B15A-B0B76B1B648A}" type="presParOf" srcId="{07BAF464-EADB-4AA0-8FE9-B744C231A126}" destId="{C4598F72-F6D1-4A61-A95E-27FB23378EC2}" srcOrd="0" destOrd="0" presId="urn:microsoft.com/office/officeart/2005/8/layout/radial2"/>
    <dgm:cxn modelId="{C29847C2-FD2C-4278-B802-40FEE89A6DFB}" type="presParOf" srcId="{07BAF464-EADB-4AA0-8FE9-B744C231A126}" destId="{08F03E75-194B-4072-A909-7DBF460BD17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88F9B-246B-4CD0-A413-0A9EC5E6B62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0550A77-4648-4482-B2D1-FEB216AFBE19}">
      <dgm:prSet phldrT="[Texto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CO" sz="1600" b="1" dirty="0">
              <a:latin typeface="Arial Black" pitchFamily="34" charset="0"/>
            </a:rPr>
            <a:t>PLAN DE DESARROLLO «TÚ Y YO SOMOS QUINDÍO»</a:t>
          </a:r>
        </a:p>
      </dgm:t>
    </dgm:pt>
    <dgm:pt modelId="{69531F03-8DF8-4C53-851B-7939EAADFB1F}" type="parTrans" cxnId="{9259A534-0D0E-4093-96AA-E8EBDAD03A1F}">
      <dgm:prSet/>
      <dgm:spPr/>
      <dgm:t>
        <a:bodyPr/>
        <a:lstStyle/>
        <a:p>
          <a:endParaRPr lang="es-CO"/>
        </a:p>
      </dgm:t>
    </dgm:pt>
    <dgm:pt modelId="{ABD85BC9-6EE8-49F4-9CC0-B4102EFEDAF2}" type="sibTrans" cxnId="{9259A534-0D0E-4093-96AA-E8EBDAD03A1F}">
      <dgm:prSet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3ECD45EC-0612-4E56-B376-795F9F645704}">
      <dgm:prSet phldrT="[Texto]"/>
      <dgm:spPr>
        <a:noFill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just"/>
          <a:r>
            <a:rPr lang="es-CO" dirty="0"/>
            <a:t>METAS PRODUCTO </a:t>
          </a:r>
        </a:p>
      </dgm:t>
    </dgm:pt>
    <dgm:pt modelId="{EA4B4063-C570-401F-A4C8-2DF8A06FC211}" type="parTrans" cxnId="{5F5AC7F8-9721-403F-A70C-7699F8A8A794}">
      <dgm:prSet/>
      <dgm:spPr/>
      <dgm:t>
        <a:bodyPr/>
        <a:lstStyle/>
        <a:p>
          <a:endParaRPr lang="es-CO"/>
        </a:p>
      </dgm:t>
    </dgm:pt>
    <dgm:pt modelId="{81D132FC-C7D5-4050-8ED3-04FFEE1C8FE9}" type="sibTrans" cxnId="{5F5AC7F8-9721-403F-A70C-7699F8A8A794}">
      <dgm:prSet/>
      <dgm:spPr/>
      <dgm:t>
        <a:bodyPr/>
        <a:lstStyle/>
        <a:p>
          <a:endParaRPr lang="es-CO"/>
        </a:p>
      </dgm:t>
    </dgm:pt>
    <dgm:pt modelId="{5252B232-932B-4DA9-9992-6D492F5680F7}">
      <dgm:prSet phldrT="[Texto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CO" sz="1800" b="1" dirty="0">
              <a:latin typeface="Arial Black" pitchFamily="34" charset="0"/>
            </a:rPr>
            <a:t>PROYECTOS DE INVERSIÓN</a:t>
          </a:r>
        </a:p>
        <a:p>
          <a:r>
            <a:rPr lang="es-CO" sz="1800" b="1" dirty="0">
              <a:latin typeface="Arial Black" pitchFamily="34" charset="0"/>
            </a:rPr>
            <a:t>MGA AJUSTADA </a:t>
          </a:r>
        </a:p>
      </dgm:t>
    </dgm:pt>
    <dgm:pt modelId="{A1BD8C1A-045F-4D40-B6F7-87B6AC00C364}" type="parTrans" cxnId="{1693FE87-095B-46DA-B219-60130F5C5333}">
      <dgm:prSet/>
      <dgm:spPr/>
      <dgm:t>
        <a:bodyPr/>
        <a:lstStyle/>
        <a:p>
          <a:endParaRPr lang="es-CO"/>
        </a:p>
      </dgm:t>
    </dgm:pt>
    <dgm:pt modelId="{682A9B00-9CD9-414E-97E1-68709F76A49A}" type="sibTrans" cxnId="{1693FE87-095B-46DA-B219-60130F5C5333}">
      <dgm:prSet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D2D2CEB5-B7BB-4FC0-8740-E8D484ED9E89}">
      <dgm:prSet phldrT="[Texto]"/>
      <dgm:spPr>
        <a:noFill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CO" dirty="0"/>
            <a:t>METAS PRODUCTO </a:t>
          </a:r>
        </a:p>
      </dgm:t>
    </dgm:pt>
    <dgm:pt modelId="{7856EAD5-44EF-4025-BF6C-2FA435726346}" type="parTrans" cxnId="{A50FBAE1-1903-4091-A499-4FF6E0EBE41F}">
      <dgm:prSet/>
      <dgm:spPr/>
      <dgm:t>
        <a:bodyPr/>
        <a:lstStyle/>
        <a:p>
          <a:endParaRPr lang="es-CO"/>
        </a:p>
      </dgm:t>
    </dgm:pt>
    <dgm:pt modelId="{77C0F481-AF34-4BFA-90F4-B44CF4F495CF}" type="sibTrans" cxnId="{A50FBAE1-1903-4091-A499-4FF6E0EBE41F}">
      <dgm:prSet/>
      <dgm:spPr/>
      <dgm:t>
        <a:bodyPr/>
        <a:lstStyle/>
        <a:p>
          <a:endParaRPr lang="es-CO"/>
        </a:p>
      </dgm:t>
    </dgm:pt>
    <dgm:pt modelId="{B4F75B38-1A22-4EF4-B52A-629239D61EC8}">
      <dgm:prSet phldrT="[Texto]" custT="1"/>
      <dgm:spPr>
        <a:solidFill>
          <a:srgbClr val="002060"/>
        </a:solidFill>
      </dgm:spPr>
      <dgm:t>
        <a:bodyPr/>
        <a:lstStyle/>
        <a:p>
          <a:endParaRPr lang="es-CO" sz="1200" dirty="0">
            <a:latin typeface="Arial Black" pitchFamily="34" charset="0"/>
          </a:endParaRPr>
        </a:p>
        <a:p>
          <a:r>
            <a:rPr lang="es-CO" sz="1600" dirty="0">
              <a:latin typeface="Arial Black" pitchFamily="34" charset="0"/>
            </a:rPr>
            <a:t>SEGUIMIENTO KPT</a:t>
          </a:r>
        </a:p>
        <a:p>
          <a:r>
            <a:rPr lang="es-CO" sz="1200" dirty="0">
              <a:latin typeface="Arial Black" pitchFamily="34" charset="0"/>
            </a:rPr>
            <a:t>  PLAN INDICATIVO</a:t>
          </a:r>
        </a:p>
        <a:p>
          <a:r>
            <a:rPr lang="es-CO" sz="1200" dirty="0">
              <a:latin typeface="Arial Black" pitchFamily="34" charset="0"/>
            </a:rPr>
            <a:t>PLAN OPERATIVO </a:t>
          </a:r>
        </a:p>
        <a:p>
          <a:r>
            <a:rPr lang="es-CO" sz="1200" dirty="0">
              <a:latin typeface="Arial Black" pitchFamily="34" charset="0"/>
            </a:rPr>
            <a:t>PLNES DE ACCIÓN  </a:t>
          </a:r>
        </a:p>
        <a:p>
          <a:r>
            <a:rPr lang="es-CO" sz="1200" dirty="0">
              <a:latin typeface="Arial Black" pitchFamily="34" charset="0"/>
            </a:rPr>
            <a:t> </a:t>
          </a:r>
        </a:p>
      </dgm:t>
    </dgm:pt>
    <dgm:pt modelId="{198C659A-D407-4A69-BF26-DDED886C0889}" type="parTrans" cxnId="{B5A16285-B106-47B8-8075-6ED3459CD65D}">
      <dgm:prSet/>
      <dgm:spPr/>
      <dgm:t>
        <a:bodyPr/>
        <a:lstStyle/>
        <a:p>
          <a:endParaRPr lang="es-CO"/>
        </a:p>
      </dgm:t>
    </dgm:pt>
    <dgm:pt modelId="{B8D71851-71F2-4C46-9EC0-6740054239AB}" type="sibTrans" cxnId="{B5A16285-B106-47B8-8075-6ED3459CD65D}">
      <dgm:prSet/>
      <dgm:spPr/>
      <dgm:t>
        <a:bodyPr/>
        <a:lstStyle/>
        <a:p>
          <a:endParaRPr lang="es-CO"/>
        </a:p>
      </dgm:t>
    </dgm:pt>
    <dgm:pt modelId="{D5ADA176-A983-4DB0-9CA4-7A2033E91FB2}">
      <dgm:prSet phldrT="[Texto]"/>
      <dgm:spPr>
        <a:noFill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CO" dirty="0"/>
            <a:t>METAS PRODUCTO</a:t>
          </a:r>
        </a:p>
      </dgm:t>
    </dgm:pt>
    <dgm:pt modelId="{0F399E95-CBFA-4340-BE9A-E7150AE9E388}" type="parTrans" cxnId="{9725A876-88E3-48BC-A397-362AD4837F53}">
      <dgm:prSet/>
      <dgm:spPr/>
      <dgm:t>
        <a:bodyPr/>
        <a:lstStyle/>
        <a:p>
          <a:endParaRPr lang="es-CO"/>
        </a:p>
      </dgm:t>
    </dgm:pt>
    <dgm:pt modelId="{A7B2EBA5-A5A9-4D77-9389-67E18EC2B58C}" type="sibTrans" cxnId="{9725A876-88E3-48BC-A397-362AD4837F53}">
      <dgm:prSet/>
      <dgm:spPr/>
      <dgm:t>
        <a:bodyPr/>
        <a:lstStyle/>
        <a:p>
          <a:endParaRPr lang="es-CO"/>
        </a:p>
      </dgm:t>
    </dgm:pt>
    <dgm:pt modelId="{6FA19277-07ED-4849-8961-A353731EECE3}">
      <dgm:prSet phldrT="[Texto]"/>
      <dgm:spPr>
        <a:noFill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just"/>
          <a:r>
            <a:rPr lang="es-CO" dirty="0"/>
            <a:t>INDICADORES PRODUCTO</a:t>
          </a:r>
        </a:p>
      </dgm:t>
    </dgm:pt>
    <dgm:pt modelId="{89DE7864-4601-4921-9F3A-C2F46F8B0694}" type="parTrans" cxnId="{37BF665C-4E0F-4DBA-BB2D-91589CF9C5BE}">
      <dgm:prSet/>
      <dgm:spPr/>
      <dgm:t>
        <a:bodyPr/>
        <a:lstStyle/>
        <a:p>
          <a:endParaRPr lang="es-CO"/>
        </a:p>
      </dgm:t>
    </dgm:pt>
    <dgm:pt modelId="{BEB9E84A-47E6-4F2C-9796-8F40DAEF86AA}" type="sibTrans" cxnId="{37BF665C-4E0F-4DBA-BB2D-91589CF9C5BE}">
      <dgm:prSet/>
      <dgm:spPr/>
      <dgm:t>
        <a:bodyPr/>
        <a:lstStyle/>
        <a:p>
          <a:endParaRPr lang="es-CO"/>
        </a:p>
      </dgm:t>
    </dgm:pt>
    <dgm:pt modelId="{3786DA34-2F2B-4149-A890-E80C85441683}">
      <dgm:prSet/>
      <dgm:spPr>
        <a:noFill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CO" dirty="0"/>
            <a:t>INDICADORES PRODUCTO</a:t>
          </a:r>
        </a:p>
      </dgm:t>
    </dgm:pt>
    <dgm:pt modelId="{75BFE443-7261-4333-BCD9-7B9BC39D2394}" type="parTrans" cxnId="{0603AD2A-C4BA-40A0-866D-268BB7D85969}">
      <dgm:prSet/>
      <dgm:spPr/>
      <dgm:t>
        <a:bodyPr/>
        <a:lstStyle/>
        <a:p>
          <a:endParaRPr lang="es-CO"/>
        </a:p>
      </dgm:t>
    </dgm:pt>
    <dgm:pt modelId="{C9BBD417-ADBB-4718-9EDD-E2F126C2751B}" type="sibTrans" cxnId="{0603AD2A-C4BA-40A0-866D-268BB7D85969}">
      <dgm:prSet/>
      <dgm:spPr/>
      <dgm:t>
        <a:bodyPr/>
        <a:lstStyle/>
        <a:p>
          <a:endParaRPr lang="es-CO"/>
        </a:p>
      </dgm:t>
    </dgm:pt>
    <dgm:pt modelId="{8786667B-11FC-4F94-9481-7039AED5067B}">
      <dgm:prSet phldrT="[Texto]"/>
      <dgm:spPr>
        <a:noFill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CO" dirty="0"/>
            <a:t>INDICADORES PRODUCTO </a:t>
          </a:r>
        </a:p>
      </dgm:t>
    </dgm:pt>
    <dgm:pt modelId="{B07538B1-457E-4645-AF44-247CADA91C30}" type="parTrans" cxnId="{E6B0C228-0543-4CBF-A6B2-0C215FAD7C87}">
      <dgm:prSet/>
      <dgm:spPr/>
      <dgm:t>
        <a:bodyPr/>
        <a:lstStyle/>
        <a:p>
          <a:endParaRPr lang="es-CO"/>
        </a:p>
      </dgm:t>
    </dgm:pt>
    <dgm:pt modelId="{E4F2F9CB-1DC7-436A-993F-79571BBE3719}" type="sibTrans" cxnId="{E6B0C228-0543-4CBF-A6B2-0C215FAD7C87}">
      <dgm:prSet/>
      <dgm:spPr/>
      <dgm:t>
        <a:bodyPr/>
        <a:lstStyle/>
        <a:p>
          <a:endParaRPr lang="es-CO"/>
        </a:p>
      </dgm:t>
    </dgm:pt>
    <dgm:pt modelId="{C94AB399-DCC3-4236-9FC2-B16D3F62057B}" type="pres">
      <dgm:prSet presAssocID="{8B888F9B-246B-4CD0-A413-0A9EC5E6B625}" presName="Name0" presStyleCnt="0">
        <dgm:presLayoutVars>
          <dgm:dir/>
          <dgm:animLvl val="lvl"/>
          <dgm:resizeHandles val="exact"/>
        </dgm:presLayoutVars>
      </dgm:prSet>
      <dgm:spPr/>
    </dgm:pt>
    <dgm:pt modelId="{99964666-0D4E-44A3-8D0C-2A9407665FFD}" type="pres">
      <dgm:prSet presAssocID="{8B888F9B-246B-4CD0-A413-0A9EC5E6B625}" presName="tSp" presStyleCnt="0"/>
      <dgm:spPr/>
    </dgm:pt>
    <dgm:pt modelId="{12BC02DE-59DD-424E-A0E0-E07B6363B527}" type="pres">
      <dgm:prSet presAssocID="{8B888F9B-246B-4CD0-A413-0A9EC5E6B625}" presName="bSp" presStyleCnt="0"/>
      <dgm:spPr/>
    </dgm:pt>
    <dgm:pt modelId="{67778D47-98B8-4E53-8BDE-A9D497E0F4A0}" type="pres">
      <dgm:prSet presAssocID="{8B888F9B-246B-4CD0-A413-0A9EC5E6B625}" presName="process" presStyleCnt="0"/>
      <dgm:spPr/>
    </dgm:pt>
    <dgm:pt modelId="{826DABB2-D393-47E3-BBE4-4BD15492192C}" type="pres">
      <dgm:prSet presAssocID="{80550A77-4648-4482-B2D1-FEB216AFBE19}" presName="composite1" presStyleCnt="0"/>
      <dgm:spPr/>
    </dgm:pt>
    <dgm:pt modelId="{42CB9AA6-7ED7-4845-9184-8656A16A3C49}" type="pres">
      <dgm:prSet presAssocID="{80550A77-4648-4482-B2D1-FEB216AFBE19}" presName="dummyNode1" presStyleLbl="node1" presStyleIdx="0" presStyleCnt="3"/>
      <dgm:spPr/>
    </dgm:pt>
    <dgm:pt modelId="{76C557F9-EFBD-4527-AD29-5F4CD530B3C9}" type="pres">
      <dgm:prSet presAssocID="{80550A77-4648-4482-B2D1-FEB216AFBE19}" presName="childNode1" presStyleLbl="bgAcc1" presStyleIdx="0" presStyleCnt="3" custLinFactNeighborX="6281" custLinFactNeighborY="-551">
        <dgm:presLayoutVars>
          <dgm:bulletEnabled val="1"/>
        </dgm:presLayoutVars>
      </dgm:prSet>
      <dgm:spPr/>
    </dgm:pt>
    <dgm:pt modelId="{B675D271-C65C-489B-8114-B268CF8502F0}" type="pres">
      <dgm:prSet presAssocID="{80550A77-4648-4482-B2D1-FEB216AFBE19}" presName="childNode1tx" presStyleLbl="bgAcc1" presStyleIdx="0" presStyleCnt="3">
        <dgm:presLayoutVars>
          <dgm:bulletEnabled val="1"/>
        </dgm:presLayoutVars>
      </dgm:prSet>
      <dgm:spPr/>
    </dgm:pt>
    <dgm:pt modelId="{EE1A586B-1FA2-4E8F-B85C-39DF179730D1}" type="pres">
      <dgm:prSet presAssocID="{80550A77-4648-4482-B2D1-FEB216AFBE19}" presName="parentNode1" presStyleLbl="node1" presStyleIdx="0" presStyleCnt="3" custScaleY="114949">
        <dgm:presLayoutVars>
          <dgm:chMax val="1"/>
          <dgm:bulletEnabled val="1"/>
        </dgm:presLayoutVars>
      </dgm:prSet>
      <dgm:spPr/>
    </dgm:pt>
    <dgm:pt modelId="{C63B80CD-75CF-4A47-9068-7F2E8D7452AF}" type="pres">
      <dgm:prSet presAssocID="{80550A77-4648-4482-B2D1-FEB216AFBE19}" presName="connSite1" presStyleCnt="0"/>
      <dgm:spPr/>
    </dgm:pt>
    <dgm:pt modelId="{6485601C-73B6-4066-BC39-D9FD66D355FB}" type="pres">
      <dgm:prSet presAssocID="{ABD85BC9-6EE8-49F4-9CC0-B4102EFEDAF2}" presName="Name9" presStyleLbl="sibTrans2D1" presStyleIdx="0" presStyleCnt="2"/>
      <dgm:spPr/>
    </dgm:pt>
    <dgm:pt modelId="{8E84CC69-F2AB-408E-BE96-1B94D2394BFA}" type="pres">
      <dgm:prSet presAssocID="{5252B232-932B-4DA9-9992-6D492F5680F7}" presName="composite2" presStyleCnt="0"/>
      <dgm:spPr/>
    </dgm:pt>
    <dgm:pt modelId="{DC76C7C3-F7AA-4069-B15D-E965F9FFD3F2}" type="pres">
      <dgm:prSet presAssocID="{5252B232-932B-4DA9-9992-6D492F5680F7}" presName="dummyNode2" presStyleLbl="node1" presStyleIdx="0" presStyleCnt="3"/>
      <dgm:spPr/>
    </dgm:pt>
    <dgm:pt modelId="{E9E19A2F-6384-418D-A5F0-F6E3A8A9A069}" type="pres">
      <dgm:prSet presAssocID="{5252B232-932B-4DA9-9992-6D492F5680F7}" presName="childNode2" presStyleLbl="bgAcc1" presStyleIdx="1" presStyleCnt="3">
        <dgm:presLayoutVars>
          <dgm:bulletEnabled val="1"/>
        </dgm:presLayoutVars>
      </dgm:prSet>
      <dgm:spPr/>
    </dgm:pt>
    <dgm:pt modelId="{2504B7CC-1DC4-4522-AB7D-ED60EF6923C1}" type="pres">
      <dgm:prSet presAssocID="{5252B232-932B-4DA9-9992-6D492F5680F7}" presName="childNode2tx" presStyleLbl="bgAcc1" presStyleIdx="1" presStyleCnt="3">
        <dgm:presLayoutVars>
          <dgm:bulletEnabled val="1"/>
        </dgm:presLayoutVars>
      </dgm:prSet>
      <dgm:spPr/>
    </dgm:pt>
    <dgm:pt modelId="{04C331C7-009A-4D3C-9078-2169E4CD107A}" type="pres">
      <dgm:prSet presAssocID="{5252B232-932B-4DA9-9992-6D492F5680F7}" presName="parentNode2" presStyleLbl="node1" presStyleIdx="1" presStyleCnt="3" custScaleY="135036">
        <dgm:presLayoutVars>
          <dgm:chMax val="0"/>
          <dgm:bulletEnabled val="1"/>
        </dgm:presLayoutVars>
      </dgm:prSet>
      <dgm:spPr/>
    </dgm:pt>
    <dgm:pt modelId="{1B00B689-96DC-45E8-BFF3-0EB7DCD97759}" type="pres">
      <dgm:prSet presAssocID="{5252B232-932B-4DA9-9992-6D492F5680F7}" presName="connSite2" presStyleCnt="0"/>
      <dgm:spPr/>
    </dgm:pt>
    <dgm:pt modelId="{7BBEBDB7-E2BC-4385-B4A1-FEA52636529E}" type="pres">
      <dgm:prSet presAssocID="{682A9B00-9CD9-414E-97E1-68709F76A49A}" presName="Name18" presStyleLbl="sibTrans2D1" presStyleIdx="1" presStyleCnt="2"/>
      <dgm:spPr/>
    </dgm:pt>
    <dgm:pt modelId="{8DF2BB3A-82A9-4A4E-8427-2247360454DE}" type="pres">
      <dgm:prSet presAssocID="{B4F75B38-1A22-4EF4-B52A-629239D61EC8}" presName="composite1" presStyleCnt="0"/>
      <dgm:spPr/>
    </dgm:pt>
    <dgm:pt modelId="{36842702-29ED-4253-9FE2-BBEC210D7C4F}" type="pres">
      <dgm:prSet presAssocID="{B4F75B38-1A22-4EF4-B52A-629239D61EC8}" presName="dummyNode1" presStyleLbl="node1" presStyleIdx="1" presStyleCnt="3"/>
      <dgm:spPr/>
    </dgm:pt>
    <dgm:pt modelId="{BE570D49-C0A5-42EC-B107-8F23F332CE5C}" type="pres">
      <dgm:prSet presAssocID="{B4F75B38-1A22-4EF4-B52A-629239D61EC8}" presName="childNode1" presStyleLbl="bgAcc1" presStyleIdx="2" presStyleCnt="3" custLinFactNeighborX="1533" custLinFactNeighborY="-3552">
        <dgm:presLayoutVars>
          <dgm:bulletEnabled val="1"/>
        </dgm:presLayoutVars>
      </dgm:prSet>
      <dgm:spPr/>
    </dgm:pt>
    <dgm:pt modelId="{5F52D965-34DA-41DE-88B9-EFEAD0DEB0F1}" type="pres">
      <dgm:prSet presAssocID="{B4F75B38-1A22-4EF4-B52A-629239D61EC8}" presName="childNode1tx" presStyleLbl="bgAcc1" presStyleIdx="2" presStyleCnt="3">
        <dgm:presLayoutVars>
          <dgm:bulletEnabled val="1"/>
        </dgm:presLayoutVars>
      </dgm:prSet>
      <dgm:spPr/>
    </dgm:pt>
    <dgm:pt modelId="{07D6EE01-8204-4351-B9CE-ED67F2613BF5}" type="pres">
      <dgm:prSet presAssocID="{B4F75B38-1A22-4EF4-B52A-629239D61EC8}" presName="parentNode1" presStyleLbl="node1" presStyleIdx="2" presStyleCnt="3" custScaleY="162539" custLinFactNeighborX="-6294" custLinFactNeighborY="28224">
        <dgm:presLayoutVars>
          <dgm:chMax val="1"/>
          <dgm:bulletEnabled val="1"/>
        </dgm:presLayoutVars>
      </dgm:prSet>
      <dgm:spPr/>
    </dgm:pt>
    <dgm:pt modelId="{0F1AA6B7-1A51-4A43-ACA3-27D3E8772B76}" type="pres">
      <dgm:prSet presAssocID="{B4F75B38-1A22-4EF4-B52A-629239D61EC8}" presName="connSite1" presStyleCnt="0"/>
      <dgm:spPr/>
    </dgm:pt>
  </dgm:ptLst>
  <dgm:cxnLst>
    <dgm:cxn modelId="{25F2B90A-A22F-43A1-AC50-82BC6FDC648F}" type="presOf" srcId="{8786667B-11FC-4F94-9481-7039AED5067B}" destId="{5F52D965-34DA-41DE-88B9-EFEAD0DEB0F1}" srcOrd="1" destOrd="1" presId="urn:microsoft.com/office/officeart/2005/8/layout/hProcess4"/>
    <dgm:cxn modelId="{E6B0C228-0543-4CBF-A6B2-0C215FAD7C87}" srcId="{B4F75B38-1A22-4EF4-B52A-629239D61EC8}" destId="{8786667B-11FC-4F94-9481-7039AED5067B}" srcOrd="1" destOrd="0" parTransId="{B07538B1-457E-4645-AF44-247CADA91C30}" sibTransId="{E4F2F9CB-1DC7-436A-993F-79571BBE3719}"/>
    <dgm:cxn modelId="{0603AD2A-C4BA-40A0-866D-268BB7D85969}" srcId="{5252B232-932B-4DA9-9992-6D492F5680F7}" destId="{3786DA34-2F2B-4149-A890-E80C85441683}" srcOrd="1" destOrd="0" parTransId="{75BFE443-7261-4333-BCD9-7B9BC39D2394}" sibTransId="{C9BBD417-ADBB-4718-9EDD-E2F126C2751B}"/>
    <dgm:cxn modelId="{9259A534-0D0E-4093-96AA-E8EBDAD03A1F}" srcId="{8B888F9B-246B-4CD0-A413-0A9EC5E6B625}" destId="{80550A77-4648-4482-B2D1-FEB216AFBE19}" srcOrd="0" destOrd="0" parTransId="{69531F03-8DF8-4C53-851B-7939EAADFB1F}" sibTransId="{ABD85BC9-6EE8-49F4-9CC0-B4102EFEDAF2}"/>
    <dgm:cxn modelId="{1A517635-4523-4DB5-8885-1ACFDB149945}" type="presOf" srcId="{6FA19277-07ED-4849-8961-A353731EECE3}" destId="{B675D271-C65C-489B-8114-B268CF8502F0}" srcOrd="1" destOrd="1" presId="urn:microsoft.com/office/officeart/2005/8/layout/hProcess4"/>
    <dgm:cxn modelId="{37BF665C-4E0F-4DBA-BB2D-91589CF9C5BE}" srcId="{80550A77-4648-4482-B2D1-FEB216AFBE19}" destId="{6FA19277-07ED-4849-8961-A353731EECE3}" srcOrd="1" destOrd="0" parTransId="{89DE7864-4601-4921-9F3A-C2F46F8B0694}" sibTransId="{BEB9E84A-47E6-4F2C-9796-8F40DAEF86AA}"/>
    <dgm:cxn modelId="{90170A43-C690-4A0E-B78C-A2DD21582A8E}" type="presOf" srcId="{ABD85BC9-6EE8-49F4-9CC0-B4102EFEDAF2}" destId="{6485601C-73B6-4066-BC39-D9FD66D355FB}" srcOrd="0" destOrd="0" presId="urn:microsoft.com/office/officeart/2005/8/layout/hProcess4"/>
    <dgm:cxn modelId="{87744943-8CE1-4948-920C-7BF3D54B1A6D}" type="presOf" srcId="{3786DA34-2F2B-4149-A890-E80C85441683}" destId="{E9E19A2F-6384-418D-A5F0-F6E3A8A9A069}" srcOrd="0" destOrd="1" presId="urn:microsoft.com/office/officeart/2005/8/layout/hProcess4"/>
    <dgm:cxn modelId="{4A5A7563-7252-4FD8-9BD4-3F976D9F7471}" type="presOf" srcId="{D5ADA176-A983-4DB0-9CA4-7A2033E91FB2}" destId="{5F52D965-34DA-41DE-88B9-EFEAD0DEB0F1}" srcOrd="1" destOrd="0" presId="urn:microsoft.com/office/officeart/2005/8/layout/hProcess4"/>
    <dgm:cxn modelId="{A527904B-F9EE-4B87-B2B2-0E98CB2E4143}" type="presOf" srcId="{3ECD45EC-0612-4E56-B376-795F9F645704}" destId="{B675D271-C65C-489B-8114-B268CF8502F0}" srcOrd="1" destOrd="0" presId="urn:microsoft.com/office/officeart/2005/8/layout/hProcess4"/>
    <dgm:cxn modelId="{03763A4F-D98E-428B-A0EE-26F19DE1BCAB}" type="presOf" srcId="{5252B232-932B-4DA9-9992-6D492F5680F7}" destId="{04C331C7-009A-4D3C-9078-2169E4CD107A}" srcOrd="0" destOrd="0" presId="urn:microsoft.com/office/officeart/2005/8/layout/hProcess4"/>
    <dgm:cxn modelId="{755AF84F-FC22-4CA7-8F2A-9DAAA2D6F3C9}" type="presOf" srcId="{6FA19277-07ED-4849-8961-A353731EECE3}" destId="{76C557F9-EFBD-4527-AD29-5F4CD530B3C9}" srcOrd="0" destOrd="1" presId="urn:microsoft.com/office/officeart/2005/8/layout/hProcess4"/>
    <dgm:cxn modelId="{028CF572-3CA4-4A54-8F82-C18905F868C5}" type="presOf" srcId="{682A9B00-9CD9-414E-97E1-68709F76A49A}" destId="{7BBEBDB7-E2BC-4385-B4A1-FEA52636529E}" srcOrd="0" destOrd="0" presId="urn:microsoft.com/office/officeart/2005/8/layout/hProcess4"/>
    <dgm:cxn modelId="{9725A876-88E3-48BC-A397-362AD4837F53}" srcId="{B4F75B38-1A22-4EF4-B52A-629239D61EC8}" destId="{D5ADA176-A983-4DB0-9CA4-7A2033E91FB2}" srcOrd="0" destOrd="0" parTransId="{0F399E95-CBFA-4340-BE9A-E7150AE9E388}" sibTransId="{A7B2EBA5-A5A9-4D77-9389-67E18EC2B58C}"/>
    <dgm:cxn modelId="{18C8417E-1572-4D09-926B-F5740515D4BF}" type="presOf" srcId="{D2D2CEB5-B7BB-4FC0-8740-E8D484ED9E89}" destId="{E9E19A2F-6384-418D-A5F0-F6E3A8A9A069}" srcOrd="0" destOrd="0" presId="urn:microsoft.com/office/officeart/2005/8/layout/hProcess4"/>
    <dgm:cxn modelId="{B5A16285-B106-47B8-8075-6ED3459CD65D}" srcId="{8B888F9B-246B-4CD0-A413-0A9EC5E6B625}" destId="{B4F75B38-1A22-4EF4-B52A-629239D61EC8}" srcOrd="2" destOrd="0" parTransId="{198C659A-D407-4A69-BF26-DDED886C0889}" sibTransId="{B8D71851-71F2-4C46-9EC0-6740054239AB}"/>
    <dgm:cxn modelId="{1693FE87-095B-46DA-B219-60130F5C5333}" srcId="{8B888F9B-246B-4CD0-A413-0A9EC5E6B625}" destId="{5252B232-932B-4DA9-9992-6D492F5680F7}" srcOrd="1" destOrd="0" parTransId="{A1BD8C1A-045F-4D40-B6F7-87B6AC00C364}" sibTransId="{682A9B00-9CD9-414E-97E1-68709F76A49A}"/>
    <dgm:cxn modelId="{980ED7A7-B893-4756-8671-1632A007DDC1}" type="presOf" srcId="{3786DA34-2F2B-4149-A890-E80C85441683}" destId="{2504B7CC-1DC4-4522-AB7D-ED60EF6923C1}" srcOrd="1" destOrd="1" presId="urn:microsoft.com/office/officeart/2005/8/layout/hProcess4"/>
    <dgm:cxn modelId="{0D1DD9D0-6CF1-4BD4-ABED-C8C4EC1D1B83}" type="presOf" srcId="{3ECD45EC-0612-4E56-B376-795F9F645704}" destId="{76C557F9-EFBD-4527-AD29-5F4CD530B3C9}" srcOrd="0" destOrd="0" presId="urn:microsoft.com/office/officeart/2005/8/layout/hProcess4"/>
    <dgm:cxn modelId="{A50FBAE1-1903-4091-A499-4FF6E0EBE41F}" srcId="{5252B232-932B-4DA9-9992-6D492F5680F7}" destId="{D2D2CEB5-B7BB-4FC0-8740-E8D484ED9E89}" srcOrd="0" destOrd="0" parTransId="{7856EAD5-44EF-4025-BF6C-2FA435726346}" sibTransId="{77C0F481-AF34-4BFA-90F4-B44CF4F495CF}"/>
    <dgm:cxn modelId="{1BF1A4E3-3F57-4691-B791-85782CB9E339}" type="presOf" srcId="{D5ADA176-A983-4DB0-9CA4-7A2033E91FB2}" destId="{BE570D49-C0A5-42EC-B107-8F23F332CE5C}" srcOrd="0" destOrd="0" presId="urn:microsoft.com/office/officeart/2005/8/layout/hProcess4"/>
    <dgm:cxn modelId="{A7D3EEE3-D97B-49A8-962F-25BA07486BAB}" type="presOf" srcId="{B4F75B38-1A22-4EF4-B52A-629239D61EC8}" destId="{07D6EE01-8204-4351-B9CE-ED67F2613BF5}" srcOrd="0" destOrd="0" presId="urn:microsoft.com/office/officeart/2005/8/layout/hProcess4"/>
    <dgm:cxn modelId="{CE4711F6-9709-4040-809F-3B1C5E8BF017}" type="presOf" srcId="{8B888F9B-246B-4CD0-A413-0A9EC5E6B625}" destId="{C94AB399-DCC3-4236-9FC2-B16D3F62057B}" srcOrd="0" destOrd="0" presId="urn:microsoft.com/office/officeart/2005/8/layout/hProcess4"/>
    <dgm:cxn modelId="{5F5AC7F8-9721-403F-A70C-7699F8A8A794}" srcId="{80550A77-4648-4482-B2D1-FEB216AFBE19}" destId="{3ECD45EC-0612-4E56-B376-795F9F645704}" srcOrd="0" destOrd="0" parTransId="{EA4B4063-C570-401F-A4C8-2DF8A06FC211}" sibTransId="{81D132FC-C7D5-4050-8ED3-04FFEE1C8FE9}"/>
    <dgm:cxn modelId="{76651CF9-1D84-4127-A03B-2B4D5D6D4826}" type="presOf" srcId="{D2D2CEB5-B7BB-4FC0-8740-E8D484ED9E89}" destId="{2504B7CC-1DC4-4522-AB7D-ED60EF6923C1}" srcOrd="1" destOrd="0" presId="urn:microsoft.com/office/officeart/2005/8/layout/hProcess4"/>
    <dgm:cxn modelId="{AFC140FE-8BB9-4D1A-A0A9-CA1556232EA7}" type="presOf" srcId="{80550A77-4648-4482-B2D1-FEB216AFBE19}" destId="{EE1A586B-1FA2-4E8F-B85C-39DF179730D1}" srcOrd="0" destOrd="0" presId="urn:microsoft.com/office/officeart/2005/8/layout/hProcess4"/>
    <dgm:cxn modelId="{BF3D66FE-363C-4CD2-96AA-F0D54E210E1D}" type="presOf" srcId="{8786667B-11FC-4F94-9481-7039AED5067B}" destId="{BE570D49-C0A5-42EC-B107-8F23F332CE5C}" srcOrd="0" destOrd="1" presId="urn:microsoft.com/office/officeart/2005/8/layout/hProcess4"/>
    <dgm:cxn modelId="{D01EB99E-4A23-42C2-A4EE-5873CD86FAC7}" type="presParOf" srcId="{C94AB399-DCC3-4236-9FC2-B16D3F62057B}" destId="{99964666-0D4E-44A3-8D0C-2A9407665FFD}" srcOrd="0" destOrd="0" presId="urn:microsoft.com/office/officeart/2005/8/layout/hProcess4"/>
    <dgm:cxn modelId="{D84D7ADA-9EF5-4453-84DE-E1F06EA7E69F}" type="presParOf" srcId="{C94AB399-DCC3-4236-9FC2-B16D3F62057B}" destId="{12BC02DE-59DD-424E-A0E0-E07B6363B527}" srcOrd="1" destOrd="0" presId="urn:microsoft.com/office/officeart/2005/8/layout/hProcess4"/>
    <dgm:cxn modelId="{6FB38872-B327-4913-82EB-10F2EC48CB27}" type="presParOf" srcId="{C94AB399-DCC3-4236-9FC2-B16D3F62057B}" destId="{67778D47-98B8-4E53-8BDE-A9D497E0F4A0}" srcOrd="2" destOrd="0" presId="urn:microsoft.com/office/officeart/2005/8/layout/hProcess4"/>
    <dgm:cxn modelId="{F0309CF7-9514-4816-A15D-F076C4214BE7}" type="presParOf" srcId="{67778D47-98B8-4E53-8BDE-A9D497E0F4A0}" destId="{826DABB2-D393-47E3-BBE4-4BD15492192C}" srcOrd="0" destOrd="0" presId="urn:microsoft.com/office/officeart/2005/8/layout/hProcess4"/>
    <dgm:cxn modelId="{D27A6539-84D0-4A0B-A4E7-5A3F4A2050B8}" type="presParOf" srcId="{826DABB2-D393-47E3-BBE4-4BD15492192C}" destId="{42CB9AA6-7ED7-4845-9184-8656A16A3C49}" srcOrd="0" destOrd="0" presId="urn:microsoft.com/office/officeart/2005/8/layout/hProcess4"/>
    <dgm:cxn modelId="{99AE07AC-2DCD-4270-9390-7C2EC96DFBAE}" type="presParOf" srcId="{826DABB2-D393-47E3-BBE4-4BD15492192C}" destId="{76C557F9-EFBD-4527-AD29-5F4CD530B3C9}" srcOrd="1" destOrd="0" presId="urn:microsoft.com/office/officeart/2005/8/layout/hProcess4"/>
    <dgm:cxn modelId="{A0953593-1D26-415D-A96D-243354482C9D}" type="presParOf" srcId="{826DABB2-D393-47E3-BBE4-4BD15492192C}" destId="{B675D271-C65C-489B-8114-B268CF8502F0}" srcOrd="2" destOrd="0" presId="urn:microsoft.com/office/officeart/2005/8/layout/hProcess4"/>
    <dgm:cxn modelId="{D686B5B4-2499-4FB0-85B2-7B4750015E13}" type="presParOf" srcId="{826DABB2-D393-47E3-BBE4-4BD15492192C}" destId="{EE1A586B-1FA2-4E8F-B85C-39DF179730D1}" srcOrd="3" destOrd="0" presId="urn:microsoft.com/office/officeart/2005/8/layout/hProcess4"/>
    <dgm:cxn modelId="{905F98A5-06E2-4B27-A90A-B8C2BD68E1E7}" type="presParOf" srcId="{826DABB2-D393-47E3-BBE4-4BD15492192C}" destId="{C63B80CD-75CF-4A47-9068-7F2E8D7452AF}" srcOrd="4" destOrd="0" presId="urn:microsoft.com/office/officeart/2005/8/layout/hProcess4"/>
    <dgm:cxn modelId="{C90FC350-9BCA-4DD7-BCC6-0DFE29825BDE}" type="presParOf" srcId="{67778D47-98B8-4E53-8BDE-A9D497E0F4A0}" destId="{6485601C-73B6-4066-BC39-D9FD66D355FB}" srcOrd="1" destOrd="0" presId="urn:microsoft.com/office/officeart/2005/8/layout/hProcess4"/>
    <dgm:cxn modelId="{F078AD0D-964D-4E7F-887A-8ACE91F877EA}" type="presParOf" srcId="{67778D47-98B8-4E53-8BDE-A9D497E0F4A0}" destId="{8E84CC69-F2AB-408E-BE96-1B94D2394BFA}" srcOrd="2" destOrd="0" presId="urn:microsoft.com/office/officeart/2005/8/layout/hProcess4"/>
    <dgm:cxn modelId="{0C8AD871-FC82-44E4-8E35-78AC96AC1F14}" type="presParOf" srcId="{8E84CC69-F2AB-408E-BE96-1B94D2394BFA}" destId="{DC76C7C3-F7AA-4069-B15D-E965F9FFD3F2}" srcOrd="0" destOrd="0" presId="urn:microsoft.com/office/officeart/2005/8/layout/hProcess4"/>
    <dgm:cxn modelId="{665080DE-612A-4939-AE12-24124DB92143}" type="presParOf" srcId="{8E84CC69-F2AB-408E-BE96-1B94D2394BFA}" destId="{E9E19A2F-6384-418D-A5F0-F6E3A8A9A069}" srcOrd="1" destOrd="0" presId="urn:microsoft.com/office/officeart/2005/8/layout/hProcess4"/>
    <dgm:cxn modelId="{54A84245-C712-4D2F-9A43-989D7831A089}" type="presParOf" srcId="{8E84CC69-F2AB-408E-BE96-1B94D2394BFA}" destId="{2504B7CC-1DC4-4522-AB7D-ED60EF6923C1}" srcOrd="2" destOrd="0" presId="urn:microsoft.com/office/officeart/2005/8/layout/hProcess4"/>
    <dgm:cxn modelId="{3462B29B-E513-44DA-800F-68F74854BF77}" type="presParOf" srcId="{8E84CC69-F2AB-408E-BE96-1B94D2394BFA}" destId="{04C331C7-009A-4D3C-9078-2169E4CD107A}" srcOrd="3" destOrd="0" presId="urn:microsoft.com/office/officeart/2005/8/layout/hProcess4"/>
    <dgm:cxn modelId="{6BA82FEC-6CBD-45A1-A75B-1AC564C98B8E}" type="presParOf" srcId="{8E84CC69-F2AB-408E-BE96-1B94D2394BFA}" destId="{1B00B689-96DC-45E8-BFF3-0EB7DCD97759}" srcOrd="4" destOrd="0" presId="urn:microsoft.com/office/officeart/2005/8/layout/hProcess4"/>
    <dgm:cxn modelId="{F430883D-151A-48D6-AB24-7E36645DFD01}" type="presParOf" srcId="{67778D47-98B8-4E53-8BDE-A9D497E0F4A0}" destId="{7BBEBDB7-E2BC-4385-B4A1-FEA52636529E}" srcOrd="3" destOrd="0" presId="urn:microsoft.com/office/officeart/2005/8/layout/hProcess4"/>
    <dgm:cxn modelId="{4AA1F79B-3733-4B5A-BAFC-FAE32F50D0AD}" type="presParOf" srcId="{67778D47-98B8-4E53-8BDE-A9D497E0F4A0}" destId="{8DF2BB3A-82A9-4A4E-8427-2247360454DE}" srcOrd="4" destOrd="0" presId="urn:microsoft.com/office/officeart/2005/8/layout/hProcess4"/>
    <dgm:cxn modelId="{93FB0755-4467-4023-BE7D-51EAE5245F22}" type="presParOf" srcId="{8DF2BB3A-82A9-4A4E-8427-2247360454DE}" destId="{36842702-29ED-4253-9FE2-BBEC210D7C4F}" srcOrd="0" destOrd="0" presId="urn:microsoft.com/office/officeart/2005/8/layout/hProcess4"/>
    <dgm:cxn modelId="{3435A2D5-EF6F-4C00-A8E1-CA594FE90BEB}" type="presParOf" srcId="{8DF2BB3A-82A9-4A4E-8427-2247360454DE}" destId="{BE570D49-C0A5-42EC-B107-8F23F332CE5C}" srcOrd="1" destOrd="0" presId="urn:microsoft.com/office/officeart/2005/8/layout/hProcess4"/>
    <dgm:cxn modelId="{AD96276B-8A7A-4363-AD53-A4C372F8350B}" type="presParOf" srcId="{8DF2BB3A-82A9-4A4E-8427-2247360454DE}" destId="{5F52D965-34DA-41DE-88B9-EFEAD0DEB0F1}" srcOrd="2" destOrd="0" presId="urn:microsoft.com/office/officeart/2005/8/layout/hProcess4"/>
    <dgm:cxn modelId="{5ED7B010-3237-43B8-8EEF-D5899AA0F1B5}" type="presParOf" srcId="{8DF2BB3A-82A9-4A4E-8427-2247360454DE}" destId="{07D6EE01-8204-4351-B9CE-ED67F2613BF5}" srcOrd="3" destOrd="0" presId="urn:microsoft.com/office/officeart/2005/8/layout/hProcess4"/>
    <dgm:cxn modelId="{E1D22CA1-8F5D-4426-8A01-9CAF8BF49332}" type="presParOf" srcId="{8DF2BB3A-82A9-4A4E-8427-2247360454DE}" destId="{0F1AA6B7-1A51-4A43-ACA3-27D3E8772B76}" srcOrd="4" destOrd="0" presId="urn:microsoft.com/office/officeart/2005/8/layout/hProcess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9810DD-3433-4945-888B-E9550F2144F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7001F52-2267-403D-9596-7E6CE53635A4}">
      <dgm:prSet phldrT="[Texto]"/>
      <dgm:spPr>
        <a:solidFill>
          <a:srgbClr val="00B05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CO" b="1" dirty="0">
              <a:latin typeface="Arial Black" pitchFamily="34" charset="0"/>
            </a:rPr>
            <a:t>EJECUCIÓN FÍSICA   DE  LAS METAS PRODUCTO  </a:t>
          </a:r>
        </a:p>
      </dgm:t>
    </dgm:pt>
    <dgm:pt modelId="{A932A771-903A-4E8B-9DBB-88C7160C90CB}" type="parTrans" cxnId="{EC9CB9FD-A12A-42D2-B8C4-19AA2297BE33}">
      <dgm:prSet/>
      <dgm:spPr/>
      <dgm:t>
        <a:bodyPr/>
        <a:lstStyle/>
        <a:p>
          <a:endParaRPr lang="es-CO"/>
        </a:p>
      </dgm:t>
    </dgm:pt>
    <dgm:pt modelId="{A3152890-A5B0-40D8-9359-BA987D1F18C8}" type="sibTrans" cxnId="{EC9CB9FD-A12A-42D2-B8C4-19AA2297BE33}">
      <dgm:prSet/>
      <dgm:spPr/>
      <dgm:t>
        <a:bodyPr/>
        <a:lstStyle/>
        <a:p>
          <a:endParaRPr lang="es-CO"/>
        </a:p>
      </dgm:t>
    </dgm:pt>
    <dgm:pt modelId="{914DF864-212B-4EA6-BA21-85F0BF1E678D}">
      <dgm:prSet phldrT="[Texto]"/>
      <dgm:spPr>
        <a:solidFill>
          <a:srgbClr val="FFC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s-CO" b="1" dirty="0">
              <a:latin typeface="Arial Black" pitchFamily="34" charset="0"/>
            </a:rPr>
            <a:t>EJECUCIÓN FINANCIERA DE LAS METAS PRODUCTO </a:t>
          </a:r>
        </a:p>
      </dgm:t>
    </dgm:pt>
    <dgm:pt modelId="{AFC61D78-7B10-4849-8A69-4699C805F1B5}" type="parTrans" cxnId="{CE0D6788-A9E1-4E83-BA66-6F1DA47569D5}">
      <dgm:prSet/>
      <dgm:spPr/>
      <dgm:t>
        <a:bodyPr/>
        <a:lstStyle/>
        <a:p>
          <a:endParaRPr lang="es-CO"/>
        </a:p>
      </dgm:t>
    </dgm:pt>
    <dgm:pt modelId="{C0A39FAA-2C76-4630-A56B-82DC572BCA2D}" type="sibTrans" cxnId="{CE0D6788-A9E1-4E83-BA66-6F1DA47569D5}">
      <dgm:prSet/>
      <dgm:spPr/>
      <dgm:t>
        <a:bodyPr/>
        <a:lstStyle/>
        <a:p>
          <a:endParaRPr lang="es-CO"/>
        </a:p>
      </dgm:t>
    </dgm:pt>
    <dgm:pt modelId="{C20CB001-68CD-4482-8E03-E02B787C7E40}">
      <dgm:prSet phldrT="[Texto]"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s-CO" sz="2000" dirty="0">
            <a:latin typeface="Arial Black" pitchFamily="34" charset="0"/>
          </a:endParaRPr>
        </a:p>
        <a:p>
          <a:r>
            <a:rPr lang="es-CO" sz="2000" dirty="0">
              <a:latin typeface="Arial Black" pitchFamily="34" charset="0"/>
            </a:rPr>
            <a:t>OBLIGACIONES </a:t>
          </a:r>
        </a:p>
        <a:p>
          <a:r>
            <a:rPr lang="es-CO" sz="2000" dirty="0">
              <a:latin typeface="Arial Black" pitchFamily="34" charset="0"/>
            </a:rPr>
            <a:t>  </a:t>
          </a:r>
        </a:p>
      </dgm:t>
    </dgm:pt>
    <dgm:pt modelId="{19A5FBD2-B83D-4DD3-8D8C-44A39BC5A46D}" type="parTrans" cxnId="{1A41CEDB-0195-484E-A1C7-D799EE6878E5}">
      <dgm:prSet/>
      <dgm:spPr/>
      <dgm:t>
        <a:bodyPr/>
        <a:lstStyle/>
        <a:p>
          <a:endParaRPr lang="es-CO"/>
        </a:p>
      </dgm:t>
    </dgm:pt>
    <dgm:pt modelId="{08C273EA-F531-4EB9-8656-40C36582DB0B}" type="sibTrans" cxnId="{1A41CEDB-0195-484E-A1C7-D799EE6878E5}">
      <dgm:prSet/>
      <dgm:spPr/>
      <dgm:t>
        <a:bodyPr/>
        <a:lstStyle/>
        <a:p>
          <a:endParaRPr lang="es-CO"/>
        </a:p>
      </dgm:t>
    </dgm:pt>
    <dgm:pt modelId="{0BA4AB0A-3EC2-4A61-83DB-4B521E250AB7}" type="pres">
      <dgm:prSet presAssocID="{069810DD-3433-4945-888B-E9550F2144FE}" presName="rootnode" presStyleCnt="0">
        <dgm:presLayoutVars>
          <dgm:chMax/>
          <dgm:chPref/>
          <dgm:dir/>
          <dgm:animLvl val="lvl"/>
        </dgm:presLayoutVars>
      </dgm:prSet>
      <dgm:spPr/>
    </dgm:pt>
    <dgm:pt modelId="{C9B00AF5-1586-4A1A-A60D-DCED2F960D70}" type="pres">
      <dgm:prSet presAssocID="{E7001F52-2267-403D-9596-7E6CE53635A4}" presName="composite" presStyleCnt="0"/>
      <dgm:spPr/>
    </dgm:pt>
    <dgm:pt modelId="{C8B6BC18-2D6E-4E32-B791-47E0DBC62510}" type="pres">
      <dgm:prSet presAssocID="{E7001F52-2267-403D-9596-7E6CE53635A4}" presName="bentUpArrow1" presStyleLbl="alignImgPlace1" presStyleIdx="0" presStyleCnt="2" custLinFactX="100000" custLinFactNeighborX="139821" custLinFactNeighborY="-10718"/>
      <dgm:spPr>
        <a:solidFill>
          <a:srgbClr val="FF33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B2F6ED1-A4C5-4C25-9CDA-A159E62068BF}" type="pres">
      <dgm:prSet presAssocID="{E7001F52-2267-403D-9596-7E6CE53635A4}" presName="ParentText" presStyleLbl="node1" presStyleIdx="0" presStyleCnt="3" custLinFactNeighborX="4899" custLinFactNeighborY="29215">
        <dgm:presLayoutVars>
          <dgm:chMax val="1"/>
          <dgm:chPref val="1"/>
          <dgm:bulletEnabled val="1"/>
        </dgm:presLayoutVars>
      </dgm:prSet>
      <dgm:spPr/>
    </dgm:pt>
    <dgm:pt modelId="{B51068C2-2514-4C78-B893-190EC2CF97A6}" type="pres">
      <dgm:prSet presAssocID="{E7001F52-2267-403D-9596-7E6CE53635A4}" presName="ChildText" presStyleLbl="revTx" presStyleIdx="0" presStyleCnt="2" custLinFactNeighborX="25475" custLinFactNeighborY="1023">
        <dgm:presLayoutVars>
          <dgm:chMax val="0"/>
          <dgm:chPref val="0"/>
          <dgm:bulletEnabled val="1"/>
        </dgm:presLayoutVars>
      </dgm:prSet>
      <dgm:spPr/>
    </dgm:pt>
    <dgm:pt modelId="{666E9A6D-5735-41A2-BEA9-9868F190AB41}" type="pres">
      <dgm:prSet presAssocID="{A3152890-A5B0-40D8-9359-BA987D1F18C8}" presName="sibTrans" presStyleCnt="0"/>
      <dgm:spPr/>
    </dgm:pt>
    <dgm:pt modelId="{B1556754-923B-4439-A6C2-396F9B092439}" type="pres">
      <dgm:prSet presAssocID="{914DF864-212B-4EA6-BA21-85F0BF1E678D}" presName="composite" presStyleCnt="0"/>
      <dgm:spPr/>
    </dgm:pt>
    <dgm:pt modelId="{91A4D794-102E-469D-A376-1644132F43DE}" type="pres">
      <dgm:prSet presAssocID="{914DF864-212B-4EA6-BA21-85F0BF1E678D}" presName="bentUpArrow1" presStyleLbl="alignImgPlace1" presStyleIdx="1" presStyleCnt="2" custLinFactX="29879" custLinFactY="-36052" custLinFactNeighborX="100000" custLinFactNeighborY="-100000"/>
      <dgm:spPr>
        <a:solidFill>
          <a:srgbClr val="FF33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E8366B17-C076-4F85-8DC1-24BB7E22855B}" type="pres">
      <dgm:prSet presAssocID="{914DF864-212B-4EA6-BA21-85F0BF1E678D}" presName="ParentText" presStyleLbl="node1" presStyleIdx="1" presStyleCnt="3" custLinFactNeighborX="-71710" custLinFactNeighborY="35039">
        <dgm:presLayoutVars>
          <dgm:chMax val="1"/>
          <dgm:chPref val="1"/>
          <dgm:bulletEnabled val="1"/>
        </dgm:presLayoutVars>
      </dgm:prSet>
      <dgm:spPr/>
    </dgm:pt>
    <dgm:pt modelId="{2E4535B9-2A58-435C-AA24-26CDEB912901}" type="pres">
      <dgm:prSet presAssocID="{914DF864-212B-4EA6-BA21-85F0BF1E678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B3B16E9-9D66-4D01-ACE1-22CCBD0F4A94}" type="pres">
      <dgm:prSet presAssocID="{C0A39FAA-2C76-4630-A56B-82DC572BCA2D}" presName="sibTrans" presStyleCnt="0"/>
      <dgm:spPr/>
    </dgm:pt>
    <dgm:pt modelId="{C8EA14E4-D546-4434-81F8-2977AC5D6FFD}" type="pres">
      <dgm:prSet presAssocID="{C20CB001-68CD-4482-8E03-E02B787C7E40}" presName="composite" presStyleCnt="0"/>
      <dgm:spPr/>
    </dgm:pt>
    <dgm:pt modelId="{E488843E-A4EE-41EA-8F7C-36EF874F45E7}" type="pres">
      <dgm:prSet presAssocID="{C20CB001-68CD-4482-8E03-E02B787C7E40}" presName="ParentText" presStyleLbl="node1" presStyleIdx="2" presStyleCnt="3" custScaleX="115364" custLinFactX="29592" custLinFactY="-38349" custLinFactNeighborX="100000" custLinFactNeighborY="-100000">
        <dgm:presLayoutVars>
          <dgm:chMax val="1"/>
          <dgm:chPref val="1"/>
          <dgm:bulletEnabled val="1"/>
        </dgm:presLayoutVars>
      </dgm:prSet>
      <dgm:spPr/>
    </dgm:pt>
  </dgm:ptLst>
  <dgm:cxnLst>
    <dgm:cxn modelId="{825F2B84-CBF0-4756-9C1D-4D05E3E8BA62}" type="presOf" srcId="{069810DD-3433-4945-888B-E9550F2144FE}" destId="{0BA4AB0A-3EC2-4A61-83DB-4B521E250AB7}" srcOrd="0" destOrd="0" presId="urn:microsoft.com/office/officeart/2005/8/layout/StepDownProcess"/>
    <dgm:cxn modelId="{CE0D6788-A9E1-4E83-BA66-6F1DA47569D5}" srcId="{069810DD-3433-4945-888B-E9550F2144FE}" destId="{914DF864-212B-4EA6-BA21-85F0BF1E678D}" srcOrd="1" destOrd="0" parTransId="{AFC61D78-7B10-4849-8A69-4699C805F1B5}" sibTransId="{C0A39FAA-2C76-4630-A56B-82DC572BCA2D}"/>
    <dgm:cxn modelId="{01BF5CB4-FE9D-4B14-B9BE-D977D5A360A4}" type="presOf" srcId="{C20CB001-68CD-4482-8E03-E02B787C7E40}" destId="{E488843E-A4EE-41EA-8F7C-36EF874F45E7}" srcOrd="0" destOrd="0" presId="urn:microsoft.com/office/officeart/2005/8/layout/StepDownProcess"/>
    <dgm:cxn modelId="{819C2CB6-1FD1-4C62-98E8-394F5FAAADC0}" type="presOf" srcId="{914DF864-212B-4EA6-BA21-85F0BF1E678D}" destId="{E8366B17-C076-4F85-8DC1-24BB7E22855B}" srcOrd="0" destOrd="0" presId="urn:microsoft.com/office/officeart/2005/8/layout/StepDownProcess"/>
    <dgm:cxn modelId="{8A90D0CF-A887-436F-8985-4E834632C8CE}" type="presOf" srcId="{E7001F52-2267-403D-9596-7E6CE53635A4}" destId="{CB2F6ED1-A4C5-4C25-9CDA-A159E62068BF}" srcOrd="0" destOrd="0" presId="urn:microsoft.com/office/officeart/2005/8/layout/StepDownProcess"/>
    <dgm:cxn modelId="{1A41CEDB-0195-484E-A1C7-D799EE6878E5}" srcId="{069810DD-3433-4945-888B-E9550F2144FE}" destId="{C20CB001-68CD-4482-8E03-E02B787C7E40}" srcOrd="2" destOrd="0" parTransId="{19A5FBD2-B83D-4DD3-8D8C-44A39BC5A46D}" sibTransId="{08C273EA-F531-4EB9-8656-40C36582DB0B}"/>
    <dgm:cxn modelId="{EC9CB9FD-A12A-42D2-B8C4-19AA2297BE33}" srcId="{069810DD-3433-4945-888B-E9550F2144FE}" destId="{E7001F52-2267-403D-9596-7E6CE53635A4}" srcOrd="0" destOrd="0" parTransId="{A932A771-903A-4E8B-9DBB-88C7160C90CB}" sibTransId="{A3152890-A5B0-40D8-9359-BA987D1F18C8}"/>
    <dgm:cxn modelId="{5C30234E-F975-4B9A-8960-B2175BDA7FC8}" type="presParOf" srcId="{0BA4AB0A-3EC2-4A61-83DB-4B521E250AB7}" destId="{C9B00AF5-1586-4A1A-A60D-DCED2F960D70}" srcOrd="0" destOrd="0" presId="urn:microsoft.com/office/officeart/2005/8/layout/StepDownProcess"/>
    <dgm:cxn modelId="{BE085196-EAA4-42B9-B20E-5CE98EE34D6F}" type="presParOf" srcId="{C9B00AF5-1586-4A1A-A60D-DCED2F960D70}" destId="{C8B6BC18-2D6E-4E32-B791-47E0DBC62510}" srcOrd="0" destOrd="0" presId="urn:microsoft.com/office/officeart/2005/8/layout/StepDownProcess"/>
    <dgm:cxn modelId="{C632C596-BDBF-4336-9992-4F7FFACD283E}" type="presParOf" srcId="{C9B00AF5-1586-4A1A-A60D-DCED2F960D70}" destId="{CB2F6ED1-A4C5-4C25-9CDA-A159E62068BF}" srcOrd="1" destOrd="0" presId="urn:microsoft.com/office/officeart/2005/8/layout/StepDownProcess"/>
    <dgm:cxn modelId="{6D7A07DE-887C-43BD-8AAF-B0AD0C60962D}" type="presParOf" srcId="{C9B00AF5-1586-4A1A-A60D-DCED2F960D70}" destId="{B51068C2-2514-4C78-B893-190EC2CF97A6}" srcOrd="2" destOrd="0" presId="urn:microsoft.com/office/officeart/2005/8/layout/StepDownProcess"/>
    <dgm:cxn modelId="{979C17A6-3684-4634-980A-64B4ADA9215E}" type="presParOf" srcId="{0BA4AB0A-3EC2-4A61-83DB-4B521E250AB7}" destId="{666E9A6D-5735-41A2-BEA9-9868F190AB41}" srcOrd="1" destOrd="0" presId="urn:microsoft.com/office/officeart/2005/8/layout/StepDownProcess"/>
    <dgm:cxn modelId="{E2F68C41-6CB5-419A-96D5-BDABC6F9622F}" type="presParOf" srcId="{0BA4AB0A-3EC2-4A61-83DB-4B521E250AB7}" destId="{B1556754-923B-4439-A6C2-396F9B092439}" srcOrd="2" destOrd="0" presId="urn:microsoft.com/office/officeart/2005/8/layout/StepDownProcess"/>
    <dgm:cxn modelId="{F3AD7210-6634-469A-8E3E-903095479335}" type="presParOf" srcId="{B1556754-923B-4439-A6C2-396F9B092439}" destId="{91A4D794-102E-469D-A376-1644132F43DE}" srcOrd="0" destOrd="0" presId="urn:microsoft.com/office/officeart/2005/8/layout/StepDownProcess"/>
    <dgm:cxn modelId="{B89FB2E1-815F-4F78-9D92-DBD958F266A6}" type="presParOf" srcId="{B1556754-923B-4439-A6C2-396F9B092439}" destId="{E8366B17-C076-4F85-8DC1-24BB7E22855B}" srcOrd="1" destOrd="0" presId="urn:microsoft.com/office/officeart/2005/8/layout/StepDownProcess"/>
    <dgm:cxn modelId="{545D713F-C43C-4DE9-9485-98569F8988C4}" type="presParOf" srcId="{B1556754-923B-4439-A6C2-396F9B092439}" destId="{2E4535B9-2A58-435C-AA24-26CDEB912901}" srcOrd="2" destOrd="0" presId="urn:microsoft.com/office/officeart/2005/8/layout/StepDownProcess"/>
    <dgm:cxn modelId="{E146CD1E-8127-4D55-A9C2-C79E568D287D}" type="presParOf" srcId="{0BA4AB0A-3EC2-4A61-83DB-4B521E250AB7}" destId="{8B3B16E9-9D66-4D01-ACE1-22CCBD0F4A94}" srcOrd="3" destOrd="0" presId="urn:microsoft.com/office/officeart/2005/8/layout/StepDownProcess"/>
    <dgm:cxn modelId="{D375E55B-AC4B-4B69-8444-B2F104536F70}" type="presParOf" srcId="{0BA4AB0A-3EC2-4A61-83DB-4B521E250AB7}" destId="{C8EA14E4-D546-4434-81F8-2977AC5D6FFD}" srcOrd="4" destOrd="0" presId="urn:microsoft.com/office/officeart/2005/8/layout/StepDownProcess"/>
    <dgm:cxn modelId="{B03A5D8C-44DB-4AA4-B67F-2D7F4F7A1D26}" type="presParOf" srcId="{C8EA14E4-D546-4434-81F8-2977AC5D6FFD}" destId="{E488843E-A4EE-41EA-8F7C-36EF874F45E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BB8B6-5D16-4DB7-A519-212E89B9FBE8}">
      <dsp:nvSpPr>
        <dsp:cNvPr id="0" name=""/>
        <dsp:cNvSpPr/>
      </dsp:nvSpPr>
      <dsp:spPr>
        <a:xfrm rot="1773573">
          <a:off x="4052317" y="3479123"/>
          <a:ext cx="935993" cy="50361"/>
        </a:xfrm>
        <a:custGeom>
          <a:avLst/>
          <a:gdLst/>
          <a:ahLst/>
          <a:cxnLst/>
          <a:rect l="0" t="0" r="0" b="0"/>
          <a:pathLst>
            <a:path>
              <a:moveTo>
                <a:pt x="0" y="25180"/>
              </a:moveTo>
              <a:lnTo>
                <a:pt x="935993" y="251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83C-C941-448D-982F-39A634BAA17A}">
      <dsp:nvSpPr>
        <dsp:cNvPr id="0" name=""/>
        <dsp:cNvSpPr/>
      </dsp:nvSpPr>
      <dsp:spPr>
        <a:xfrm rot="19846155">
          <a:off x="4057122" y="1743238"/>
          <a:ext cx="881233" cy="50361"/>
        </a:xfrm>
        <a:custGeom>
          <a:avLst/>
          <a:gdLst/>
          <a:ahLst/>
          <a:cxnLst/>
          <a:rect l="0" t="0" r="0" b="0"/>
          <a:pathLst>
            <a:path>
              <a:moveTo>
                <a:pt x="0" y="25180"/>
              </a:moveTo>
              <a:lnTo>
                <a:pt x="881233" y="251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B56B0-3E28-40C3-A83E-AF801536D4D0}">
      <dsp:nvSpPr>
        <dsp:cNvPr id="0" name=""/>
        <dsp:cNvSpPr/>
      </dsp:nvSpPr>
      <dsp:spPr>
        <a:xfrm>
          <a:off x="1755471" y="1361224"/>
          <a:ext cx="2425987" cy="252590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09959-57E3-445C-9B42-7A5B03A00777}">
      <dsp:nvSpPr>
        <dsp:cNvPr id="0" name=""/>
        <dsp:cNvSpPr/>
      </dsp:nvSpPr>
      <dsp:spPr>
        <a:xfrm>
          <a:off x="4766973" y="-20704"/>
          <a:ext cx="2014794" cy="214947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 Black" pitchFamily="34" charset="0"/>
            </a:rPr>
            <a:t>MANTENIMIENTO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 Black" pitchFamily="34" charset="0"/>
            </a:rPr>
            <a:t>( ACUMULADA)</a:t>
          </a:r>
        </a:p>
      </dsp:txBody>
      <dsp:txXfrm>
        <a:off x="5062033" y="294080"/>
        <a:ext cx="1424674" cy="1519909"/>
      </dsp:txXfrm>
    </dsp:sp>
    <dsp:sp modelId="{38EBA4C6-46D4-4DF7-B576-3E7CC43978AC}">
      <dsp:nvSpPr>
        <dsp:cNvPr id="0" name=""/>
        <dsp:cNvSpPr/>
      </dsp:nvSpPr>
      <dsp:spPr>
        <a:xfrm>
          <a:off x="6912589" y="-20704"/>
          <a:ext cx="3022191" cy="2149477"/>
        </a:xfrm>
        <a:prstGeom prst="rect">
          <a:avLst/>
        </a:prstGeom>
        <a:noFill/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La situación deseada Requiere mantener los niveles de la meta de producto del cuatrienio correspondiente al indicador asociado a la meta, para cumplir el objetivo. </a:t>
          </a:r>
          <a:endParaRPr lang="es-CO" sz="1900" kern="1200" dirty="0"/>
        </a:p>
      </dsp:txBody>
      <dsp:txXfrm>
        <a:off x="6912589" y="-20704"/>
        <a:ext cx="3022191" cy="2149477"/>
      </dsp:txXfrm>
    </dsp:sp>
    <dsp:sp modelId="{C4598F72-F6D1-4A61-A95E-27FB23378EC2}">
      <dsp:nvSpPr>
        <dsp:cNvPr id="0" name=""/>
        <dsp:cNvSpPr/>
      </dsp:nvSpPr>
      <dsp:spPr>
        <a:xfrm>
          <a:off x="4799685" y="3238018"/>
          <a:ext cx="1962455" cy="196245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 Black" pitchFamily="34" charset="0"/>
            </a:rPr>
            <a:t>INCREMENTO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 Black" pitchFamily="34" charset="0"/>
            </a:rPr>
            <a:t>(NO ACUMULADA)</a:t>
          </a:r>
        </a:p>
      </dsp:txBody>
      <dsp:txXfrm>
        <a:off x="5087080" y="3525413"/>
        <a:ext cx="1387665" cy="1387665"/>
      </dsp:txXfrm>
    </dsp:sp>
    <dsp:sp modelId="{08F03E75-194B-4072-A909-7DBF460BD17C}">
      <dsp:nvSpPr>
        <dsp:cNvPr id="0" name=""/>
        <dsp:cNvSpPr/>
      </dsp:nvSpPr>
      <dsp:spPr>
        <a:xfrm>
          <a:off x="6958386" y="3238018"/>
          <a:ext cx="2943683" cy="1962455"/>
        </a:xfrm>
        <a:prstGeom prst="rect">
          <a:avLst/>
        </a:prstGeom>
        <a:noFill/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 dirty="0"/>
            <a:t>La situación deseada requiere incrementar los niveles actuales del indicador asociado a la meta para cumplir el objetivo</a:t>
          </a:r>
          <a:endParaRPr lang="es-CO" sz="1900" kern="1200" dirty="0"/>
        </a:p>
      </dsp:txBody>
      <dsp:txXfrm>
        <a:off x="6958386" y="3238018"/>
        <a:ext cx="2943683" cy="1962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557F9-EFBD-4527-AD29-5F4CD530B3C9}">
      <dsp:nvSpPr>
        <dsp:cNvPr id="0" name=""/>
        <dsp:cNvSpPr/>
      </dsp:nvSpPr>
      <dsp:spPr>
        <a:xfrm>
          <a:off x="196293" y="1375989"/>
          <a:ext cx="3099714" cy="255661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3000" kern="1200" dirty="0"/>
            <a:t>METAS PRODUCTO 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3000" kern="1200" dirty="0"/>
            <a:t>INDICADORES PRODUCTO</a:t>
          </a:r>
        </a:p>
      </dsp:txBody>
      <dsp:txXfrm>
        <a:off x="255128" y="1434824"/>
        <a:ext cx="2982044" cy="1891099"/>
      </dsp:txXfrm>
    </dsp:sp>
    <dsp:sp modelId="{6485601C-73B6-4066-BC39-D9FD66D355FB}">
      <dsp:nvSpPr>
        <dsp:cNvPr id="0" name=""/>
        <dsp:cNvSpPr/>
      </dsp:nvSpPr>
      <dsp:spPr>
        <a:xfrm>
          <a:off x="1747634" y="2067721"/>
          <a:ext cx="3478654" cy="3478654"/>
        </a:xfrm>
        <a:prstGeom prst="leftCircularArrow">
          <a:avLst>
            <a:gd name="adj1" fmla="val 3324"/>
            <a:gd name="adj2" fmla="val 410707"/>
            <a:gd name="adj3" fmla="val 2253608"/>
            <a:gd name="adj4" fmla="val 9091879"/>
            <a:gd name="adj5" fmla="val 3878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A586B-1FA2-4E8F-B85C-39DF179730D1}">
      <dsp:nvSpPr>
        <dsp:cNvPr id="0" name=""/>
        <dsp:cNvSpPr/>
      </dsp:nvSpPr>
      <dsp:spPr>
        <a:xfrm>
          <a:off x="690425" y="3316948"/>
          <a:ext cx="2755301" cy="125948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Arial Black" pitchFamily="34" charset="0"/>
            </a:rPr>
            <a:t>PLAN DE DESARROLLO «TÚ Y YO SOMOS QUINDÍO»</a:t>
          </a:r>
        </a:p>
      </dsp:txBody>
      <dsp:txXfrm>
        <a:off x="727314" y="3353837"/>
        <a:ext cx="2681523" cy="1185709"/>
      </dsp:txXfrm>
    </dsp:sp>
    <dsp:sp modelId="{E9E19A2F-6384-418D-A5F0-F6E3A8A9A069}">
      <dsp:nvSpPr>
        <dsp:cNvPr id="0" name=""/>
        <dsp:cNvSpPr/>
      </dsp:nvSpPr>
      <dsp:spPr>
        <a:xfrm>
          <a:off x="3996348" y="1526997"/>
          <a:ext cx="3099714" cy="255661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3000" kern="1200" dirty="0"/>
            <a:t>METAS PRODUCTO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3000" kern="1200" dirty="0"/>
            <a:t>INDICADORES PRODUCTO</a:t>
          </a:r>
        </a:p>
      </dsp:txBody>
      <dsp:txXfrm>
        <a:off x="4055183" y="2133678"/>
        <a:ext cx="2982044" cy="1891099"/>
      </dsp:txXfrm>
    </dsp:sp>
    <dsp:sp modelId="{7BBEBDB7-E2BC-4385-B4A1-FEA52636529E}">
      <dsp:nvSpPr>
        <dsp:cNvPr id="0" name=""/>
        <dsp:cNvSpPr/>
      </dsp:nvSpPr>
      <dsp:spPr>
        <a:xfrm>
          <a:off x="5742371" y="-354537"/>
          <a:ext cx="3933714" cy="3933714"/>
        </a:xfrm>
        <a:prstGeom prst="circularArrow">
          <a:avLst>
            <a:gd name="adj1" fmla="val 2939"/>
            <a:gd name="adj2" fmla="val 359915"/>
            <a:gd name="adj3" fmla="val 19286157"/>
            <a:gd name="adj4" fmla="val 12397093"/>
            <a:gd name="adj5" fmla="val 3429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331C7-009A-4D3C-9078-2169E4CD107A}">
      <dsp:nvSpPr>
        <dsp:cNvPr id="0" name=""/>
        <dsp:cNvSpPr/>
      </dsp:nvSpPr>
      <dsp:spPr>
        <a:xfrm>
          <a:off x="4685173" y="787207"/>
          <a:ext cx="2755301" cy="147957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rial Black" pitchFamily="34" charset="0"/>
            </a:rPr>
            <a:t>PROYECTOS DE INVERSIÓN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latin typeface="Arial Black" pitchFamily="34" charset="0"/>
            </a:rPr>
            <a:t>MGA AJUSTADA </a:t>
          </a:r>
        </a:p>
      </dsp:txBody>
      <dsp:txXfrm>
        <a:off x="4728508" y="830542"/>
        <a:ext cx="2668631" cy="1392909"/>
      </dsp:txXfrm>
    </dsp:sp>
    <dsp:sp modelId="{BE570D49-C0A5-42EC-B107-8F23F332CE5C}">
      <dsp:nvSpPr>
        <dsp:cNvPr id="0" name=""/>
        <dsp:cNvSpPr/>
      </dsp:nvSpPr>
      <dsp:spPr>
        <a:xfrm>
          <a:off x="8038614" y="1168905"/>
          <a:ext cx="3099714" cy="255661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3000" kern="1200" dirty="0"/>
            <a:t>METAS PRODUCTO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3000" kern="1200" dirty="0"/>
            <a:t>INDICADORES PRODUCTO </a:t>
          </a:r>
        </a:p>
      </dsp:txBody>
      <dsp:txXfrm>
        <a:off x="8097449" y="1227740"/>
        <a:ext cx="2982044" cy="1891099"/>
      </dsp:txXfrm>
    </dsp:sp>
    <dsp:sp modelId="{07D6EE01-8204-4351-B9CE-ED67F2613BF5}">
      <dsp:nvSpPr>
        <dsp:cNvPr id="0" name=""/>
        <dsp:cNvSpPr/>
      </dsp:nvSpPr>
      <dsp:spPr>
        <a:xfrm>
          <a:off x="8506502" y="3235117"/>
          <a:ext cx="2755301" cy="178092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 dirty="0">
            <a:latin typeface="Arial Black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Arial Black" pitchFamily="34" charset="0"/>
            </a:rPr>
            <a:t>SEGUIMIENTO KPT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rial Black" pitchFamily="34" charset="0"/>
            </a:rPr>
            <a:t>  PLAN INDICATIVO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rial Black" pitchFamily="34" charset="0"/>
            </a:rPr>
            <a:t>PLAN OPERATIVO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rial Black" pitchFamily="34" charset="0"/>
            </a:rPr>
            <a:t>PLNES DE ACCIÓN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Arial Black" pitchFamily="34" charset="0"/>
            </a:rPr>
            <a:t> </a:t>
          </a:r>
        </a:p>
      </dsp:txBody>
      <dsp:txXfrm>
        <a:off x="8558664" y="3287279"/>
        <a:ext cx="2650977" cy="1676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6BC18-2D6E-4E32-B791-47E0DBC62510}">
      <dsp:nvSpPr>
        <dsp:cNvPr id="0" name=""/>
        <dsp:cNvSpPr/>
      </dsp:nvSpPr>
      <dsp:spPr>
        <a:xfrm rot="5400000">
          <a:off x="7362646" y="1433096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F6ED1-A4C5-4C25-9CDA-A159E62068BF}">
      <dsp:nvSpPr>
        <dsp:cNvPr id="0" name=""/>
        <dsp:cNvSpPr/>
      </dsp:nvSpPr>
      <dsp:spPr>
        <a:xfrm>
          <a:off x="3284291" y="513055"/>
          <a:ext cx="2357070" cy="1649872"/>
        </a:xfrm>
        <a:prstGeom prst="roundRect">
          <a:avLst>
            <a:gd name="adj" fmla="val 166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latin typeface="Arial Black" pitchFamily="34" charset="0"/>
            </a:rPr>
            <a:t>EJECUCIÓN FÍSICA   DE  LAS METAS PRODUCTO  </a:t>
          </a:r>
        </a:p>
      </dsp:txBody>
      <dsp:txXfrm>
        <a:off x="3364846" y="593610"/>
        <a:ext cx="2195960" cy="1488762"/>
      </dsp:txXfrm>
    </dsp:sp>
    <dsp:sp modelId="{B51068C2-2514-4C78-B893-190EC2CF97A6}">
      <dsp:nvSpPr>
        <dsp:cNvPr id="0" name=""/>
        <dsp:cNvSpPr/>
      </dsp:nvSpPr>
      <dsp:spPr>
        <a:xfrm>
          <a:off x="5962609" y="202039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4D794-102E-469D-A376-1644132F43DE}">
      <dsp:nvSpPr>
        <dsp:cNvPr id="0" name=""/>
        <dsp:cNvSpPr/>
      </dsp:nvSpPr>
      <dsp:spPr>
        <a:xfrm rot="5400000">
          <a:off x="7564378" y="1531552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66B17-C076-4F85-8DC1-24BB7E22855B}">
      <dsp:nvSpPr>
        <dsp:cNvPr id="0" name=""/>
        <dsp:cNvSpPr/>
      </dsp:nvSpPr>
      <dsp:spPr>
        <a:xfrm>
          <a:off x="3432825" y="2462496"/>
          <a:ext cx="2357070" cy="1649872"/>
        </a:xfrm>
        <a:prstGeom prst="roundRect">
          <a:avLst>
            <a:gd name="adj" fmla="val 166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latin typeface="Arial Black" pitchFamily="34" charset="0"/>
            </a:rPr>
            <a:t>EJECUCIÓN FINANCIERA DE LAS METAS PRODUCTO </a:t>
          </a:r>
        </a:p>
      </dsp:txBody>
      <dsp:txXfrm>
        <a:off x="3513380" y="2543051"/>
        <a:ext cx="2195960" cy="1488762"/>
      </dsp:txXfrm>
    </dsp:sp>
    <dsp:sp modelId="{2E4535B9-2A58-435C-AA24-26CDEB912901}">
      <dsp:nvSpPr>
        <dsp:cNvPr id="0" name=""/>
        <dsp:cNvSpPr/>
      </dsp:nvSpPr>
      <dsp:spPr>
        <a:xfrm>
          <a:off x="7480151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8843E-A4EE-41EA-8F7C-36EF874F45E7}">
      <dsp:nvSpPr>
        <dsp:cNvPr id="0" name=""/>
        <dsp:cNvSpPr/>
      </dsp:nvSpPr>
      <dsp:spPr>
        <a:xfrm>
          <a:off x="10131917" y="1455166"/>
          <a:ext cx="2719210" cy="1649872"/>
        </a:xfrm>
        <a:prstGeom prst="roundRect">
          <a:avLst>
            <a:gd name="adj" fmla="val 166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latin typeface="Arial Black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 Black" pitchFamily="34" charset="0"/>
            </a:rPr>
            <a:t>OBLIGACIONES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 Black" pitchFamily="34" charset="0"/>
            </a:rPr>
            <a:t>  </a:t>
          </a:r>
        </a:p>
      </dsp:txBody>
      <dsp:txXfrm>
        <a:off x="10212472" y="1535721"/>
        <a:ext cx="2558100" cy="14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0.2135</cdr:x>
      <cdr:y>0</cdr:y>
    </cdr:from>
    <cdr:to>
      <cdr:x>0.26266</cdr:x>
      <cdr:y>0.09799</cdr:y>
    </cdr:to>
    <cdr:sp macro="" textlink="">
      <cdr:nvSpPr>
        <cdr:cNvPr id="2" name="1 Elipse"/>
        <cdr:cNvSpPr/>
      </cdr:nvSpPr>
      <cdr:spPr>
        <a:xfrm xmlns:a="http://schemas.openxmlformats.org/drawingml/2006/main">
          <a:off x="2430378" y="-1173708"/>
          <a:ext cx="559559" cy="532263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CO" sz="2400" dirty="0">
              <a:latin typeface="Arial Black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0.13884</cdr:x>
      <cdr:y>0.00433</cdr:y>
    </cdr:from>
    <cdr:to>
      <cdr:x>0.18799</cdr:x>
      <cdr:y>0.10232</cdr:y>
    </cdr:to>
    <cdr:sp macro="" textlink="">
      <cdr:nvSpPr>
        <cdr:cNvPr id="3" name="1 Elipse"/>
        <cdr:cNvSpPr/>
      </cdr:nvSpPr>
      <cdr:spPr>
        <a:xfrm xmlns:a="http://schemas.openxmlformats.org/drawingml/2006/main">
          <a:off x="1580426" y="23504"/>
          <a:ext cx="559559" cy="532263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400" dirty="0">
              <a:latin typeface="Arial Black" pitchFamily="34" charset="0"/>
            </a:rPr>
            <a:t>3</a:t>
          </a:r>
        </a:p>
      </cdr:txBody>
    </cdr:sp>
  </cdr:relSizeAnchor>
  <cdr:relSizeAnchor xmlns:cdr="http://schemas.openxmlformats.org/drawingml/2006/chartDrawing">
    <cdr:from>
      <cdr:x>0.4086</cdr:x>
      <cdr:y>0.00684</cdr:y>
    </cdr:from>
    <cdr:to>
      <cdr:x>0.45775</cdr:x>
      <cdr:y>0.10483</cdr:y>
    </cdr:to>
    <cdr:sp macro="" textlink="">
      <cdr:nvSpPr>
        <cdr:cNvPr id="4" name="1 Elipse"/>
        <cdr:cNvSpPr/>
      </cdr:nvSpPr>
      <cdr:spPr>
        <a:xfrm xmlns:a="http://schemas.openxmlformats.org/drawingml/2006/main">
          <a:off x="4651173" y="37151"/>
          <a:ext cx="559559" cy="532263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400" dirty="0">
              <a:latin typeface="Arial Black" pitchFamily="34" charset="0"/>
            </a:rPr>
            <a:t>3</a:t>
          </a:r>
        </a:p>
      </cdr:txBody>
    </cdr:sp>
  </cdr:relSizeAnchor>
  <cdr:relSizeAnchor xmlns:cdr="http://schemas.openxmlformats.org/drawingml/2006/chartDrawing">
    <cdr:from>
      <cdr:x>0.87258</cdr:x>
      <cdr:y>0.00433</cdr:y>
    </cdr:from>
    <cdr:to>
      <cdr:x>0.92174</cdr:x>
      <cdr:y>0.10232</cdr:y>
    </cdr:to>
    <cdr:sp macro="" textlink="">
      <cdr:nvSpPr>
        <cdr:cNvPr id="5" name="1 Elipse"/>
        <cdr:cNvSpPr/>
      </cdr:nvSpPr>
      <cdr:spPr>
        <a:xfrm xmlns:a="http://schemas.openxmlformats.org/drawingml/2006/main">
          <a:off x="9932856" y="23504"/>
          <a:ext cx="559559" cy="532263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400" dirty="0">
              <a:latin typeface="Arial Black" pitchFamily="34" charset="0"/>
            </a:rPr>
            <a:t>2</a:t>
          </a:r>
        </a:p>
      </cdr:txBody>
    </cdr:sp>
  </cdr:relSizeAnchor>
  <cdr:relSizeAnchor xmlns:cdr="http://schemas.openxmlformats.org/drawingml/2006/chartDrawing">
    <cdr:from>
      <cdr:x>0.80751</cdr:x>
      <cdr:y>0</cdr:y>
    </cdr:from>
    <cdr:to>
      <cdr:x>0.85666</cdr:x>
      <cdr:y>0.09799</cdr:y>
    </cdr:to>
    <cdr:sp macro="" textlink="">
      <cdr:nvSpPr>
        <cdr:cNvPr id="6" name="1 Elipse"/>
        <cdr:cNvSpPr/>
      </cdr:nvSpPr>
      <cdr:spPr>
        <a:xfrm xmlns:a="http://schemas.openxmlformats.org/drawingml/2006/main">
          <a:off x="9192086" y="-1173708"/>
          <a:ext cx="559559" cy="532263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400" dirty="0">
              <a:latin typeface="Arial Black" pitchFamily="34" charset="0"/>
            </a:rPr>
            <a:t>4</a:t>
          </a:r>
        </a:p>
      </cdr:txBody>
    </cdr:sp>
  </cdr:relSizeAnchor>
  <cdr:relSizeAnchor xmlns:cdr="http://schemas.openxmlformats.org/drawingml/2006/chartDrawing">
    <cdr:from>
      <cdr:x>0.60968</cdr:x>
      <cdr:y>0.00363</cdr:y>
    </cdr:from>
    <cdr:to>
      <cdr:x>0.65884</cdr:x>
      <cdr:y>0.10162</cdr:y>
    </cdr:to>
    <cdr:sp macro="" textlink="">
      <cdr:nvSpPr>
        <cdr:cNvPr id="7" name="1 Elipse"/>
        <cdr:cNvSpPr/>
      </cdr:nvSpPr>
      <cdr:spPr>
        <a:xfrm xmlns:a="http://schemas.openxmlformats.org/drawingml/2006/main">
          <a:off x="6940206" y="19712"/>
          <a:ext cx="559559" cy="532263"/>
        </a:xfrm>
        <a:prstGeom xmlns:a="http://schemas.openxmlformats.org/drawingml/2006/main" prst="ellipse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400" dirty="0">
              <a:latin typeface="Arial Black" pitchFamily="34" charset="0"/>
            </a:rPr>
            <a:t>5</a:t>
          </a:r>
        </a:p>
      </cdr:txBody>
    </cdr:sp>
  </cdr:relSizeAnchor>
  <cdr:relSizeAnchor xmlns:cdr="http://schemas.openxmlformats.org/drawingml/2006/chartDrawing">
    <cdr:from>
      <cdr:x>0.68042</cdr:x>
      <cdr:y>0</cdr:y>
    </cdr:from>
    <cdr:to>
      <cdr:x>0.72958</cdr:x>
      <cdr:y>0.09799</cdr:y>
    </cdr:to>
    <cdr:sp macro="" textlink="">
      <cdr:nvSpPr>
        <cdr:cNvPr id="8" name="1 Elipse"/>
        <cdr:cNvSpPr/>
      </cdr:nvSpPr>
      <cdr:spPr>
        <a:xfrm xmlns:a="http://schemas.openxmlformats.org/drawingml/2006/main">
          <a:off x="7745424" y="-1173708"/>
          <a:ext cx="559559" cy="53226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400" dirty="0">
              <a:latin typeface="Arial Black" pitchFamily="34" charset="0"/>
            </a:rPr>
            <a:t>6</a:t>
          </a:r>
        </a:p>
      </cdr:txBody>
    </cdr:sp>
  </cdr:relSizeAnchor>
  <cdr:relSizeAnchor xmlns:cdr="http://schemas.openxmlformats.org/drawingml/2006/chartDrawing">
    <cdr:from>
      <cdr:x>0.4742</cdr:x>
      <cdr:y>0.00865</cdr:y>
    </cdr:from>
    <cdr:to>
      <cdr:x>0.52336</cdr:x>
      <cdr:y>0.10664</cdr:y>
    </cdr:to>
    <cdr:sp macro="" textlink="">
      <cdr:nvSpPr>
        <cdr:cNvPr id="9" name="1 Elipse"/>
        <cdr:cNvSpPr/>
      </cdr:nvSpPr>
      <cdr:spPr>
        <a:xfrm xmlns:a="http://schemas.openxmlformats.org/drawingml/2006/main">
          <a:off x="5398008" y="47007"/>
          <a:ext cx="559559" cy="53226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400" dirty="0">
              <a:latin typeface="Arial Black" pitchFamily="34" charset="0"/>
            </a:rPr>
            <a:t>7</a:t>
          </a:r>
        </a:p>
      </cdr:txBody>
    </cdr:sp>
  </cdr:relSizeAnchor>
  <cdr:relSizeAnchor xmlns:cdr="http://schemas.openxmlformats.org/drawingml/2006/chartDrawing">
    <cdr:from>
      <cdr:x>0.07017</cdr:x>
      <cdr:y>0.00865</cdr:y>
    </cdr:from>
    <cdr:to>
      <cdr:x>0.11932</cdr:x>
      <cdr:y>0.10664</cdr:y>
    </cdr:to>
    <cdr:sp macro="" textlink="">
      <cdr:nvSpPr>
        <cdr:cNvPr id="10" name="1 Elipse"/>
        <cdr:cNvSpPr/>
      </cdr:nvSpPr>
      <cdr:spPr>
        <a:xfrm xmlns:a="http://schemas.openxmlformats.org/drawingml/2006/main">
          <a:off x="798713" y="47008"/>
          <a:ext cx="559559" cy="53226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400" dirty="0">
              <a:latin typeface="Arial Black" pitchFamily="34" charset="0"/>
            </a:rPr>
            <a:t>8</a:t>
          </a:r>
        </a:p>
      </cdr:txBody>
    </cdr:sp>
  </cdr:relSizeAnchor>
  <cdr:relSizeAnchor xmlns:cdr="http://schemas.openxmlformats.org/drawingml/2006/chartDrawing">
    <cdr:from>
      <cdr:x>0.74636</cdr:x>
      <cdr:y>0.00614</cdr:y>
    </cdr:from>
    <cdr:to>
      <cdr:x>0.79552</cdr:x>
      <cdr:y>0.10413</cdr:y>
    </cdr:to>
    <cdr:sp macro="" textlink="">
      <cdr:nvSpPr>
        <cdr:cNvPr id="11" name="1 Elipse"/>
        <cdr:cNvSpPr/>
      </cdr:nvSpPr>
      <cdr:spPr>
        <a:xfrm xmlns:a="http://schemas.openxmlformats.org/drawingml/2006/main">
          <a:off x="8496050" y="33360"/>
          <a:ext cx="559559" cy="53226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400" dirty="0">
              <a:latin typeface="Arial Black" pitchFamily="34" charset="0"/>
            </a:rPr>
            <a:t>9</a:t>
          </a:r>
        </a:p>
      </cdr:txBody>
    </cdr:sp>
  </cdr:relSizeAnchor>
  <cdr:relSizeAnchor xmlns:cdr="http://schemas.openxmlformats.org/drawingml/2006/chartDrawing">
    <cdr:from>
      <cdr:x>0.53775</cdr:x>
      <cdr:y>0.00112</cdr:y>
    </cdr:from>
    <cdr:to>
      <cdr:x>0.5869</cdr:x>
      <cdr:y>0.09911</cdr:y>
    </cdr:to>
    <cdr:sp macro="" textlink="">
      <cdr:nvSpPr>
        <cdr:cNvPr id="12" name="1 Elipse"/>
        <cdr:cNvSpPr/>
      </cdr:nvSpPr>
      <cdr:spPr>
        <a:xfrm xmlns:a="http://schemas.openxmlformats.org/drawingml/2006/main">
          <a:off x="6121340" y="6064"/>
          <a:ext cx="559559" cy="53226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2400" dirty="0">
              <a:latin typeface="Arial Black" pitchFamily="34" charset="0"/>
            </a:rPr>
            <a:t>9</a:t>
          </a:r>
        </a:p>
      </cdr:txBody>
    </cdr:sp>
  </cdr:relSizeAnchor>
  <cdr:relSizeAnchor xmlns:cdr="http://schemas.openxmlformats.org/drawingml/2006/chartDrawing">
    <cdr:from>
      <cdr:x>0.33513</cdr:x>
      <cdr:y>1.84101E-7</cdr:y>
    </cdr:from>
    <cdr:to>
      <cdr:x>0.39334</cdr:x>
      <cdr:y>0.09548</cdr:y>
    </cdr:to>
    <cdr:sp macro="" textlink="">
      <cdr:nvSpPr>
        <cdr:cNvPr id="13" name="1 Elipse"/>
        <cdr:cNvSpPr/>
      </cdr:nvSpPr>
      <cdr:spPr>
        <a:xfrm xmlns:a="http://schemas.openxmlformats.org/drawingml/2006/main">
          <a:off x="3814869" y="1"/>
          <a:ext cx="662674" cy="5186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latin typeface="Arial Black" pitchFamily="34" charset="0"/>
            </a:rPr>
            <a:t>10</a:t>
          </a:r>
        </a:p>
      </cdr:txBody>
    </cdr:sp>
  </cdr:relSizeAnchor>
  <cdr:relSizeAnchor xmlns:cdr="http://schemas.openxmlformats.org/drawingml/2006/chartDrawing">
    <cdr:from>
      <cdr:x>0.26526</cdr:x>
      <cdr:y>0.00181</cdr:y>
    </cdr:from>
    <cdr:to>
      <cdr:x>0.32347</cdr:x>
      <cdr:y>0.09729</cdr:y>
    </cdr:to>
    <cdr:sp macro="" textlink="">
      <cdr:nvSpPr>
        <cdr:cNvPr id="14" name="1 Elipse"/>
        <cdr:cNvSpPr/>
      </cdr:nvSpPr>
      <cdr:spPr>
        <a:xfrm xmlns:a="http://schemas.openxmlformats.org/drawingml/2006/main">
          <a:off x="3019508" y="9858"/>
          <a:ext cx="662674" cy="51861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600" dirty="0">
              <a:latin typeface="Arial Black" pitchFamily="34" charset="0"/>
            </a:rPr>
            <a:t>11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0.02264</cdr:x>
      <cdr:y>0.03073</cdr:y>
    </cdr:from>
    <cdr:to>
      <cdr:x>0.41552</cdr:x>
      <cdr:y>0.2657</cdr:y>
    </cdr:to>
    <cdr:pic>
      <cdr:nvPicPr>
        <cdr:cNvPr id="2" name="4 Imagen">
          <a:extLst xmlns:a="http://schemas.openxmlformats.org/drawingml/2006/main">
            <a:ext uri="{FF2B5EF4-FFF2-40B4-BE49-F238E27FC236}">
              <a16:creationId xmlns:a16="http://schemas.microsoft.com/office/drawing/2014/main" id="{066C263A-2CCC-4743-9643-2BAEA4FD23DC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20061" t="42063" r="29892" b="34236"/>
        <a:stretch xmlns:a="http://schemas.openxmlformats.org/drawingml/2006/main"/>
      </cdr:blipFill>
      <cdr:spPr>
        <a:xfrm xmlns:a="http://schemas.openxmlformats.org/drawingml/2006/main">
          <a:off x="268777" y="173630"/>
          <a:ext cx="4664903" cy="132762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973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166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011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011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011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33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5725" y="615698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881462" y="-27085"/>
            <a:ext cx="1310537" cy="49518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5725" y="615698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451091" y="1221861"/>
            <a:ext cx="1214651" cy="103723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>
                <a:latin typeface="Arial Black" pitchFamily="34" charset="0"/>
              </a:rPr>
              <a:t>4</a:t>
            </a:r>
            <a:endParaRPr lang="es-CO" sz="6000" dirty="0"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139" y="259308"/>
            <a:ext cx="10836323" cy="600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 Black" pitchFamily="34" charset="0"/>
              </a:rPr>
              <a:t>PARÁMETROS  DE SGUIMIENTO PLAN DE DESARROLLO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24330" y="2259091"/>
            <a:ext cx="6359857" cy="857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400" dirty="0">
                <a:latin typeface="Arial Black" pitchFamily="34" charset="0"/>
              </a:rPr>
              <a:t>REPORTE FÍSICO SIN  EJECUCIÓN   FINANCIERA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034817" y="1847088"/>
            <a:ext cx="1323833" cy="1269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>
                <a:solidFill>
                  <a:srgbClr val="FF33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924331" y="3386919"/>
            <a:ext cx="6359857" cy="857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400" dirty="0">
                <a:latin typeface="Arial Black" pitchFamily="34" charset="0"/>
              </a:rPr>
              <a:t>REPORTE FÍSICO DE METAS SIN CONCLUIR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9034817" y="3392240"/>
            <a:ext cx="1480783" cy="1399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>
                <a:solidFill>
                  <a:srgbClr val="FF3300"/>
                </a:solidFill>
                <a:latin typeface="Arial Black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9033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5725" y="615698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B544F99-FA42-48E9-8F9E-AC0C2B985B6B}"/>
              </a:ext>
            </a:extLst>
          </p:cNvPr>
          <p:cNvSpPr/>
          <p:nvPr/>
        </p:nvSpPr>
        <p:spPr>
          <a:xfrm>
            <a:off x="901229" y="2475914"/>
            <a:ext cx="99708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ESTADO DE EJECUCIÓN 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POAI PLAN DE DESARROLLO “TÚ Y YO SOMOS QUINDÍO” CON  CORTE A III TRIMESTRE  DE 2022</a:t>
            </a:r>
          </a:p>
        </p:txBody>
      </p:sp>
    </p:spTree>
    <p:extLst>
      <p:ext uri="{BB962C8B-B14F-4D97-AF65-F5344CB8AC3E}">
        <p14:creationId xmlns:p14="http://schemas.microsoft.com/office/powerpoint/2010/main" val="110505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61137" y="167234"/>
            <a:ext cx="9934242" cy="721217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SECTOR CENTRAL GASTOS DE INVERSIÓN 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 CORTE AL III- TRIMESTRE DE 2022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313600"/>
              </p:ext>
            </p:extLst>
          </p:nvPr>
        </p:nvGraphicFramePr>
        <p:xfrm>
          <a:off x="901229" y="1148906"/>
          <a:ext cx="10003332" cy="491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3712191" y="6059606"/>
            <a:ext cx="1269242" cy="504967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OCTUBRE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131558" y="6216554"/>
            <a:ext cx="1405720" cy="2524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1297444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61137" y="139938"/>
            <a:ext cx="9934242" cy="887351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SECTOR CENTRAL Y DESCENTRALIZADOS GASTOS DE INVERSIÓN CON CORTE AL III- TRIMESTRE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807999"/>
              </p:ext>
            </p:extLst>
          </p:nvPr>
        </p:nvGraphicFramePr>
        <p:xfrm>
          <a:off x="861137" y="1214651"/>
          <a:ext cx="9934242" cy="517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321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901229" y="142051"/>
            <a:ext cx="9759771" cy="721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ESTADO DE EJECUCIÓN PLAN OPERATIVO ANUAL DE INVERSIONES POAI CON CORTE AL III-TRIMESTRE DE 2022 POR UNIDADES EJECUTORAS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2D5EA3BF-4858-4CD0-9073-EF9D9F8BCC3C}"/>
              </a:ext>
            </a:extLst>
          </p:cNvPr>
          <p:cNvSpPr/>
          <p:nvPr/>
        </p:nvSpPr>
        <p:spPr>
          <a:xfrm>
            <a:off x="10297015" y="561427"/>
            <a:ext cx="727969" cy="3018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84766"/>
              </p:ext>
            </p:extLst>
          </p:nvPr>
        </p:nvGraphicFramePr>
        <p:xfrm>
          <a:off x="346099" y="1042433"/>
          <a:ext cx="10678885" cy="5323106"/>
        </p:xfrm>
        <a:graphic>
          <a:graphicData uri="http://schemas.openxmlformats.org/drawingml/2006/table">
            <a:tbl>
              <a:tblPr/>
              <a:tblGrid>
                <a:gridCol w="90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6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7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6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109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UNIDAD EJECUTORA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APROPIACION DEFINITIVA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% PD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DISPONIBILIDADES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% CD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COMPROMISOS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% RP </a:t>
                      </a:r>
                    </a:p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SEPTIEMBRE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374,828,802.00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261,148,331.00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252,026,664.00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1,234,282,859.00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1,028,789,591.00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989,023,739.00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Hacienda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3,838,356,174.16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3,474,011,843.00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3,353,173,510.00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e Infraestructura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35,755,534,437.40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21,801,322,951.19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17,188,762,698.55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6,500,727,034.24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3,928,971,500.75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3,295,154,559.87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3,469,324,679.88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3,246,530,814.99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2,770,998,627.04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Industria y Comercio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2,822,271,735.11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2,251,625,906.00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1,931,766,138.00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3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Agricultura, Desarrollo Rural y Medio Ambiente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4,664,234,480.84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2,964,795,616.00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2,692,714,330.00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Privada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2,272,052,800.00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2,149,064,953.00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1,635,737,537.00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209,016,995,039.21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145,977,467,547.91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143,507,674,122.94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8,435,877,609.18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5,081,990,160.68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4,557,572,989.25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5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68,331,963,024.72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55,845,128,231.64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54,128,632,817.66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3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 de la Información y las Comunicaciones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1,631,066,000.00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1,444,330,638.75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1,404,330,638.00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98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SECTOR CENTRAL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348,347,514,675.74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249,455,178,085.91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237,707,568,371.31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29439"/>
              </p:ext>
            </p:extLst>
          </p:nvPr>
        </p:nvGraphicFramePr>
        <p:xfrm>
          <a:off x="11191165" y="1883391"/>
          <a:ext cx="799532" cy="4481239"/>
        </p:xfrm>
        <a:graphic>
          <a:graphicData uri="http://schemas.openxmlformats.org/drawingml/2006/table">
            <a:tbl>
              <a:tblPr/>
              <a:tblGrid>
                <a:gridCol w="79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2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6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3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8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2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2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8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40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1165920" y="1023582"/>
            <a:ext cx="859809" cy="818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 Black" pitchFamily="34" charset="0"/>
              </a:rPr>
              <a:t>%RP</a:t>
            </a:r>
          </a:p>
          <a:p>
            <a:pPr algn="ctr"/>
            <a:r>
              <a:rPr lang="es-CO" sz="900" dirty="0">
                <a:latin typeface="Arial Black" pitchFamily="34" charset="0"/>
              </a:rPr>
              <a:t>OCTUBRE</a:t>
            </a:r>
          </a:p>
        </p:txBody>
      </p:sp>
      <p:sp>
        <p:nvSpPr>
          <p:cNvPr id="7" name="Flecha: hacia abajo 2">
            <a:extLst>
              <a:ext uri="{FF2B5EF4-FFF2-40B4-BE49-F238E27FC236}">
                <a16:creationId xmlns:a16="http://schemas.microsoft.com/office/drawing/2014/main" id="{2D5EA3BF-4858-4CD0-9073-EF9D9F8BCC3C}"/>
              </a:ext>
            </a:extLst>
          </p:cNvPr>
          <p:cNvSpPr/>
          <p:nvPr/>
        </p:nvSpPr>
        <p:spPr>
          <a:xfrm>
            <a:off x="11231841" y="562906"/>
            <a:ext cx="727969" cy="3018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86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901229" y="142051"/>
            <a:ext cx="10184460" cy="721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ESTADO DE EJECUCIÓN PLAN OPERATIVO ANUAL DE INVERSIONES POAI CON CORTE AL III-TRIMESTRE DE 2022 POR UNIDADES EJECUTORAS SECTOR CENTRAL Y DESCENTRALIZADOS</a:t>
            </a:r>
          </a:p>
        </p:txBody>
      </p:sp>
      <p:sp>
        <p:nvSpPr>
          <p:cNvPr id="5" name="Flecha: hacia abajo 2">
            <a:extLst>
              <a:ext uri="{FF2B5EF4-FFF2-40B4-BE49-F238E27FC236}">
                <a16:creationId xmlns:a16="http://schemas.microsoft.com/office/drawing/2014/main" id="{2D5EA3BF-4858-4CD0-9073-EF9D9F8BCC3C}"/>
              </a:ext>
            </a:extLst>
          </p:cNvPr>
          <p:cNvSpPr/>
          <p:nvPr/>
        </p:nvSpPr>
        <p:spPr>
          <a:xfrm>
            <a:off x="11085689" y="502659"/>
            <a:ext cx="727969" cy="3018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15858"/>
              </p:ext>
            </p:extLst>
          </p:nvPr>
        </p:nvGraphicFramePr>
        <p:xfrm>
          <a:off x="647114" y="994592"/>
          <a:ext cx="11166543" cy="5621295"/>
        </p:xfrm>
        <a:graphic>
          <a:graphicData uri="http://schemas.openxmlformats.org/drawingml/2006/table">
            <a:tbl>
              <a:tblPr/>
              <a:tblGrid>
                <a:gridCol w="94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3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73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4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871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UNIDAD EJECUTORA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APROPIACION DEFINITIVA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% PD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DISPONIBILIDADES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% CD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COMPROMISOS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 % RP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374,828,802.00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261,148,331.00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252,026,664.00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1,234,282,859.00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1,028,789,591.00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989,023,739.00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Hacienda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3,838,356,174.16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3,474,011,843.00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3,353,173,510.00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e Infraestructura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35,755,534,437.40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21,801,322,951.19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17,188,762,698.55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6,500,727,034.24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3,928,971,500.75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3,295,154,559.87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3,469,324,679.88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3,246,530,814.99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2,770,998,627.04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Industria y Comercio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2,822,271,735.11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2,251,625,906.00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1,931,766,138.00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Agricultura, Desarrollo Rural y Medio Ambiente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4,664,234,480.84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2,964,795,616.00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2,692,714,330.00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Privada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2,272,052,800.00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2,149,064,953.00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1,635,737,537.00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209,016,995,039.21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145,977,467,547.91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143,507,674,122.94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8,435,877,609.18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5,081,990,160.68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4,557,572,989.25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68,331,963,024.72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55,845,128,231.64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54,128,632,817.66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5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 de la Información y las Comunicaciones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1,631,066,000.00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1,444,330,638.75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1,404,330,638.00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SECTOR CENTRAL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348,347,514,675.74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249,455,178,085.91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237,707,568,371.31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Indeportes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6,744,858,478.13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5,334,673,289.63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4,539,711,210.13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1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3,175,054,512.00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1,138,298,212.33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1,108,224,927.79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59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Departamental de Transito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113,516,300.00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78,300,000.00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79,300,000.00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47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DESCENTRALIZADOS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10,033,429,290.13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6,551,271,501.96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5,727,236,137.92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510"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5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DEPARTAMENTO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358,380,943,965.87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256,006,449,587.87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  243,434,804,509.23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86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45660" y="142051"/>
            <a:ext cx="11614244" cy="7212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COMPORTAMIENTO  DEL ESTADO DE COMPROMISO  DE LOS RECURSOS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PLAN OPERATIVO ANUAL DE INVERSIONES POAI POR SECRETARIAS SECTORIALES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Y ENTES DESCENTRALIZADOS   DE LOS ÚLTIMOS TRES MESES (JULIO. AGOSTO Y SEPTIEMBRE)</a:t>
            </a:r>
          </a:p>
        </p:txBody>
      </p:sp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019767"/>
              </p:ext>
            </p:extLst>
          </p:nvPr>
        </p:nvGraphicFramePr>
        <p:xfrm>
          <a:off x="327546" y="1064525"/>
          <a:ext cx="11450471" cy="54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067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490" y="142051"/>
            <a:ext cx="11573301" cy="7212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UBICACIÓN  EN EL ESTADO DE COMPROMISO  DE LOS RECURSOS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PLAN OPERATIVO ANUAL DE INVERSIONES POAI POR SECRETARIAS SECTORIALES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Y ENTES DESCENTRALIZADOS  A SEPTIEMBRE 30 DE 2022</a:t>
            </a:r>
          </a:p>
        </p:txBody>
      </p:sp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629466"/>
              </p:ext>
            </p:extLst>
          </p:nvPr>
        </p:nvGraphicFramePr>
        <p:xfrm>
          <a:off x="449299" y="1173708"/>
          <a:ext cx="11383310" cy="543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378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04715" y="40943"/>
            <a:ext cx="11873553" cy="918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COMPARATIVO C. DE DISPONIBILIDAD VS COMPROMISOS PRESUPUESTALES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PLAN OPERATIVO ANUAL DE INVERSIONES CON CORTE A  SEPTIEMBRE 30 DE 2022- SECTOR CENTRAL Y DESCENTRALIZADOS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653233"/>
              </p:ext>
            </p:extLst>
          </p:nvPr>
        </p:nvGraphicFramePr>
        <p:xfrm>
          <a:off x="326571" y="1121229"/>
          <a:ext cx="11517085" cy="509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51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5725" y="615698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B544F99-FA42-48E9-8F9E-AC0C2B985B6B}"/>
              </a:ext>
            </a:extLst>
          </p:cNvPr>
          <p:cNvSpPr/>
          <p:nvPr/>
        </p:nvSpPr>
        <p:spPr>
          <a:xfrm>
            <a:off x="1446663" y="2301588"/>
            <a:ext cx="101812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SEGUIMIENTO Y EVALUACIÓN </a:t>
            </a:r>
          </a:p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EJECUCIÓN METAS PRODUCTO PLAN DE DESARROLLO “TÚ Y YO SOMOS QUINDÍO”   </a:t>
            </a:r>
          </a:p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 III- TRIMESTRE DEL 2022 </a:t>
            </a:r>
          </a:p>
        </p:txBody>
      </p:sp>
    </p:spTree>
    <p:extLst>
      <p:ext uri="{BB962C8B-B14F-4D97-AF65-F5344CB8AC3E}">
        <p14:creationId xmlns:p14="http://schemas.microsoft.com/office/powerpoint/2010/main" val="157093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5725" y="615698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B544F99-FA42-48E9-8F9E-AC0C2B985B6B}"/>
              </a:ext>
            </a:extLst>
          </p:cNvPr>
          <p:cNvSpPr/>
          <p:nvPr/>
        </p:nvSpPr>
        <p:spPr>
          <a:xfrm>
            <a:off x="921216" y="2201105"/>
            <a:ext cx="10406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SEGUIMIENTO Y EVALUACIÓN </a:t>
            </a:r>
          </a:p>
          <a:p>
            <a:pPr algn="ctr"/>
            <a:r>
              <a:rPr lang="es-CO" sz="2800" b="1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PLAN OPERATIVO ANUAL DE INVERSIONES POAI</a:t>
            </a:r>
          </a:p>
          <a:p>
            <a:pPr algn="ctr"/>
            <a:r>
              <a:rPr lang="es-CO" sz="2800" b="1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III- TRIMESTRE DEL 2022 </a:t>
            </a:r>
          </a:p>
        </p:txBody>
      </p:sp>
    </p:spTree>
    <p:extLst>
      <p:ext uri="{BB962C8B-B14F-4D97-AF65-F5344CB8AC3E}">
        <p14:creationId xmlns:p14="http://schemas.microsoft.com/office/powerpoint/2010/main" val="102778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01229" y="177421"/>
            <a:ext cx="10071571" cy="7642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 Black" pitchFamily="34" charset="0"/>
              </a:rPr>
              <a:t>ESTADO DE CUMPLIMIENTO METAS FÍSICAS PLAN DE DESARROLLO “TÚ Y YO SOMOS QUINDÍO” CON CORTE AL III TRIMESTRE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BBE3048-BC68-4241-8369-4AA50BF8BB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187653"/>
              </p:ext>
            </p:extLst>
          </p:nvPr>
        </p:nvGraphicFramePr>
        <p:xfrm>
          <a:off x="901229" y="1105469"/>
          <a:ext cx="10071571" cy="534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25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36728" y="40943"/>
            <a:ext cx="11586950" cy="7642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 Black" pitchFamily="34" charset="0"/>
              </a:rPr>
              <a:t>ESTADO DE CUMPLIMIENTO METAS FÍSICAS  PLAN DE DESARROLLO</a:t>
            </a:r>
          </a:p>
          <a:p>
            <a:pPr algn="ctr"/>
            <a:r>
              <a:rPr lang="es-CO" dirty="0">
                <a:latin typeface="Arial Black" pitchFamily="34" charset="0"/>
              </a:rPr>
              <a:t> “TÚ Y YO SOMOS QUINDÍO” CON CORTE AL III TRIMESTRE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78880"/>
              </p:ext>
            </p:extLst>
          </p:nvPr>
        </p:nvGraphicFramePr>
        <p:xfrm>
          <a:off x="661184" y="928466"/>
          <a:ext cx="10916525" cy="5458269"/>
        </p:xfrm>
        <a:graphic>
          <a:graphicData uri="http://schemas.openxmlformats.org/drawingml/2006/table">
            <a:tbl>
              <a:tblPr/>
              <a:tblGrid>
                <a:gridCol w="73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6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6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86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84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06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06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98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No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 SECRETARIAS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METAS PRODUCTO PROGRAMADA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% DE METAS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</a:rPr>
                        <a:t>SEMAFORO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5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VERDE OSCURO                  80% Y 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VERDE CLARO                            70% Y 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AMARILLA 60% Y 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NARANJA 40% Y 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ROJO                   0% Y 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Hacienda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Aguas e Infraestructura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2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Interior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Turismo, Industria y Comercio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7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 Desarrollo Rural y Medio Ambiente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3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 de la Información y las Comunicaciones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Indeportes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15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Proyecta Empresa para el Desarrollo Territorial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Tránsito Departamental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477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Metas Programadas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410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5725" y="615698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B544F99-FA42-48E9-8F9E-AC0C2B985B6B}"/>
              </a:ext>
            </a:extLst>
          </p:cNvPr>
          <p:cNvSpPr/>
          <p:nvPr/>
        </p:nvSpPr>
        <p:spPr>
          <a:xfrm>
            <a:off x="1992573" y="2301588"/>
            <a:ext cx="8488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SEGUIMIENTO Y EVALUACIÓN </a:t>
            </a:r>
          </a:p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EJECUCIÓN DE RECURSOS SISTEMA GENERAL DE REGALÍAS- SGR III- TRIMESTRE DEL 2022 </a:t>
            </a:r>
          </a:p>
        </p:txBody>
      </p:sp>
    </p:spTree>
    <p:extLst>
      <p:ext uri="{BB962C8B-B14F-4D97-AF65-F5344CB8AC3E}">
        <p14:creationId xmlns:p14="http://schemas.microsoft.com/office/powerpoint/2010/main" val="3488085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A059E7D5-F28D-42D7-89F2-46EC9DB0D08E}"/>
              </a:ext>
            </a:extLst>
          </p:cNvPr>
          <p:cNvSpPr/>
          <p:nvPr/>
        </p:nvSpPr>
        <p:spPr>
          <a:xfrm>
            <a:off x="272954" y="218364"/>
            <a:ext cx="11423177" cy="721217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 Black" pitchFamily="34" charset="0"/>
              </a:rPr>
              <a:t>ESTADO DE EJECUCIÓN RECURSOS DEL SISTEMA GENERAL DE REGALÍAS SGR  </a:t>
            </a:r>
          </a:p>
          <a:p>
            <a:pPr algn="ctr"/>
            <a:r>
              <a:rPr lang="es-CO" b="1" dirty="0">
                <a:solidFill>
                  <a:schemeClr val="bg1"/>
                </a:solidFill>
                <a:latin typeface="Arial Black" pitchFamily="34" charset="0"/>
              </a:rPr>
              <a:t>CON CORTE A  SEPTIEMBRE 30 DE 2022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701646"/>
              </p:ext>
            </p:extLst>
          </p:nvPr>
        </p:nvGraphicFramePr>
        <p:xfrm>
          <a:off x="272954" y="1160060"/>
          <a:ext cx="11395882" cy="540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034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9307" y="169347"/>
            <a:ext cx="11723427" cy="6768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ESTADO DE COMPROMISO  DE LOS RECURSOS DEL SGR 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POR SECRETARIAS SECTORIALES Y ENTES DESCENTRALIZADOS  A SEPTIEMBRE 30 DE 2022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45826"/>
              </p:ext>
            </p:extLst>
          </p:nvPr>
        </p:nvGraphicFramePr>
        <p:xfrm>
          <a:off x="218366" y="1059256"/>
          <a:ext cx="11764367" cy="5700366"/>
        </p:xfrm>
        <a:graphic>
          <a:graphicData uri="http://schemas.openxmlformats.org/drawingml/2006/table">
            <a:tbl>
              <a:tblPr/>
              <a:tblGrid>
                <a:gridCol w="156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0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80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0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69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UNIDAD EJECUTORA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APROPIACION DEFINITIVA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CERTIFICADOS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COMPROMISOS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% COMPROMISO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OBLIGACIONES 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% OBLIGACIONES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PAGOS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1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Planeación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7.199.513.365,89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5.961.648.058,67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</a:t>
                      </a:r>
                    </a:p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264.500.000,00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3,67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212.000.000,00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2,94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212.000.000,00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6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Aguas e Infraestructura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53.600.603.882,44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53.327.863.273,05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32.437.254.018,12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60,52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19.892.718.282,64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37,11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19.892.718.282,6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Interior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7.739.633.587,00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7.553.653.255,20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7.553.653.255,20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97,60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768.813.058,77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9,93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768.813.058,77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Cultura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3.234.527.369,00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3.112.589.000,00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3.112.589.000,00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96,23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88.601.000,00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2,74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88.601.000,00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Turismo….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1.794.041.394,00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1.777.509.898,00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1.177.036.960,00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65,61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969.655.960,00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54,05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969.655.960,00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Agricultura….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23.814.058.835,00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22.932.630.450,00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22.902.794.078,00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96,17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7.685.613.973,00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32,27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7.685.613.973,00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Educación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6.742.420.142,00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5.682.605.893,00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3.828.757.877,68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56,79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1.384.850.183,00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20,54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1.384.850.183,00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Salud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1.100.547.404,00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1.100.547.404,00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1.100.547.404,00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100,00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1.100.547.404,00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100,00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1.100.547.404,00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TIC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867.802.234,00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867.802.234,00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867.802.234,00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100,00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867.802.234,00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100,00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867.802.234,00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80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</a:t>
                      </a:r>
                    </a:p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106.093.148.213,33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102.316.849.465,9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</a:t>
                      </a:r>
                    </a:p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73.244.934.827,00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                     69,04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  32.970.602.095,4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                         31,08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       32.970.602.095,4 </a:t>
                      </a:r>
                    </a:p>
                  </a:txBody>
                  <a:tcPr marL="5886" marR="5886" marT="5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163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9307" y="169347"/>
            <a:ext cx="11723427" cy="6768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COMPORTAMIENTO DE LOS COMPROMISOS VS OBLIGACIONES   RECURSOS SGR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POR SECRETARIAS SECTORIALES Y ENTES DESCENTRALIZADOS  A SEPTIEMBRE 30 DE 2022</a:t>
            </a:r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348276"/>
              </p:ext>
            </p:extLst>
          </p:nvPr>
        </p:nvGraphicFramePr>
        <p:xfrm>
          <a:off x="259307" y="1023582"/>
          <a:ext cx="11723427" cy="547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3178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5725" y="615698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B544F99-FA42-48E9-8F9E-AC0C2B985B6B}"/>
              </a:ext>
            </a:extLst>
          </p:cNvPr>
          <p:cNvSpPr/>
          <p:nvPr/>
        </p:nvSpPr>
        <p:spPr>
          <a:xfrm>
            <a:off x="1924840" y="2272776"/>
            <a:ext cx="94033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ESTADO DE EJECUCIÓN </a:t>
            </a:r>
          </a:p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 DE INGRESOS POR FUENTES DE FINANCIACIÓN  CON CORTE A III TRIMESTRE  DE 2022</a:t>
            </a:r>
          </a:p>
        </p:txBody>
      </p:sp>
    </p:spTree>
    <p:extLst>
      <p:ext uri="{BB962C8B-B14F-4D97-AF65-F5344CB8AC3E}">
        <p14:creationId xmlns:p14="http://schemas.microsoft.com/office/powerpoint/2010/main" val="108058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1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682483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RECURSO ORDINARIO CON CORTE AL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708307"/>
              </p:ext>
            </p:extLst>
          </p:nvPr>
        </p:nvGraphicFramePr>
        <p:xfrm>
          <a:off x="163773" y="1023582"/>
          <a:ext cx="11682483" cy="555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9864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ESTAMPILLA PRODESARROLLO CON CORTE AL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65943"/>
              </p:ext>
            </p:extLst>
          </p:nvPr>
        </p:nvGraphicFramePr>
        <p:xfrm>
          <a:off x="163773" y="1023582"/>
          <a:ext cx="11873552" cy="560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171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RECURSOS ACPM CON CORTE AL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8345027-8F93-4DAD-8CF1-EEEF95CB20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84449"/>
              </p:ext>
            </p:extLst>
          </p:nvPr>
        </p:nvGraphicFramePr>
        <p:xfrm>
          <a:off x="163773" y="1009934"/>
          <a:ext cx="11723427" cy="558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29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04310" y="0"/>
            <a:ext cx="1587690" cy="51558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1" y="150124"/>
            <a:ext cx="1133340" cy="6707875"/>
          </a:xfrm>
          <a:prstGeom prst="rect">
            <a:avLst/>
          </a:prstGeom>
        </p:spPr>
      </p:pic>
      <p:pic>
        <p:nvPicPr>
          <p:cNvPr id="5" name="Imagen 7">
            <a:extLst>
              <a:ext uri="{FF2B5EF4-FFF2-40B4-BE49-F238E27FC236}">
                <a16:creationId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6" y="1822984"/>
            <a:ext cx="1713379" cy="5850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1 Rectángulo"/>
          <p:cNvSpPr/>
          <p:nvPr/>
        </p:nvSpPr>
        <p:spPr>
          <a:xfrm>
            <a:off x="398755" y="1052358"/>
            <a:ext cx="1764405" cy="6415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PLAN DE DESARROLLO</a:t>
            </a:r>
          </a:p>
          <a:p>
            <a:pPr algn="ctr"/>
            <a:r>
              <a:rPr lang="es-CO" sz="1400" b="1" dirty="0"/>
              <a:t> 2020-2023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8755" y="3575278"/>
            <a:ext cx="1764405" cy="548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D1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PROGRAMAS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8755" y="4395941"/>
            <a:ext cx="1764405" cy="494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PRODUCTOS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8756" y="5030333"/>
            <a:ext cx="1764404" cy="556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D4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INDICADORES 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98756" y="2689132"/>
            <a:ext cx="1764404" cy="588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SECTORES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945487" y="1052359"/>
            <a:ext cx="1937840" cy="610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/>
              <a:t>PROYECTOS METODOLOGÍA GENERAL AJUSTADA MGA</a:t>
            </a:r>
          </a:p>
        </p:txBody>
      </p:sp>
      <p:sp>
        <p:nvSpPr>
          <p:cNvPr id="6" name="5 Flecha a la derecha con bandas"/>
          <p:cNvSpPr/>
          <p:nvPr/>
        </p:nvSpPr>
        <p:spPr>
          <a:xfrm>
            <a:off x="2210716" y="2831354"/>
            <a:ext cx="326455" cy="1254039"/>
          </a:xfrm>
          <a:prstGeom prst="stripedRightArrow">
            <a:avLst/>
          </a:prstGeom>
          <a:solidFill>
            <a:srgbClr val="FD4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/>
        </p:nvSpPr>
        <p:spPr>
          <a:xfrm>
            <a:off x="4829577" y="2625932"/>
            <a:ext cx="2053750" cy="588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SECTORES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829577" y="3543163"/>
            <a:ext cx="2053750" cy="548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D1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PROGRAMAS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823137" y="4346784"/>
            <a:ext cx="2053750" cy="494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PRODUCTOS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842456" y="5142731"/>
            <a:ext cx="2053750" cy="556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D4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INDICADORES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44743" r="70398" b="42604"/>
          <a:stretch/>
        </p:blipFill>
        <p:spPr bwMode="auto">
          <a:xfrm>
            <a:off x="4829577" y="1792355"/>
            <a:ext cx="2053750" cy="531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  <p:sp>
        <p:nvSpPr>
          <p:cNvPr id="19" name="18 Rectángulo"/>
          <p:cNvSpPr/>
          <p:nvPr/>
        </p:nvSpPr>
        <p:spPr>
          <a:xfrm>
            <a:off x="7521262" y="1052359"/>
            <a:ext cx="2936383" cy="6415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CATÁLOGO CLASIFICACIÓN PRESUPUESTAL ENTIDAD TERRITORIAL CCPET 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8374547" y="1469191"/>
            <a:ext cx="1003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+</a:t>
            </a:r>
            <a:endParaRPr lang="es-CO" sz="3600" dirty="0"/>
          </a:p>
        </p:txBody>
      </p:sp>
      <p:sp>
        <p:nvSpPr>
          <p:cNvPr id="24" name="23 Rectángulo"/>
          <p:cNvSpPr/>
          <p:nvPr/>
        </p:nvSpPr>
        <p:spPr>
          <a:xfrm>
            <a:off x="7521262" y="2689132"/>
            <a:ext cx="2936383" cy="4624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002060"/>
                </a:solidFill>
              </a:rPr>
              <a:t>CÓDIGO ÚNICO INSTITUCIONAL (CUIN)</a:t>
            </a:r>
            <a:endParaRPr lang="es-CO" sz="1400" dirty="0">
              <a:solidFill>
                <a:srgbClr val="002060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21262" y="2115522"/>
            <a:ext cx="2936383" cy="4624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D4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002060"/>
                </a:solidFill>
              </a:rPr>
              <a:t>CLASIFICADOR GEOGRÁFICO DIVIPOLA</a:t>
            </a:r>
            <a:endParaRPr lang="es-CO" sz="1400" dirty="0">
              <a:solidFill>
                <a:srgbClr val="002060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521262" y="3383104"/>
            <a:ext cx="2936383" cy="626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002060"/>
                </a:solidFill>
              </a:rPr>
              <a:t>CLASIFICACIÓN PROGRAMÁTICA DEL MANUAL DE INVERSIÓN PÚBLICA NACIONAL</a:t>
            </a:r>
            <a:endParaRPr lang="es-CO" sz="1400" dirty="0">
              <a:solidFill>
                <a:srgbClr val="00206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521262" y="4834996"/>
            <a:ext cx="2910625" cy="5311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002060"/>
                </a:solidFill>
              </a:rPr>
              <a:t>CLASIFICACIONES POR FUENTES DE FINANCIACIÓN </a:t>
            </a:r>
            <a:endParaRPr lang="es-CO" sz="1400" dirty="0">
              <a:solidFill>
                <a:srgbClr val="00206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21262" y="5467995"/>
            <a:ext cx="2910625" cy="5230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002060"/>
                </a:solidFill>
              </a:rPr>
              <a:t>CLASIFICACIONES POR UNIDADES EJECUTORAS</a:t>
            </a:r>
            <a:endParaRPr lang="es-CO" sz="1400" dirty="0">
              <a:solidFill>
                <a:srgbClr val="002060"/>
              </a:solidFill>
            </a:endParaRPr>
          </a:p>
        </p:txBody>
      </p:sp>
      <p:sp>
        <p:nvSpPr>
          <p:cNvPr id="30" name="29 Flecha a la derecha con bandas"/>
          <p:cNvSpPr/>
          <p:nvPr/>
        </p:nvSpPr>
        <p:spPr>
          <a:xfrm>
            <a:off x="7107694" y="2854797"/>
            <a:ext cx="237607" cy="1317166"/>
          </a:xfrm>
          <a:prstGeom prst="stripedRightArrow">
            <a:avLst/>
          </a:prstGeom>
          <a:solidFill>
            <a:srgbClr val="FD4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Rectángulo"/>
          <p:cNvSpPr/>
          <p:nvPr/>
        </p:nvSpPr>
        <p:spPr>
          <a:xfrm>
            <a:off x="7521262" y="6134292"/>
            <a:ext cx="2923504" cy="464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002060"/>
                </a:solidFill>
              </a:rPr>
              <a:t>Entre otros 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7521262" y="4109069"/>
            <a:ext cx="2936383" cy="626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002060"/>
                </a:solidFill>
              </a:rPr>
              <a:t>CLASIFICACIÓN PRODUCTO CENTRAL CPC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869944" y="373489"/>
            <a:ext cx="567023" cy="6224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C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P</a:t>
            </a:r>
          </a:p>
          <a:p>
            <a:pPr algn="ctr"/>
            <a:endParaRPr lang="es-CO" sz="2000" b="1" dirty="0">
              <a:solidFill>
                <a:srgbClr val="002060"/>
              </a:solidFill>
            </a:endParaRPr>
          </a:p>
          <a:p>
            <a:pPr algn="ctr"/>
            <a:endParaRPr lang="es-CO" sz="2000" b="1" dirty="0">
              <a:solidFill>
                <a:srgbClr val="002060"/>
              </a:solidFill>
            </a:endParaRP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II</a:t>
            </a:r>
          </a:p>
          <a:p>
            <a:pPr algn="ctr"/>
            <a:endParaRPr lang="es-CO" sz="2000" b="1" dirty="0">
              <a:solidFill>
                <a:srgbClr val="002060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1599395" y="0"/>
            <a:ext cx="567023" cy="65852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 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G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U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M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N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T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O</a:t>
            </a:r>
          </a:p>
          <a:p>
            <a:pPr algn="ctr"/>
            <a:endParaRPr lang="es-CO" sz="2000" b="1" dirty="0">
              <a:solidFill>
                <a:srgbClr val="002060"/>
              </a:solidFill>
            </a:endParaRP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P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D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D</a:t>
            </a:r>
          </a:p>
          <a:p>
            <a:pPr algn="ctr"/>
            <a:endParaRPr lang="es-CO" sz="2000" b="1" dirty="0">
              <a:solidFill>
                <a:srgbClr val="002060"/>
              </a:solidFill>
            </a:endParaRP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I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98755" y="150124"/>
            <a:ext cx="10058890" cy="64836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TRAZABILIDAD INSTRUMENTOS DE PLANIFICACIÓN 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2567618" y="1083134"/>
            <a:ext cx="1746517" cy="61076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INSTRUMENTOS   DE PLANEACIÓN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567619" y="1822984"/>
            <a:ext cx="1746517" cy="523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b="1" dirty="0">
                <a:solidFill>
                  <a:schemeClr val="tx1"/>
                </a:solidFill>
                <a:latin typeface="Arial Black" pitchFamily="34" charset="0"/>
              </a:rPr>
              <a:t>PLAN INDICATIVO</a:t>
            </a:r>
          </a:p>
          <a:p>
            <a:pPr algn="ctr"/>
            <a:r>
              <a:rPr lang="es-CO" sz="1100" b="1" dirty="0">
                <a:solidFill>
                  <a:schemeClr val="tx1"/>
                </a:solidFill>
                <a:latin typeface="Arial Black" pitchFamily="34" charset="0"/>
              </a:rPr>
              <a:t>POAI </a:t>
            </a:r>
          </a:p>
          <a:p>
            <a:pPr algn="ctr"/>
            <a:r>
              <a:rPr lang="es-CO" sz="1100" b="1" dirty="0">
                <a:solidFill>
                  <a:schemeClr val="tx1"/>
                </a:solidFill>
                <a:latin typeface="Arial Black" pitchFamily="34" charset="0"/>
              </a:rPr>
              <a:t>PLAN DE ACCIÓN</a:t>
            </a:r>
          </a:p>
        </p:txBody>
      </p:sp>
      <p:sp>
        <p:nvSpPr>
          <p:cNvPr id="34" name="33 Flecha a la derecha con bandas"/>
          <p:cNvSpPr/>
          <p:nvPr/>
        </p:nvSpPr>
        <p:spPr>
          <a:xfrm>
            <a:off x="4473162" y="2854797"/>
            <a:ext cx="326455" cy="1254039"/>
          </a:xfrm>
          <a:prstGeom prst="stripedRightArrow">
            <a:avLst/>
          </a:prstGeom>
          <a:solidFill>
            <a:srgbClr val="FD4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34 Rectángulo"/>
          <p:cNvSpPr/>
          <p:nvPr/>
        </p:nvSpPr>
        <p:spPr>
          <a:xfrm>
            <a:off x="2567619" y="2710881"/>
            <a:ext cx="1764404" cy="588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SECTORES 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2594562" y="3609268"/>
            <a:ext cx="1764405" cy="548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ED1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PROGRAMAS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2567619" y="4401654"/>
            <a:ext cx="1764405" cy="494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PRODUCTOS 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2567620" y="5080051"/>
            <a:ext cx="1764404" cy="556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D4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INDICADORES  </a:t>
            </a:r>
          </a:p>
        </p:txBody>
      </p:sp>
      <p:sp>
        <p:nvSpPr>
          <p:cNvPr id="20" name="19 Flecha derecha"/>
          <p:cNvSpPr/>
          <p:nvPr/>
        </p:nvSpPr>
        <p:spPr>
          <a:xfrm>
            <a:off x="721217" y="5929031"/>
            <a:ext cx="5898524" cy="66939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CODIFICACIÓN PROGRAMÁTICA DE INVERSIÓN CPI</a:t>
            </a:r>
          </a:p>
        </p:txBody>
      </p:sp>
      <p:sp>
        <p:nvSpPr>
          <p:cNvPr id="40" name="39 Flecha a la derecha con bandas"/>
          <p:cNvSpPr/>
          <p:nvPr/>
        </p:nvSpPr>
        <p:spPr>
          <a:xfrm>
            <a:off x="10604310" y="2881941"/>
            <a:ext cx="237607" cy="1317166"/>
          </a:xfrm>
          <a:prstGeom prst="stripedRightArrow">
            <a:avLst/>
          </a:prstGeom>
          <a:solidFill>
            <a:srgbClr val="FD49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074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ESTAMPILLA  PROCULTURA AL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408806"/>
              </p:ext>
            </p:extLst>
          </p:nvPr>
        </p:nvGraphicFramePr>
        <p:xfrm>
          <a:off x="163773" y="982638"/>
          <a:ext cx="11873552" cy="566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7099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IMPUESTO AL REGISTRO  (4% TURÍSMO Y CULTURA) 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620887"/>
              </p:ext>
            </p:extLst>
          </p:nvPr>
        </p:nvGraphicFramePr>
        <p:xfrm>
          <a:off x="318450" y="968991"/>
          <a:ext cx="11718876" cy="560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45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IMPUESTO AL REGISTRO  (6% PROYECTA ) AL 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66322"/>
              </p:ext>
            </p:extLst>
          </p:nvPr>
        </p:nvGraphicFramePr>
        <p:xfrm>
          <a:off x="163773" y="1037230"/>
          <a:ext cx="11873552" cy="565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3186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ESTAMPILLA PROADULTO MAYOR AL 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032946"/>
              </p:ext>
            </p:extLst>
          </p:nvPr>
        </p:nvGraphicFramePr>
        <p:xfrm>
          <a:off x="163773" y="996286"/>
          <a:ext cx="11614245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220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b="1" dirty="0">
                <a:solidFill>
                  <a:schemeClr val="bg1"/>
                </a:solidFill>
                <a:latin typeface="Arial Black" pitchFamily="34" charset="0"/>
              </a:rPr>
              <a:t>  SISTEMA GENERAL DE PARTICIPACIONES SGP EDUCACIÓN  AL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1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03585"/>
              </p:ext>
            </p:extLst>
          </p:nvPr>
        </p:nvGraphicFramePr>
        <p:xfrm>
          <a:off x="259307" y="955342"/>
          <a:ext cx="11655189" cy="567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1897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1015663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TRANSFERENCIAS  PROGRAMA ALIMENTACIÓN  ESCOLAR  PAE 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AL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1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079300"/>
              </p:ext>
            </p:extLst>
          </p:nvPr>
        </p:nvGraphicFramePr>
        <p:xfrm>
          <a:off x="163773" y="1282890"/>
          <a:ext cx="11873552" cy="533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301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  MONOPOLIO AL 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1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847519"/>
              </p:ext>
            </p:extLst>
          </p:nvPr>
        </p:nvGraphicFramePr>
        <p:xfrm>
          <a:off x="163773" y="853977"/>
          <a:ext cx="11778018" cy="556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6322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RENTAS CEDIDAS SALUD AL 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1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071531"/>
              </p:ext>
            </p:extLst>
          </p:nvPr>
        </p:nvGraphicFramePr>
        <p:xfrm>
          <a:off x="163773" y="1050878"/>
          <a:ext cx="11750723" cy="563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5228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RECURSOS ADRES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1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526530"/>
              </p:ext>
            </p:extLst>
          </p:nvPr>
        </p:nvGraphicFramePr>
        <p:xfrm>
          <a:off x="423081" y="1009933"/>
          <a:ext cx="11614244" cy="566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728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 IMPUESTO AL CONSUMO 3% AL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974895"/>
              </p:ext>
            </p:extLst>
          </p:nvPr>
        </p:nvGraphicFramePr>
        <p:xfrm>
          <a:off x="163773" y="1009933"/>
          <a:ext cx="11682484" cy="554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218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05" y="6049108"/>
            <a:ext cx="4253201" cy="68861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363851" y="3523858"/>
            <a:ext cx="22322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0" y="1996225"/>
            <a:ext cx="9910482" cy="3168203"/>
          </a:xfrm>
          <a:prstGeom prst="rect">
            <a:avLst/>
          </a:prstGeom>
        </p:spPr>
      </p:pic>
      <p:sp>
        <p:nvSpPr>
          <p:cNvPr id="11" name="Arco 10"/>
          <p:cNvSpPr/>
          <p:nvPr/>
        </p:nvSpPr>
        <p:spPr>
          <a:xfrm rot="17084163">
            <a:off x="2151030" y="2927258"/>
            <a:ext cx="1021977" cy="1237130"/>
          </a:xfrm>
          <a:prstGeom prst="arc">
            <a:avLst/>
          </a:prstGeom>
          <a:ln>
            <a:solidFill>
              <a:srgbClr val="273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2655"/>
              </p:ext>
            </p:extLst>
          </p:nvPr>
        </p:nvGraphicFramePr>
        <p:xfrm>
          <a:off x="6029325" y="3360738"/>
          <a:ext cx="13335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CorelDRAW" r:id="rId7" imgW="132638" imgH="133196" progId="CorelDraw.Graphic.20">
                  <p:embed/>
                </p:oleObj>
              </mc:Choice>
              <mc:Fallback>
                <p:oleObj name="CorelDRAW" r:id="rId7" imgW="132638" imgH="133196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29325" y="3360738"/>
                        <a:ext cx="133350" cy="13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co 12"/>
          <p:cNvSpPr/>
          <p:nvPr/>
        </p:nvSpPr>
        <p:spPr>
          <a:xfrm rot="18769788">
            <a:off x="4568078" y="3067056"/>
            <a:ext cx="1021977" cy="1237130"/>
          </a:xfrm>
          <a:prstGeom prst="arc">
            <a:avLst/>
          </a:prstGeom>
          <a:ln>
            <a:solidFill>
              <a:srgbClr val="273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5" name="Arco 14"/>
          <p:cNvSpPr/>
          <p:nvPr/>
        </p:nvSpPr>
        <p:spPr>
          <a:xfrm rot="19725713">
            <a:off x="7789549" y="2887684"/>
            <a:ext cx="1021977" cy="1237130"/>
          </a:xfrm>
          <a:prstGeom prst="arc">
            <a:avLst/>
          </a:prstGeom>
          <a:ln>
            <a:solidFill>
              <a:srgbClr val="273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6" name="Arco 15"/>
          <p:cNvSpPr/>
          <p:nvPr/>
        </p:nvSpPr>
        <p:spPr>
          <a:xfrm rot="4900339">
            <a:off x="9033930" y="3339129"/>
            <a:ext cx="1021977" cy="1237130"/>
          </a:xfrm>
          <a:prstGeom prst="arc">
            <a:avLst/>
          </a:prstGeom>
          <a:ln>
            <a:solidFill>
              <a:srgbClr val="273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111194" y="4300132"/>
            <a:ext cx="768896" cy="7054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116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8448314" y="4300132"/>
            <a:ext cx="747201" cy="66845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271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46974" y="373487"/>
            <a:ext cx="10451908" cy="837127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ESTRUCTURA DEL PLAN DE DESARROLLO 2020-2023 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</a:rPr>
              <a:t>“TÚ Y YO SOMOS QUINDÍO”</a:t>
            </a:r>
          </a:p>
        </p:txBody>
      </p:sp>
    </p:spTree>
    <p:extLst>
      <p:ext uri="{BB962C8B-B14F-4D97-AF65-F5344CB8AC3E}">
        <p14:creationId xmlns:p14="http://schemas.microsoft.com/office/powerpoint/2010/main" val="681976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SGP SALUD PÚBLICA AL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2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781227"/>
              </p:ext>
            </p:extLst>
          </p:nvPr>
        </p:nvGraphicFramePr>
        <p:xfrm>
          <a:off x="163774" y="982639"/>
          <a:ext cx="11873551" cy="565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40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COFINANCIACIÓN NACIONAL SALUD AL III- TRIMESTRE DE 2022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2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763230"/>
              </p:ext>
            </p:extLst>
          </p:nvPr>
        </p:nvGraphicFramePr>
        <p:xfrm>
          <a:off x="163773" y="982639"/>
          <a:ext cx="11764370" cy="565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166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 FONDO DE ESTUPEFACIENTES AL  III- TRIMESTRE DE 2022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2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312992"/>
              </p:ext>
            </p:extLst>
          </p:nvPr>
        </p:nvGraphicFramePr>
        <p:xfrm>
          <a:off x="163773" y="996288"/>
          <a:ext cx="11873552" cy="560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1843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b="1" dirty="0">
                <a:solidFill>
                  <a:schemeClr val="bg1"/>
                </a:solidFill>
                <a:latin typeface="Arial Black" pitchFamily="34" charset="0"/>
              </a:rPr>
              <a:t>   COFINANCIACIÓN CONVENIOS INTERADMINISTRATIVOS  AL III- TRIMESTRE DE 2022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369446"/>
              </p:ext>
            </p:extLst>
          </p:nvPr>
        </p:nvGraphicFramePr>
        <p:xfrm>
          <a:off x="259307" y="914401"/>
          <a:ext cx="11778018" cy="580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794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SGP AGUA POTABLE Y SANEAMIENTO BÁSICO AL III- TRIMESTRE DE 2022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195424"/>
              </p:ext>
            </p:extLst>
          </p:nvPr>
        </p:nvGraphicFramePr>
        <p:xfrm>
          <a:off x="163773" y="853977"/>
          <a:ext cx="11778018" cy="534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774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  FONDO DE SEGURIDAD  AL  III- TRIMESTRE DE 2022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989256"/>
              </p:ext>
            </p:extLst>
          </p:nvPr>
        </p:nvGraphicFramePr>
        <p:xfrm>
          <a:off x="163773" y="853977"/>
          <a:ext cx="11873552" cy="5847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6968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4616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12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1200" b="1" dirty="0">
                <a:solidFill>
                  <a:schemeClr val="bg1"/>
                </a:solidFill>
                <a:latin typeface="Arial Black" pitchFamily="34" charset="0"/>
              </a:rPr>
              <a:t>IVA TELEFONÍA MÓVIL CULTURA AL III- TRIMESTRE DE 2022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631905"/>
              </p:ext>
            </p:extLst>
          </p:nvPr>
        </p:nvGraphicFramePr>
        <p:xfrm>
          <a:off x="163773" y="723331"/>
          <a:ext cx="11873552" cy="5923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3458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IMPUESTO AL CONSUMO  (3%) DESTINACIÓN  DEPORTE III- TRIMESTRE DE 2022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1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281851"/>
              </p:ext>
            </p:extLst>
          </p:nvPr>
        </p:nvGraphicFramePr>
        <p:xfrm>
          <a:off x="163773" y="1037229"/>
          <a:ext cx="11764369" cy="562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699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RECURSO DEL CRÉDITO- III TRIMESTRE DE 2022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9485"/>
              </p:ext>
            </p:extLst>
          </p:nvPr>
        </p:nvGraphicFramePr>
        <p:xfrm>
          <a:off x="163773" y="982639"/>
          <a:ext cx="11723427" cy="574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0447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CONVENIO INVIAS- III TRIMESTRE DE 2022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C06F466-F3DA-4F04-B6DE-29B7A50F6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600425"/>
              </p:ext>
            </p:extLst>
          </p:nvPr>
        </p:nvGraphicFramePr>
        <p:xfrm>
          <a:off x="163773" y="1078173"/>
          <a:ext cx="11873552" cy="5554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093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7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777923" y="482029"/>
            <a:ext cx="9883078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SEMAFORIZACIÓN ESTADO DE CUMPLIMIENTO PLAN OPERATIVO ANUAL DE INVERSIONES  POAI  III- TRIMESTRE DE 2022 </a:t>
            </a:r>
          </a:p>
        </p:txBody>
      </p:sp>
      <p:sp>
        <p:nvSpPr>
          <p:cNvPr id="8" name="Rectángulo 11"/>
          <p:cNvSpPr/>
          <p:nvPr/>
        </p:nvSpPr>
        <p:spPr>
          <a:xfrm>
            <a:off x="2113294" y="1920585"/>
            <a:ext cx="2919364" cy="432499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2" b="1" dirty="0">
                <a:solidFill>
                  <a:schemeClr val="bg1"/>
                </a:solidFill>
              </a:rPr>
              <a:t>CUMPLIMIENTO </a:t>
            </a:r>
          </a:p>
        </p:txBody>
      </p:sp>
      <p:sp>
        <p:nvSpPr>
          <p:cNvPr id="9" name="Rectángulo 4"/>
          <p:cNvSpPr/>
          <p:nvPr/>
        </p:nvSpPr>
        <p:spPr>
          <a:xfrm>
            <a:off x="6760953" y="1924909"/>
            <a:ext cx="2304116" cy="432499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2" b="1" dirty="0">
                <a:solidFill>
                  <a:schemeClr val="bg1"/>
                </a:solidFill>
              </a:rPr>
              <a:t>SEMAFORIZACIÓN METAS </a:t>
            </a:r>
          </a:p>
        </p:txBody>
      </p:sp>
      <p:graphicFrame>
        <p:nvGraphicFramePr>
          <p:cNvPr id="10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087168"/>
              </p:ext>
            </p:extLst>
          </p:nvPr>
        </p:nvGraphicFramePr>
        <p:xfrm>
          <a:off x="2113294" y="2925759"/>
          <a:ext cx="2919365" cy="1804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9365">
                  <a:extLst>
                    <a:ext uri="{9D8B030D-6E8A-4147-A177-3AD203B41FA5}">
                      <a16:colId xmlns:a16="http://schemas.microsoft.com/office/drawing/2014/main" val="2951321315"/>
                    </a:ext>
                  </a:extLst>
                </a:gridCol>
              </a:tblGrid>
              <a:tr h="3506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effectLst/>
                        </a:rPr>
                        <a:t>Verde Oscuro  (80%  - 100%)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1" marR="7151" marT="7151" marB="3432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73304"/>
                  </a:ext>
                </a:extLst>
              </a:tr>
              <a:tr h="3506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effectLst/>
                        </a:rPr>
                        <a:t> Verde Claro (70% - 79%)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1" marR="7151" marT="7151" marB="3432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486048"/>
                  </a:ext>
                </a:extLst>
              </a:tr>
              <a:tr h="3506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effectLst/>
                        </a:rPr>
                        <a:t> Amarillo (60%  - 69%)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1" marR="7151" marT="7151" marB="3432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217707"/>
                  </a:ext>
                </a:extLst>
              </a:tr>
              <a:tr h="3506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effectLst/>
                        </a:rPr>
                        <a:t> Naranja (40% - 59%)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1" marR="7151" marT="7151" marB="3432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257768"/>
                  </a:ext>
                </a:extLst>
              </a:tr>
              <a:tr h="4021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effectLst/>
                        </a:rPr>
                        <a:t> Rojo (0% - 39%)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1" marR="7151" marT="7151" marB="3432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462535"/>
                  </a:ext>
                </a:extLst>
              </a:tr>
            </a:tbl>
          </a:graphicData>
        </a:graphic>
      </p:graphicFrame>
      <p:sp>
        <p:nvSpPr>
          <p:cNvPr id="11" name="Rectángulo 3"/>
          <p:cNvSpPr/>
          <p:nvPr/>
        </p:nvSpPr>
        <p:spPr>
          <a:xfrm>
            <a:off x="7028221" y="2964159"/>
            <a:ext cx="1766269" cy="34518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1" b="1" dirty="0">
                <a:solidFill>
                  <a:schemeClr val="tx1"/>
                </a:solidFill>
              </a:rPr>
              <a:t>Sobresaliente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7031534" y="3309342"/>
            <a:ext cx="1762957" cy="34518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1" b="1" dirty="0">
                <a:solidFill>
                  <a:schemeClr val="tx1"/>
                </a:solidFill>
              </a:rPr>
              <a:t>Satisfactorio</a:t>
            </a:r>
          </a:p>
        </p:txBody>
      </p:sp>
      <p:sp>
        <p:nvSpPr>
          <p:cNvPr id="13" name="Rectángulo 7"/>
          <p:cNvSpPr/>
          <p:nvPr/>
        </p:nvSpPr>
        <p:spPr>
          <a:xfrm>
            <a:off x="7031533" y="3712215"/>
            <a:ext cx="1762957" cy="34518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1" b="1" dirty="0">
                <a:solidFill>
                  <a:schemeClr val="tx1"/>
                </a:solidFill>
              </a:rPr>
              <a:t>Medio</a:t>
            </a:r>
          </a:p>
        </p:txBody>
      </p:sp>
      <p:sp>
        <p:nvSpPr>
          <p:cNvPr id="14" name="Rectángulo 8"/>
          <p:cNvSpPr/>
          <p:nvPr/>
        </p:nvSpPr>
        <p:spPr>
          <a:xfrm>
            <a:off x="7034846" y="4057398"/>
            <a:ext cx="1762957" cy="34518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1" b="1" dirty="0">
                <a:solidFill>
                  <a:schemeClr val="tx1"/>
                </a:solidFill>
              </a:rPr>
              <a:t>Bajo</a:t>
            </a:r>
          </a:p>
        </p:txBody>
      </p:sp>
      <p:sp>
        <p:nvSpPr>
          <p:cNvPr id="15" name="Rectángulo 9"/>
          <p:cNvSpPr/>
          <p:nvPr/>
        </p:nvSpPr>
        <p:spPr>
          <a:xfrm>
            <a:off x="7034846" y="4434052"/>
            <a:ext cx="1762957" cy="345183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1" b="1" dirty="0">
                <a:solidFill>
                  <a:schemeClr val="tx1"/>
                </a:solidFill>
              </a:rPr>
              <a:t>Crítico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5725" y="615698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5472752" y="2964159"/>
            <a:ext cx="682388" cy="164248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5670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COLCIENCIAS- III TRIMESTRE DE 2022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2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87787"/>
              </p:ext>
            </p:extLst>
          </p:nvPr>
        </p:nvGraphicFramePr>
        <p:xfrm>
          <a:off x="395785" y="1023582"/>
          <a:ext cx="11641540" cy="546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514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LEY DE PUNTO FINAL- III TRIMESTRE DE 2022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F128B47-E0CD-4F0F-8C53-5D13437EC1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81487"/>
              </p:ext>
            </p:extLst>
          </p:nvPr>
        </p:nvGraphicFramePr>
        <p:xfrm>
          <a:off x="163773" y="996288"/>
          <a:ext cx="11873551" cy="544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5674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CONVENIO 1609- III TRIMESTRE DE 2022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9E9DAF1-C320-43AE-9802-7CA6CAA74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009533"/>
              </p:ext>
            </p:extLst>
          </p:nvPr>
        </p:nvGraphicFramePr>
        <p:xfrm>
          <a:off x="313899" y="982638"/>
          <a:ext cx="11723426" cy="574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8937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0">
            <a:extLst>
              <a:ext uri="{FF2B5EF4-FFF2-40B4-BE49-F238E27FC236}">
                <a16:creationId xmlns:a16="http://schemas.microsoft.com/office/drawing/2014/main" id="{B85F2D39-8679-41BD-A6F5-4081EE751A2B}"/>
              </a:ext>
            </a:extLst>
          </p:cNvPr>
          <p:cNvSpPr/>
          <p:nvPr/>
        </p:nvSpPr>
        <p:spPr>
          <a:xfrm>
            <a:off x="163773" y="146091"/>
            <a:ext cx="11873552" cy="70788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ESTADO DE EJECUCIÓN DE INGRESOS VS GASTOS</a:t>
            </a:r>
          </a:p>
          <a:p>
            <a:pPr algn="ctr" defTabSz="1278577">
              <a:defRPr/>
            </a:pP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 CONVENIO 1645- III TRIMESTRE DE 2022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E67F61A-C663-4B69-8B19-D1A2D4563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191704"/>
              </p:ext>
            </p:extLst>
          </p:nvPr>
        </p:nvGraphicFramePr>
        <p:xfrm>
          <a:off x="163773" y="853977"/>
          <a:ext cx="11873552" cy="581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327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1945718-2110-48E2-922D-10E6B9B53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24" y="5530183"/>
            <a:ext cx="3528489" cy="96424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D2840D-D826-43F2-ADB9-0112F8688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DB3988-CA45-49FC-9DBB-900F31403D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4B45EB-E94A-4603-9EFB-5C7594D32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82780" y="6358231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AFC592F-19B7-4187-916C-7EBD3B01BE8F}"/>
              </a:ext>
            </a:extLst>
          </p:cNvPr>
          <p:cNvSpPr/>
          <p:nvPr/>
        </p:nvSpPr>
        <p:spPr>
          <a:xfrm>
            <a:off x="1047567" y="301841"/>
            <a:ext cx="9232775" cy="7102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META PRODUCTO </a:t>
            </a:r>
            <a:endParaRPr lang="es-CO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79645245"/>
              </p:ext>
            </p:extLst>
          </p:nvPr>
        </p:nvGraphicFramePr>
        <p:xfrm>
          <a:off x="-395785" y="1203384"/>
          <a:ext cx="11690252" cy="5154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Rectángulo"/>
          <p:cNvSpPr/>
          <p:nvPr/>
        </p:nvSpPr>
        <p:spPr>
          <a:xfrm>
            <a:off x="1491386" y="3302390"/>
            <a:ext cx="2166424" cy="95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 Black" pitchFamily="34" charset="0"/>
              </a:rPr>
              <a:t>TIPOS </a:t>
            </a:r>
          </a:p>
          <a:p>
            <a:pPr algn="ctr"/>
            <a:r>
              <a:rPr lang="es-CO" sz="2400" dirty="0">
                <a:latin typeface="Arial Black" pitchFamily="34" charset="0"/>
              </a:rPr>
              <a:t>DE </a:t>
            </a:r>
          </a:p>
          <a:p>
            <a:pPr algn="ctr"/>
            <a:r>
              <a:rPr lang="es-CO" sz="2400" dirty="0">
                <a:latin typeface="Arial Black" pitchFamily="34" charset="0"/>
              </a:rPr>
              <a:t>METAS </a:t>
            </a:r>
          </a:p>
        </p:txBody>
      </p:sp>
    </p:spTree>
    <p:extLst>
      <p:ext uri="{BB962C8B-B14F-4D97-AF65-F5344CB8AC3E}">
        <p14:creationId xmlns:p14="http://schemas.microsoft.com/office/powerpoint/2010/main" val="382059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486839" y="6317410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1214728"/>
              </p:ext>
            </p:extLst>
          </p:nvPr>
        </p:nvGraphicFramePr>
        <p:xfrm>
          <a:off x="327546" y="1148627"/>
          <a:ext cx="114368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491319" y="163773"/>
            <a:ext cx="11109278" cy="600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 Black" pitchFamily="34" charset="0"/>
              </a:rPr>
              <a:t>PARÁMETROS  DE SEGUIMIENTO PLAN DE DESARROLLO</a:t>
            </a:r>
          </a:p>
        </p:txBody>
      </p:sp>
      <p:sp>
        <p:nvSpPr>
          <p:cNvPr id="8" name="7 Elipse"/>
          <p:cNvSpPr/>
          <p:nvPr/>
        </p:nvSpPr>
        <p:spPr>
          <a:xfrm>
            <a:off x="600500" y="982639"/>
            <a:ext cx="1214651" cy="103723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dirty="0">
                <a:latin typeface="Arial Black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078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881462" y="-27085"/>
            <a:ext cx="1310537" cy="49518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5725" y="615698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451091" y="1221861"/>
            <a:ext cx="1214651" cy="103723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>
                <a:latin typeface="Arial Black" pitchFamily="34" charset="0"/>
              </a:rPr>
              <a:t>2</a:t>
            </a:r>
            <a:endParaRPr lang="es-CO" sz="6000" dirty="0"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139" y="259308"/>
            <a:ext cx="10836323" cy="600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 Black" pitchFamily="34" charset="0"/>
              </a:rPr>
              <a:t>PARÁMETROS  DE SGUIMIENTO PLAN DE DESARROLLO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040336" y="2990784"/>
            <a:ext cx="8767872" cy="11252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latin typeface="Arial Black" pitchFamily="34" charset="0"/>
              </a:rPr>
              <a:t>ACTIVIDADES  DEL PROYECTO</a:t>
            </a:r>
          </a:p>
          <a:p>
            <a:pPr algn="ctr"/>
            <a:r>
              <a:rPr lang="es-MX" sz="2800" dirty="0">
                <a:latin typeface="Arial Black" pitchFamily="34" charset="0"/>
              </a:rPr>
              <a:t>C</a:t>
            </a:r>
            <a:r>
              <a:rPr lang="es-CO" sz="2800" dirty="0">
                <a:latin typeface="Arial Black" pitchFamily="34" charset="0"/>
              </a:rPr>
              <a:t>UMPLIDAS EN SU TOTALIDAD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040336" y="1382883"/>
            <a:ext cx="8694720" cy="8579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 Black" pitchFamily="34" charset="0"/>
              </a:rPr>
              <a:t> CUMPLIMIENTO DE META 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EAE546C4-797A-4A6C-B7B3-7A7B6291E10C}"/>
              </a:ext>
            </a:extLst>
          </p:cNvPr>
          <p:cNvSpPr/>
          <p:nvPr/>
        </p:nvSpPr>
        <p:spPr>
          <a:xfrm>
            <a:off x="5815467" y="2415705"/>
            <a:ext cx="1323833" cy="50468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1B2D6C9F-74EA-4748-BF8B-8B80E306E077}"/>
              </a:ext>
            </a:extLst>
          </p:cNvPr>
          <p:cNvSpPr/>
          <p:nvPr/>
        </p:nvSpPr>
        <p:spPr>
          <a:xfrm>
            <a:off x="5815467" y="4317321"/>
            <a:ext cx="1323833" cy="50468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FD5DB3-33DC-4A88-B8DB-4FD252A2CC61}"/>
              </a:ext>
            </a:extLst>
          </p:cNvPr>
          <p:cNvSpPr/>
          <p:nvPr/>
        </p:nvSpPr>
        <p:spPr>
          <a:xfrm>
            <a:off x="5114926" y="5051362"/>
            <a:ext cx="2724913" cy="8778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/>
              <a:t>100%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13397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048488" y="-81886"/>
            <a:ext cx="1143511" cy="369854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05725" y="6156988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87366974"/>
              </p:ext>
            </p:extLst>
          </p:nvPr>
        </p:nvGraphicFramePr>
        <p:xfrm>
          <a:off x="-1064524" y="988205"/>
          <a:ext cx="129653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9 Rectángulo"/>
          <p:cNvSpPr/>
          <p:nvPr/>
        </p:nvSpPr>
        <p:spPr>
          <a:xfrm>
            <a:off x="212164" y="109182"/>
            <a:ext cx="10836323" cy="60050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latin typeface="Arial Black" pitchFamily="34" charset="0"/>
              </a:rPr>
              <a:t>PARÁMETROS  DE SGUIMIENTO PLAN DE DESARROLLO</a:t>
            </a:r>
          </a:p>
        </p:txBody>
      </p:sp>
      <p:sp>
        <p:nvSpPr>
          <p:cNvPr id="11" name="10 Elipse"/>
          <p:cNvSpPr/>
          <p:nvPr/>
        </p:nvSpPr>
        <p:spPr>
          <a:xfrm>
            <a:off x="451091" y="982639"/>
            <a:ext cx="1214651" cy="103723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000" dirty="0">
                <a:latin typeface="Arial Black" pitchFamily="34" charset="0"/>
              </a:rPr>
              <a:t>3</a:t>
            </a:r>
            <a:endParaRPr lang="es-CO" sz="6000" dirty="0">
              <a:latin typeface="Arial Black" pitchFamily="34" charset="0"/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453A94A5-213F-4427-9883-CF27C7DE9459}"/>
              </a:ext>
            </a:extLst>
          </p:cNvPr>
          <p:cNvSpPr/>
          <p:nvPr/>
        </p:nvSpPr>
        <p:spPr>
          <a:xfrm>
            <a:off x="5084064" y="2569464"/>
            <a:ext cx="768096" cy="1645920"/>
          </a:xfrm>
          <a:prstGeom prst="rightArrow">
            <a:avLst/>
          </a:prstGeom>
          <a:solidFill>
            <a:srgbClr val="FF33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ACC2AD6-EEC2-474D-9F63-7A3818ED209B}"/>
              </a:ext>
            </a:extLst>
          </p:cNvPr>
          <p:cNvSpPr/>
          <p:nvPr/>
        </p:nvSpPr>
        <p:spPr>
          <a:xfrm>
            <a:off x="5925311" y="2445342"/>
            <a:ext cx="2418522" cy="164591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Arial Black" pitchFamily="34" charset="0"/>
              </a:rPr>
              <a:t>PROYECTOS DE INVERSIÓN </a:t>
            </a:r>
          </a:p>
          <a:p>
            <a:pPr algn="ctr"/>
            <a:r>
              <a:rPr lang="es-CO" dirty="0">
                <a:latin typeface="Arial Black" pitchFamily="34" charset="0"/>
              </a:rPr>
              <a:t>MGA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CEA5588-6E49-4437-8D1F-F02B300475A5}"/>
              </a:ext>
            </a:extLst>
          </p:cNvPr>
          <p:cNvSpPr/>
          <p:nvPr/>
        </p:nvSpPr>
        <p:spPr>
          <a:xfrm>
            <a:off x="8577072" y="2745089"/>
            <a:ext cx="347472" cy="871568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501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7178</TotalTime>
  <Words>2396</Words>
  <Application>Microsoft Office PowerPoint</Application>
  <PresentationFormat>Panorámica</PresentationFormat>
  <Paragraphs>938</Paragraphs>
  <Slides>54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0" baseType="lpstr">
      <vt:lpstr>Arial</vt:lpstr>
      <vt:lpstr>Arial Black</vt:lpstr>
      <vt:lpstr>Calibri</vt:lpstr>
      <vt:lpstr>Calibri Light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DIRPLANEACION04</cp:lastModifiedBy>
  <cp:revision>1020</cp:revision>
  <cp:lastPrinted>2020-10-13T20:33:27Z</cp:lastPrinted>
  <dcterms:created xsi:type="dcterms:W3CDTF">2020-01-02T14:16:52Z</dcterms:created>
  <dcterms:modified xsi:type="dcterms:W3CDTF">2022-11-11T14:55:56Z</dcterms:modified>
</cp:coreProperties>
</file>