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2.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drawings/drawing2.xml" ContentType="application/vnd.openxmlformats-officedocument.drawingml.chartshapes+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4.xml" ContentType="application/vnd.openxmlformats-officedocument.themeOverride+xml"/>
  <Override PartName="/ppt/charts/chart26.xml" ContentType="application/vnd.openxmlformats-officedocument.drawingml.chart+xml"/>
  <Override PartName="/ppt/charts/style3.xml" ContentType="application/vnd.ms-office.chartstyle+xml"/>
  <Override PartName="/ppt/charts/colors3.xml" ContentType="application/vnd.ms-office.chartcolorstyle+xml"/>
  <Override PartName="/ppt/charts/chart27.xml" ContentType="application/vnd.openxmlformats-officedocument.drawingml.chart+xml"/>
  <Override PartName="/ppt/theme/themeOverride25.xml" ContentType="application/vnd.openxmlformats-officedocument.themeOverride+xml"/>
  <Override PartName="/ppt/charts/chart28.xml" ContentType="application/vnd.openxmlformats-officedocument.drawingml.chart+xml"/>
  <Override PartName="/ppt/theme/themeOverride26.xml" ContentType="application/vnd.openxmlformats-officedocument.themeOverride+xml"/>
  <Override PartName="/ppt/drawings/drawing3.xml" ContentType="application/vnd.openxmlformats-officedocument.drawingml.chartshapes+xml"/>
  <Override PartName="/ppt/notesSlides/notesSlide5.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theme/themeOverride2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609" r:id="rId3"/>
    <p:sldId id="610" r:id="rId4"/>
    <p:sldId id="352" r:id="rId5"/>
    <p:sldId id="611" r:id="rId6"/>
    <p:sldId id="612" r:id="rId7"/>
    <p:sldId id="613" r:id="rId8"/>
    <p:sldId id="569" r:id="rId9"/>
    <p:sldId id="570" r:id="rId10"/>
    <p:sldId id="261" r:id="rId11"/>
    <p:sldId id="571" r:id="rId12"/>
    <p:sldId id="572" r:id="rId13"/>
    <p:sldId id="574" r:id="rId14"/>
    <p:sldId id="579" r:id="rId15"/>
    <p:sldId id="576" r:id="rId16"/>
    <p:sldId id="575" r:id="rId17"/>
    <p:sldId id="573" r:id="rId18"/>
    <p:sldId id="577" r:id="rId19"/>
    <p:sldId id="581" r:id="rId20"/>
    <p:sldId id="582" r:id="rId21"/>
    <p:sldId id="583" r:id="rId22"/>
    <p:sldId id="584" r:id="rId23"/>
    <p:sldId id="586" r:id="rId24"/>
    <p:sldId id="587" r:id="rId25"/>
    <p:sldId id="585" r:id="rId26"/>
    <p:sldId id="589" r:id="rId27"/>
    <p:sldId id="578" r:id="rId28"/>
    <p:sldId id="588" r:id="rId29"/>
    <p:sldId id="592" r:id="rId30"/>
    <p:sldId id="593" r:id="rId31"/>
    <p:sldId id="595" r:id="rId32"/>
    <p:sldId id="596" r:id="rId33"/>
    <p:sldId id="597" r:id="rId34"/>
    <p:sldId id="598" r:id="rId35"/>
    <p:sldId id="399" r:id="rId36"/>
    <p:sldId id="606" r:id="rId37"/>
    <p:sldId id="263" r:id="rId38"/>
    <p:sldId id="607" r:id="rId39"/>
    <p:sldId id="599" r:id="rId40"/>
    <p:sldId id="608" r:id="rId41"/>
    <p:sldId id="568" r:id="rId42"/>
    <p:sldId id="603" r:id="rId43"/>
    <p:sldId id="602" r:id="rId44"/>
    <p:sldId id="604" r:id="rId45"/>
    <p:sldId id="601" r:id="rId46"/>
    <p:sldId id="567" r:id="rId47"/>
    <p:sldId id="566" r:id="rId48"/>
    <p:sldId id="605" r:id="rId49"/>
    <p:sldId id="258" r:id="rId5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128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29" autoAdjust="0"/>
    <p:restoredTop sz="94662" autoAdjust="0"/>
  </p:normalViewPr>
  <p:slideViewPr>
    <p:cSldViewPr snapToGrid="0">
      <p:cViewPr varScale="1">
        <p:scale>
          <a:sx n="108" d="100"/>
          <a:sy n="108" d="100"/>
        </p:scale>
        <p:origin x="1230" y="108"/>
      </p:cViewPr>
      <p:guideLst>
        <p:guide orient="horz" pos="2160"/>
        <p:guide pos="3840"/>
      </p:guideLst>
    </p:cSldViewPr>
  </p:slideViewPr>
  <p:notesTextViewPr>
    <p:cViewPr>
      <p:scale>
        <a:sx n="1" d="1"/>
        <a:sy n="1" d="1"/>
      </p:scale>
      <p:origin x="0" y="0"/>
    </p:cViewPr>
  </p:notesTextViewPr>
  <p:sorterViewPr>
    <p:cViewPr>
      <p:scale>
        <a:sx n="100" d="100"/>
        <a:sy n="100" d="100"/>
      </p:scale>
      <p:origin x="0" y="123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xml"/><Relationship Id="rId1" Type="http://schemas.microsoft.com/office/2011/relationships/chartStyle" Target="style1.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1.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3.xml"/><Relationship Id="rId1" Type="http://schemas.microsoft.com/office/2011/relationships/chartStyle" Target="style3.xml"/></Relationships>
</file>

<file path=ppt/charts/_rels/chart27.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25.xml"/></Relationships>
</file>

<file path=ppt/charts/_rels/chart28.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23.xlsx"/><Relationship Id="rId1" Type="http://schemas.openxmlformats.org/officeDocument/2006/relationships/themeOverride" Target="../theme/themeOverride26.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7.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'[Gráficas Ingresos vs Gastos 30-09-2021 definitivo.xlsx]Ordinario'!$D$3</c:f>
              <c:strCache>
                <c:ptCount val="1"/>
                <c:pt idx="0">
                  <c:v>A.DEFINITIVO</c:v>
                </c:pt>
              </c:strCache>
            </c:strRef>
          </c:tx>
          <c:spPr>
            <a:solidFill>
              <a:schemeClr val="accent1"/>
            </a:solidFill>
            <a:ln>
              <a:noFill/>
            </a:ln>
            <a:effectLst/>
          </c:spPr>
          <c:invertIfNegative val="0"/>
          <c:cat>
            <c:strRef>
              <c:f>'[Gráficas Ingresos vs Gastos 30-09-2021 definitivo.xlsx]Ordinario'!$B$4:$B$7</c:f>
              <c:strCache>
                <c:ptCount val="4"/>
                <c:pt idx="0">
                  <c:v>R. ORDINARIO</c:v>
                </c:pt>
                <c:pt idx="1">
                  <c:v>S. RECURSO ORDINARIO</c:v>
                </c:pt>
                <c:pt idx="2">
                  <c:v>TOTAL </c:v>
                </c:pt>
                <c:pt idx="3">
                  <c:v>% DE INGRESO EFECTIVO</c:v>
                </c:pt>
              </c:strCache>
            </c:strRef>
          </c:cat>
          <c:val>
            <c:numRef>
              <c:f>'[Gráficas Ingresos vs Gastos 30-09-2021 definitivo.xlsx]Ordinario'!$D$4:$D$7</c:f>
              <c:numCache>
                <c:formatCode>_(* #,##0.00_);_(* \(#,##0.00\);_(* "-"??_);_(@_)</c:formatCode>
                <c:ptCount val="4"/>
                <c:pt idx="0">
                  <c:v>91687557.971000001</c:v>
                </c:pt>
                <c:pt idx="1">
                  <c:v>19332211.782189999</c:v>
                </c:pt>
                <c:pt idx="2">
                  <c:v>111019769.75319</c:v>
                </c:pt>
                <c:pt idx="3" formatCode="#,##0">
                  <c:v>100</c:v>
                </c:pt>
              </c:numCache>
            </c:numRef>
          </c:val>
          <c:extLst>
            <c:ext xmlns:c16="http://schemas.microsoft.com/office/drawing/2014/chart" uri="{C3380CC4-5D6E-409C-BE32-E72D297353CC}">
              <c16:uniqueId val="{00000000-CEC8-4EBF-8FC1-75C9206C8C0F}"/>
            </c:ext>
          </c:extLst>
        </c:ser>
        <c:ser>
          <c:idx val="1"/>
          <c:order val="1"/>
          <c:tx>
            <c:strRef>
              <c:f>'[Gráficas Ingresos vs Gastos 30-09-2021 definitivo.xlsx]Ordinario'!$E$3</c:f>
              <c:strCache>
                <c:ptCount val="1"/>
                <c:pt idx="0">
                  <c:v>I. EFECTIVO</c:v>
                </c:pt>
              </c:strCache>
            </c:strRef>
          </c:tx>
          <c:spPr>
            <a:solidFill>
              <a:schemeClr val="accent2"/>
            </a:solidFill>
            <a:ln>
              <a:noFill/>
            </a:ln>
            <a:effectLst/>
          </c:spPr>
          <c:invertIfNegative val="0"/>
          <c:cat>
            <c:strRef>
              <c:f>'[Gráficas Ingresos vs Gastos 30-09-2021 definitivo.xlsx]Ordinario'!$B$4:$B$7</c:f>
              <c:strCache>
                <c:ptCount val="4"/>
                <c:pt idx="0">
                  <c:v>R. ORDINARIO</c:v>
                </c:pt>
                <c:pt idx="1">
                  <c:v>S. RECURSO ORDINARIO</c:v>
                </c:pt>
                <c:pt idx="2">
                  <c:v>TOTAL </c:v>
                </c:pt>
                <c:pt idx="3">
                  <c:v>% DE INGRESO EFECTIVO</c:v>
                </c:pt>
              </c:strCache>
            </c:strRef>
          </c:cat>
          <c:val>
            <c:numRef>
              <c:f>'[Gráficas Ingresos vs Gastos 30-09-2021 definitivo.xlsx]Ordinario'!$E$4:$E$7</c:f>
              <c:numCache>
                <c:formatCode>_(* #,##0.00_);_(* \(#,##0.00\);_(* "-"??_);_(@_)</c:formatCode>
                <c:ptCount val="4"/>
                <c:pt idx="0">
                  <c:v>73356862.793339998</c:v>
                </c:pt>
                <c:pt idx="1">
                  <c:v>19344234.930189997</c:v>
                </c:pt>
                <c:pt idx="2">
                  <c:v>92701097.723529994</c:v>
                </c:pt>
                <c:pt idx="3" formatCode="0%">
                  <c:v>0.83499630678045389</c:v>
                </c:pt>
              </c:numCache>
            </c:numRef>
          </c:val>
          <c:extLst>
            <c:ext xmlns:c16="http://schemas.microsoft.com/office/drawing/2014/chart" uri="{C3380CC4-5D6E-409C-BE32-E72D297353CC}">
              <c16:uniqueId val="{00000001-CEC8-4EBF-8FC1-75C9206C8C0F}"/>
            </c:ext>
          </c:extLst>
        </c:ser>
        <c:ser>
          <c:idx val="2"/>
          <c:order val="2"/>
          <c:tx>
            <c:strRef>
              <c:f>'[Gráficas Ingresos vs Gastos 30-09-2021 definitivo.xlsx]Ordinario'!$F$3</c:f>
              <c:strCache>
                <c:ptCount val="1"/>
                <c:pt idx="0">
                  <c:v>P. DEFINITIVO GASTOS</c:v>
                </c:pt>
              </c:strCache>
            </c:strRef>
          </c:tx>
          <c:spPr>
            <a:solidFill>
              <a:schemeClr val="accent3"/>
            </a:solidFill>
            <a:ln>
              <a:noFill/>
            </a:ln>
            <a:effectLst/>
          </c:spPr>
          <c:invertIfNegative val="0"/>
          <c:cat>
            <c:strRef>
              <c:f>'[Gráficas Ingresos vs Gastos 30-09-2021 definitivo.xlsx]Ordinario'!$B$4:$B$7</c:f>
              <c:strCache>
                <c:ptCount val="4"/>
                <c:pt idx="0">
                  <c:v>R. ORDINARIO</c:v>
                </c:pt>
                <c:pt idx="1">
                  <c:v>S. RECURSO ORDINARIO</c:v>
                </c:pt>
                <c:pt idx="2">
                  <c:v>TOTAL </c:v>
                </c:pt>
                <c:pt idx="3">
                  <c:v>% DE INGRESO EFECTIVO</c:v>
                </c:pt>
              </c:strCache>
            </c:strRef>
          </c:cat>
          <c:val>
            <c:numRef>
              <c:f>'[Gráficas Ingresos vs Gastos 30-09-2021 definitivo.xlsx]Ordinario'!$F$4:$F$7</c:f>
              <c:numCache>
                <c:formatCode>_(* #,##0.00_);_(* \(#,##0.00\);_(* "-"??_);_(@_)</c:formatCode>
                <c:ptCount val="4"/>
                <c:pt idx="0">
                  <c:v>91687557.971000001</c:v>
                </c:pt>
                <c:pt idx="1">
                  <c:v>19332211.782189999</c:v>
                </c:pt>
                <c:pt idx="2">
                  <c:v>111019769.75319</c:v>
                </c:pt>
                <c:pt idx="3" formatCode="0.00%">
                  <c:v>1</c:v>
                </c:pt>
              </c:numCache>
            </c:numRef>
          </c:val>
          <c:extLst>
            <c:ext xmlns:c16="http://schemas.microsoft.com/office/drawing/2014/chart" uri="{C3380CC4-5D6E-409C-BE32-E72D297353CC}">
              <c16:uniqueId val="{00000002-CEC8-4EBF-8FC1-75C9206C8C0F}"/>
            </c:ext>
          </c:extLst>
        </c:ser>
        <c:ser>
          <c:idx val="3"/>
          <c:order val="3"/>
          <c:tx>
            <c:strRef>
              <c:f>'[Gráficas Ingresos vs Gastos 30-09-2021 definitivo.xlsx]Ordinario'!$G$3</c:f>
              <c:strCache>
                <c:ptCount val="1"/>
                <c:pt idx="0">
                  <c:v>COMPROMISOS</c:v>
                </c:pt>
              </c:strCache>
            </c:strRef>
          </c:tx>
          <c:spPr>
            <a:solidFill>
              <a:schemeClr val="accent4"/>
            </a:solidFill>
            <a:ln>
              <a:noFill/>
            </a:ln>
            <a:effectLst/>
          </c:spPr>
          <c:invertIfNegative val="0"/>
          <c:cat>
            <c:strRef>
              <c:f>'[Gráficas Ingresos vs Gastos 30-09-2021 definitivo.xlsx]Ordinario'!$B$4:$B$7</c:f>
              <c:strCache>
                <c:ptCount val="4"/>
                <c:pt idx="0">
                  <c:v>R. ORDINARIO</c:v>
                </c:pt>
                <c:pt idx="1">
                  <c:v>S. RECURSO ORDINARIO</c:v>
                </c:pt>
                <c:pt idx="2">
                  <c:v>TOTAL </c:v>
                </c:pt>
                <c:pt idx="3">
                  <c:v>% DE INGRESO EFECTIVO</c:v>
                </c:pt>
              </c:strCache>
            </c:strRef>
          </c:cat>
          <c:val>
            <c:numRef>
              <c:f>'[Gráficas Ingresos vs Gastos 30-09-2021 definitivo.xlsx]Ordinario'!$G$4:$G$7</c:f>
              <c:numCache>
                <c:formatCode>_(* #,##0.00_);_(* \(#,##0.00\);_(* "-"??_);_(@_)</c:formatCode>
                <c:ptCount val="4"/>
                <c:pt idx="0">
                  <c:v>61398829.096129999</c:v>
                </c:pt>
                <c:pt idx="1">
                  <c:v>12617451.070020001</c:v>
                </c:pt>
                <c:pt idx="2">
                  <c:v>74016280.166150004</c:v>
                </c:pt>
                <c:pt idx="3" formatCode="0.00%">
                  <c:v>0.66669459260001074</c:v>
                </c:pt>
              </c:numCache>
            </c:numRef>
          </c:val>
          <c:extLst>
            <c:ext xmlns:c16="http://schemas.microsoft.com/office/drawing/2014/chart" uri="{C3380CC4-5D6E-409C-BE32-E72D297353CC}">
              <c16:uniqueId val="{00000000-D3BA-4423-ABD1-BA8F07880A64}"/>
            </c:ext>
          </c:extLst>
        </c:ser>
        <c:ser>
          <c:idx val="4"/>
          <c:order val="4"/>
          <c:tx>
            <c:strRef>
              <c:f>'[Gráficas Ingresos vs Gastos 30-09-2021 definitivo.xlsx]Ordinario'!$H$3</c:f>
              <c:strCache>
                <c:ptCount val="1"/>
                <c:pt idx="0">
                  <c:v>OBLIGACIONES</c:v>
                </c:pt>
              </c:strCache>
            </c:strRef>
          </c:tx>
          <c:spPr>
            <a:solidFill>
              <a:schemeClr val="accent5"/>
            </a:solidFill>
            <a:ln>
              <a:noFill/>
            </a:ln>
            <a:effectLst/>
          </c:spPr>
          <c:invertIfNegative val="0"/>
          <c:cat>
            <c:strRef>
              <c:f>'[Gráficas Ingresos vs Gastos 30-09-2021 definitivo.xlsx]Ordinario'!$B$4:$B$7</c:f>
              <c:strCache>
                <c:ptCount val="4"/>
                <c:pt idx="0">
                  <c:v>R. ORDINARIO</c:v>
                </c:pt>
                <c:pt idx="1">
                  <c:v>S. RECURSO ORDINARIO</c:v>
                </c:pt>
                <c:pt idx="2">
                  <c:v>TOTAL </c:v>
                </c:pt>
                <c:pt idx="3">
                  <c:v>% DE INGRESO EFECTIVO</c:v>
                </c:pt>
              </c:strCache>
            </c:strRef>
          </c:cat>
          <c:val>
            <c:numRef>
              <c:f>'[Gráficas Ingresos vs Gastos 30-09-2021 definitivo.xlsx]Ordinario'!$H$4:$H$7</c:f>
              <c:numCache>
                <c:formatCode>_(* #,##0.00_);_(* \(#,##0.00\);_(* "-"??_);_(@_)</c:formatCode>
                <c:ptCount val="4"/>
                <c:pt idx="0">
                  <c:v>53111502.344719999</c:v>
                </c:pt>
                <c:pt idx="1">
                  <c:v>8167515.6071699997</c:v>
                </c:pt>
                <c:pt idx="2">
                  <c:v>61279017.951889999</c:v>
                </c:pt>
                <c:pt idx="3" formatCode="0.00%">
                  <c:v>0.82791269453601701</c:v>
                </c:pt>
              </c:numCache>
            </c:numRef>
          </c:val>
          <c:extLst>
            <c:ext xmlns:c16="http://schemas.microsoft.com/office/drawing/2014/chart" uri="{C3380CC4-5D6E-409C-BE32-E72D297353CC}">
              <c16:uniqueId val="{00000001-D3BA-4423-ABD1-BA8F07880A64}"/>
            </c:ext>
          </c:extLst>
        </c:ser>
        <c:ser>
          <c:idx val="5"/>
          <c:order val="5"/>
          <c:tx>
            <c:strRef>
              <c:f>'[Gráficas Ingresos vs Gastos 30-09-2021 definitivo.xlsx]Ordinario'!$I$3</c:f>
              <c:strCache>
                <c:ptCount val="1"/>
                <c:pt idx="0">
                  <c:v>PAGOS</c:v>
                </c:pt>
              </c:strCache>
            </c:strRef>
          </c:tx>
          <c:spPr>
            <a:solidFill>
              <a:schemeClr val="accent6"/>
            </a:solidFill>
            <a:ln>
              <a:noFill/>
            </a:ln>
            <a:effectLst/>
          </c:spPr>
          <c:invertIfNegative val="0"/>
          <c:cat>
            <c:strRef>
              <c:f>'[Gráficas Ingresos vs Gastos 30-09-2021 definitivo.xlsx]Ordinario'!$B$4:$B$7</c:f>
              <c:strCache>
                <c:ptCount val="4"/>
                <c:pt idx="0">
                  <c:v>R. ORDINARIO</c:v>
                </c:pt>
                <c:pt idx="1">
                  <c:v>S. RECURSO ORDINARIO</c:v>
                </c:pt>
                <c:pt idx="2">
                  <c:v>TOTAL </c:v>
                </c:pt>
                <c:pt idx="3">
                  <c:v>% DE INGRESO EFECTIVO</c:v>
                </c:pt>
              </c:strCache>
            </c:strRef>
          </c:cat>
          <c:val>
            <c:numRef>
              <c:f>'[Gráficas Ingresos vs Gastos 30-09-2021 definitivo.xlsx]Ordinario'!$I$4:$I$7</c:f>
              <c:numCache>
                <c:formatCode>_(* #,##0.00_);_(* \(#,##0.00\);_(* "-"??_);_(@_)</c:formatCode>
                <c:ptCount val="4"/>
                <c:pt idx="0">
                  <c:v>53038557.544720002</c:v>
                </c:pt>
                <c:pt idx="1">
                  <c:v>8167515.6071699997</c:v>
                </c:pt>
                <c:pt idx="2">
                  <c:v>61206073.151890002</c:v>
                </c:pt>
                <c:pt idx="3" formatCode="0.00%">
                  <c:v>0.82692717081290834</c:v>
                </c:pt>
              </c:numCache>
            </c:numRef>
          </c:val>
          <c:extLst>
            <c:ext xmlns:c16="http://schemas.microsoft.com/office/drawing/2014/chart" uri="{C3380CC4-5D6E-409C-BE32-E72D297353CC}">
              <c16:uniqueId val="{00000002-D3BA-4423-ABD1-BA8F07880A64}"/>
            </c:ext>
          </c:extLst>
        </c:ser>
        <c:ser>
          <c:idx val="6"/>
          <c:order val="6"/>
          <c:tx>
            <c:strRef>
              <c:f>'[Gráficas Ingresos vs Gastos 30-09-2021 definitivo.xlsx]Ordinario'!$J$3</c:f>
              <c:strCache>
                <c:ptCount val="1"/>
                <c:pt idx="0">
                  <c:v>D. I. EFECTIVOS VS COMPROMISOS</c:v>
                </c:pt>
              </c:strCache>
            </c:strRef>
          </c:tx>
          <c:spPr>
            <a:solidFill>
              <a:schemeClr val="accent1">
                <a:lumMod val="60000"/>
              </a:schemeClr>
            </a:solidFill>
            <a:ln>
              <a:noFill/>
            </a:ln>
            <a:effectLst/>
          </c:spPr>
          <c:invertIfNegative val="0"/>
          <c:cat>
            <c:strRef>
              <c:f>'[Gráficas Ingresos vs Gastos 30-09-2021 definitivo.xlsx]Ordinario'!$B$4:$B$7</c:f>
              <c:strCache>
                <c:ptCount val="4"/>
                <c:pt idx="0">
                  <c:v>R. ORDINARIO</c:v>
                </c:pt>
                <c:pt idx="1">
                  <c:v>S. RECURSO ORDINARIO</c:v>
                </c:pt>
                <c:pt idx="2">
                  <c:v>TOTAL </c:v>
                </c:pt>
                <c:pt idx="3">
                  <c:v>% DE INGRESO EFECTIVO</c:v>
                </c:pt>
              </c:strCache>
            </c:strRef>
          </c:cat>
          <c:val>
            <c:numRef>
              <c:f>'[Gráficas Ingresos vs Gastos 30-09-2021 definitivo.xlsx]Ordinario'!$J$4:$J$7</c:f>
              <c:numCache>
                <c:formatCode>_(* #,##0.00_);_(* \(#,##0.00\);_(* "-"??_);_(@_)</c:formatCode>
                <c:ptCount val="4"/>
                <c:pt idx="0">
                  <c:v>11958033.697209999</c:v>
                </c:pt>
                <c:pt idx="1">
                  <c:v>6726783.8601700002</c:v>
                </c:pt>
                <c:pt idx="2">
                  <c:v>18684817.557379998</c:v>
                </c:pt>
                <c:pt idx="3" formatCode="0.00%">
                  <c:v>0.16830171418044323</c:v>
                </c:pt>
              </c:numCache>
            </c:numRef>
          </c:val>
          <c:extLst>
            <c:ext xmlns:c16="http://schemas.microsoft.com/office/drawing/2014/chart" uri="{C3380CC4-5D6E-409C-BE32-E72D297353CC}">
              <c16:uniqueId val="{00000003-D3BA-4423-ABD1-BA8F07880A64}"/>
            </c:ext>
          </c:extLst>
        </c:ser>
        <c:dLbls>
          <c:showLegendKey val="0"/>
          <c:showVal val="0"/>
          <c:showCatName val="0"/>
          <c:showSerName val="0"/>
          <c:showPercent val="0"/>
          <c:showBubbleSize val="0"/>
        </c:dLbls>
        <c:gapWidth val="219"/>
        <c:overlap val="-27"/>
        <c:axId val="265125584"/>
        <c:axId val="265126144"/>
      </c:barChart>
      <c:catAx>
        <c:axId val="26512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CO"/>
          </a:p>
        </c:txPr>
        <c:crossAx val="265126144"/>
        <c:crosses val="autoZero"/>
        <c:auto val="1"/>
        <c:lblAlgn val="ctr"/>
        <c:lblOffset val="100"/>
        <c:noMultiLvlLbl val="0"/>
      </c:catAx>
      <c:valAx>
        <c:axId val="265126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RECURSOS</a:t>
                </a:r>
              </a:p>
            </c:rich>
          </c:tx>
          <c:overlay val="0"/>
          <c:spPr>
            <a:noFill/>
            <a:ln>
              <a:noFill/>
            </a:ln>
            <a:effectLst/>
          </c:spPr>
        </c:title>
        <c:numFmt formatCode="_(* #,##0.00_);_(* \(#,##0.00\);_(* &quot;-&quot;??_);_(@_)" sourceLinked="1"/>
        <c:majorTickMark val="none"/>
        <c:minorTickMark val="none"/>
        <c:tickLblPos val="nextTo"/>
        <c:spPr>
          <a:noFill/>
          <a:ln>
            <a:noFill/>
          </a:ln>
          <a:effectLst/>
        </c:spPr>
        <c:txPr>
          <a:bodyPr rot="-60000000" vert="horz"/>
          <a:lstStyle/>
          <a:p>
            <a:pPr>
              <a:defRPr/>
            </a:pPr>
            <a:endParaRPr lang="es-CO"/>
          </a:p>
        </c:txPr>
        <c:crossAx val="2651255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chart>
  <c:spPr>
    <a:noFill/>
    <a:ln w="9525" cap="flat" cmpd="sng" algn="ctr">
      <a:solidFill>
        <a:sysClr val="window" lastClr="FFFFFF">
          <a:lumMod val="75000"/>
        </a:sysClr>
      </a:solidFill>
      <a:round/>
    </a:ln>
    <a:effectLst/>
  </c:spPr>
  <c:txPr>
    <a:bodyPr/>
    <a:lstStyle/>
    <a:p>
      <a:pPr algn="ctr" rtl="0">
        <a:defRPr lang="es-CO" sz="1400" b="0" i="0" u="none" strike="noStrike" kern="1200" baseline="0">
          <a:solidFill>
            <a:schemeClr val="tx1"/>
          </a:solidFill>
          <a:latin typeface="+mn-lt"/>
          <a:ea typeface="+mn-ea"/>
          <a:cs typeface="+mn-cs"/>
        </a:defRPr>
      </a:pPr>
      <a:endParaRPr lang="es-CO"/>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793616939564506"/>
          <c:y val="2.6466957475229886E-2"/>
          <c:w val="0.752063830604355"/>
          <c:h val="0.54991427763068434"/>
        </c:manualLayout>
      </c:layout>
      <c:barChart>
        <c:barDir val="col"/>
        <c:grouping val="clustered"/>
        <c:varyColors val="0"/>
        <c:ser>
          <c:idx val="0"/>
          <c:order val="0"/>
          <c:tx>
            <c:strRef>
              <c:f>Monopolio!$D$3</c:f>
              <c:strCache>
                <c:ptCount val="1"/>
                <c:pt idx="0">
                  <c:v>A.DEFINITIVO</c:v>
                </c:pt>
              </c:strCache>
            </c:strRef>
          </c:tx>
          <c:spPr>
            <a:solidFill>
              <a:schemeClr val="accent1"/>
            </a:solidFill>
            <a:ln>
              <a:noFill/>
            </a:ln>
            <a:effectLst/>
          </c:spPr>
          <c:invertIfNegative val="0"/>
          <c:cat>
            <c:strRef>
              <c:f>Monopolio!$B$4:$B$7</c:f>
              <c:strCache>
                <c:ptCount val="4"/>
                <c:pt idx="0">
                  <c:v>RECURSO DESTINADO DEL MONOPOLIO</c:v>
                </c:pt>
                <c:pt idx="1">
                  <c:v>SUPERAVIT RECURSO DESTINADO DEL MONOPOLIO</c:v>
                </c:pt>
                <c:pt idx="2">
                  <c:v>TOTAL </c:v>
                </c:pt>
                <c:pt idx="3">
                  <c:v>% DE INGRESO EFECTIVO</c:v>
                </c:pt>
              </c:strCache>
            </c:strRef>
          </c:cat>
          <c:val>
            <c:numRef>
              <c:f>Monopolio!$D$4:$D$7</c:f>
              <c:numCache>
                <c:formatCode>_-* #,##0.00_-;\-* #,##0.00_-;_-* "-"_-;_-@_-</c:formatCode>
                <c:ptCount val="4"/>
                <c:pt idx="0">
                  <c:v>1704977.49</c:v>
                </c:pt>
                <c:pt idx="1">
                  <c:v>726951.75003</c:v>
                </c:pt>
                <c:pt idx="2">
                  <c:v>2431929.24003</c:v>
                </c:pt>
                <c:pt idx="3" formatCode="#,##0">
                  <c:v>100</c:v>
                </c:pt>
              </c:numCache>
            </c:numRef>
          </c:val>
          <c:extLst>
            <c:ext xmlns:c16="http://schemas.microsoft.com/office/drawing/2014/chart" uri="{C3380CC4-5D6E-409C-BE32-E72D297353CC}">
              <c16:uniqueId val="{00000000-ED26-42D5-AE45-EFBD4BFCC53B}"/>
            </c:ext>
          </c:extLst>
        </c:ser>
        <c:ser>
          <c:idx val="1"/>
          <c:order val="1"/>
          <c:tx>
            <c:strRef>
              <c:f>Monopolio!$E$3</c:f>
              <c:strCache>
                <c:ptCount val="1"/>
                <c:pt idx="0">
                  <c:v>I. EFECTIVO</c:v>
                </c:pt>
              </c:strCache>
            </c:strRef>
          </c:tx>
          <c:spPr>
            <a:solidFill>
              <a:schemeClr val="accent2"/>
            </a:solidFill>
            <a:ln>
              <a:noFill/>
            </a:ln>
            <a:effectLst/>
          </c:spPr>
          <c:invertIfNegative val="0"/>
          <c:cat>
            <c:strRef>
              <c:f>Monopolio!$B$4:$B$7</c:f>
              <c:strCache>
                <c:ptCount val="4"/>
                <c:pt idx="0">
                  <c:v>RECURSO DESTINADO DEL MONOPOLIO</c:v>
                </c:pt>
                <c:pt idx="1">
                  <c:v>SUPERAVIT RECURSO DESTINADO DEL MONOPOLIO</c:v>
                </c:pt>
                <c:pt idx="2">
                  <c:v>TOTAL </c:v>
                </c:pt>
                <c:pt idx="3">
                  <c:v>% DE INGRESO EFECTIVO</c:v>
                </c:pt>
              </c:strCache>
            </c:strRef>
          </c:cat>
          <c:val>
            <c:numRef>
              <c:f>Monopolio!$E$4:$E$7</c:f>
              <c:numCache>
                <c:formatCode>_-* #,##0.00_-;\-* #,##0.00_-;_-* "-"_-;_-@_-</c:formatCode>
                <c:ptCount val="4"/>
                <c:pt idx="0">
                  <c:v>1457174.3531199999</c:v>
                </c:pt>
                <c:pt idx="1">
                  <c:v>725133.44602999999</c:v>
                </c:pt>
                <c:pt idx="2">
                  <c:v>2182307.7991499999</c:v>
                </c:pt>
                <c:pt idx="3" formatCode="0%">
                  <c:v>0.89735661845287862</c:v>
                </c:pt>
              </c:numCache>
            </c:numRef>
          </c:val>
          <c:extLst>
            <c:ext xmlns:c16="http://schemas.microsoft.com/office/drawing/2014/chart" uri="{C3380CC4-5D6E-409C-BE32-E72D297353CC}">
              <c16:uniqueId val="{00000001-ED26-42D5-AE45-EFBD4BFCC53B}"/>
            </c:ext>
          </c:extLst>
        </c:ser>
        <c:ser>
          <c:idx val="2"/>
          <c:order val="2"/>
          <c:tx>
            <c:strRef>
              <c:f>Monopolio!$F$3</c:f>
              <c:strCache>
                <c:ptCount val="1"/>
                <c:pt idx="0">
                  <c:v>P. DEFINITIVO GASTOS</c:v>
                </c:pt>
              </c:strCache>
            </c:strRef>
          </c:tx>
          <c:spPr>
            <a:solidFill>
              <a:schemeClr val="accent3"/>
            </a:solidFill>
            <a:ln>
              <a:noFill/>
            </a:ln>
            <a:effectLst/>
          </c:spPr>
          <c:invertIfNegative val="0"/>
          <c:cat>
            <c:strRef>
              <c:f>Monopolio!$B$4:$B$7</c:f>
              <c:strCache>
                <c:ptCount val="4"/>
                <c:pt idx="0">
                  <c:v>RECURSO DESTINADO DEL MONOPOLIO</c:v>
                </c:pt>
                <c:pt idx="1">
                  <c:v>SUPERAVIT RECURSO DESTINADO DEL MONOPOLIO</c:v>
                </c:pt>
                <c:pt idx="2">
                  <c:v>TOTAL </c:v>
                </c:pt>
                <c:pt idx="3">
                  <c:v>% DE INGRESO EFECTIVO</c:v>
                </c:pt>
              </c:strCache>
            </c:strRef>
          </c:cat>
          <c:val>
            <c:numRef>
              <c:f>Monopolio!$F$4:$F$7</c:f>
              <c:numCache>
                <c:formatCode>_-* #,##0.00_-;\-* #,##0.00_-;_-* "-"_-;_-@_-</c:formatCode>
                <c:ptCount val="4"/>
                <c:pt idx="0">
                  <c:v>1704977.49</c:v>
                </c:pt>
                <c:pt idx="1">
                  <c:v>726951.75003</c:v>
                </c:pt>
                <c:pt idx="2">
                  <c:v>2431929.24003</c:v>
                </c:pt>
                <c:pt idx="3" formatCode="0.00%">
                  <c:v>1</c:v>
                </c:pt>
              </c:numCache>
            </c:numRef>
          </c:val>
          <c:extLst>
            <c:ext xmlns:c16="http://schemas.microsoft.com/office/drawing/2014/chart" uri="{C3380CC4-5D6E-409C-BE32-E72D297353CC}">
              <c16:uniqueId val="{00000002-ED26-42D5-AE45-EFBD4BFCC53B}"/>
            </c:ext>
          </c:extLst>
        </c:ser>
        <c:ser>
          <c:idx val="3"/>
          <c:order val="3"/>
          <c:tx>
            <c:strRef>
              <c:f>Monopolio!$G$3</c:f>
              <c:strCache>
                <c:ptCount val="1"/>
                <c:pt idx="0">
                  <c:v>COMPROMISOS</c:v>
                </c:pt>
              </c:strCache>
            </c:strRef>
          </c:tx>
          <c:spPr>
            <a:solidFill>
              <a:schemeClr val="accent4"/>
            </a:solidFill>
            <a:ln>
              <a:noFill/>
            </a:ln>
            <a:effectLst/>
          </c:spPr>
          <c:invertIfNegative val="0"/>
          <c:cat>
            <c:strRef>
              <c:f>Monopolio!$B$4:$B$7</c:f>
              <c:strCache>
                <c:ptCount val="4"/>
                <c:pt idx="0">
                  <c:v>RECURSO DESTINADO DEL MONOPOLIO</c:v>
                </c:pt>
                <c:pt idx="1">
                  <c:v>SUPERAVIT RECURSO DESTINADO DEL MONOPOLIO</c:v>
                </c:pt>
                <c:pt idx="2">
                  <c:v>TOTAL </c:v>
                </c:pt>
                <c:pt idx="3">
                  <c:v>% DE INGRESO EFECTIVO</c:v>
                </c:pt>
              </c:strCache>
            </c:strRef>
          </c:cat>
          <c:val>
            <c:numRef>
              <c:f>Monopolio!$G$4:$G$7</c:f>
              <c:numCache>
                <c:formatCode>_-* #,##0.00_-;\-* #,##0.00_-;_-* "-"_-;_-@_-</c:formatCode>
                <c:ptCount val="4"/>
                <c:pt idx="0">
                  <c:v>1304977.49</c:v>
                </c:pt>
                <c:pt idx="1">
                  <c:v>594477.28714999999</c:v>
                </c:pt>
                <c:pt idx="2">
                  <c:v>1899454.77715</c:v>
                </c:pt>
                <c:pt idx="3" formatCode="0.00%">
                  <c:v>0.7810485378787454</c:v>
                </c:pt>
              </c:numCache>
            </c:numRef>
          </c:val>
          <c:extLst>
            <c:ext xmlns:c16="http://schemas.microsoft.com/office/drawing/2014/chart" uri="{C3380CC4-5D6E-409C-BE32-E72D297353CC}">
              <c16:uniqueId val="{00000000-CDCE-4DB7-927C-44353BF8C1B9}"/>
            </c:ext>
          </c:extLst>
        </c:ser>
        <c:ser>
          <c:idx val="4"/>
          <c:order val="4"/>
          <c:tx>
            <c:strRef>
              <c:f>Monopolio!$H$3</c:f>
              <c:strCache>
                <c:ptCount val="1"/>
                <c:pt idx="0">
                  <c:v>OBLIGACIONES</c:v>
                </c:pt>
              </c:strCache>
            </c:strRef>
          </c:tx>
          <c:spPr>
            <a:solidFill>
              <a:schemeClr val="accent5"/>
            </a:solidFill>
            <a:ln>
              <a:noFill/>
            </a:ln>
            <a:effectLst/>
          </c:spPr>
          <c:invertIfNegative val="0"/>
          <c:cat>
            <c:strRef>
              <c:f>Monopolio!$B$4:$B$7</c:f>
              <c:strCache>
                <c:ptCount val="4"/>
                <c:pt idx="0">
                  <c:v>RECURSO DESTINADO DEL MONOPOLIO</c:v>
                </c:pt>
                <c:pt idx="1">
                  <c:v>SUPERAVIT RECURSO DESTINADO DEL MONOPOLIO</c:v>
                </c:pt>
                <c:pt idx="2">
                  <c:v>TOTAL </c:v>
                </c:pt>
                <c:pt idx="3">
                  <c:v>% DE INGRESO EFECTIVO</c:v>
                </c:pt>
              </c:strCache>
            </c:strRef>
          </c:cat>
          <c:val>
            <c:numRef>
              <c:f>Monopolio!$H$4:$H$7</c:f>
              <c:numCache>
                <c:formatCode>_-* #,##0.00_-;\-* #,##0.00_-;_-* "-"_-;_-@_-</c:formatCode>
                <c:ptCount val="4"/>
                <c:pt idx="0">
                  <c:v>1088921.5430000001</c:v>
                </c:pt>
                <c:pt idx="1">
                  <c:v>594477.28714999999</c:v>
                </c:pt>
                <c:pt idx="2">
                  <c:v>1683398.8301500001</c:v>
                </c:pt>
                <c:pt idx="3" formatCode="0.00%">
                  <c:v>0.88625370311570306</c:v>
                </c:pt>
              </c:numCache>
            </c:numRef>
          </c:val>
          <c:extLst>
            <c:ext xmlns:c16="http://schemas.microsoft.com/office/drawing/2014/chart" uri="{C3380CC4-5D6E-409C-BE32-E72D297353CC}">
              <c16:uniqueId val="{00000001-CDCE-4DB7-927C-44353BF8C1B9}"/>
            </c:ext>
          </c:extLst>
        </c:ser>
        <c:ser>
          <c:idx val="5"/>
          <c:order val="5"/>
          <c:tx>
            <c:strRef>
              <c:f>Monopolio!$I$3</c:f>
              <c:strCache>
                <c:ptCount val="1"/>
                <c:pt idx="0">
                  <c:v>PAGOS</c:v>
                </c:pt>
              </c:strCache>
            </c:strRef>
          </c:tx>
          <c:spPr>
            <a:solidFill>
              <a:schemeClr val="accent6"/>
            </a:solidFill>
            <a:ln>
              <a:noFill/>
            </a:ln>
            <a:effectLst/>
          </c:spPr>
          <c:invertIfNegative val="0"/>
          <c:cat>
            <c:strRef>
              <c:f>Monopolio!$B$4:$B$7</c:f>
              <c:strCache>
                <c:ptCount val="4"/>
                <c:pt idx="0">
                  <c:v>RECURSO DESTINADO DEL MONOPOLIO</c:v>
                </c:pt>
                <c:pt idx="1">
                  <c:v>SUPERAVIT RECURSO DESTINADO DEL MONOPOLIO</c:v>
                </c:pt>
                <c:pt idx="2">
                  <c:v>TOTAL </c:v>
                </c:pt>
                <c:pt idx="3">
                  <c:v>% DE INGRESO EFECTIVO</c:v>
                </c:pt>
              </c:strCache>
            </c:strRef>
          </c:cat>
          <c:val>
            <c:numRef>
              <c:f>Monopolio!$I$4:$I$7</c:f>
              <c:numCache>
                <c:formatCode>_-* #,##0.00_-;\-* #,##0.00_-;_-* "-"_-;_-@_-</c:formatCode>
                <c:ptCount val="4"/>
                <c:pt idx="0">
                  <c:v>1088921.5430000001</c:v>
                </c:pt>
                <c:pt idx="1">
                  <c:v>594477.28714999999</c:v>
                </c:pt>
                <c:pt idx="2">
                  <c:v>1683398.8301500001</c:v>
                </c:pt>
                <c:pt idx="3" formatCode="0.00%">
                  <c:v>0.88625370311570306</c:v>
                </c:pt>
              </c:numCache>
            </c:numRef>
          </c:val>
          <c:extLst>
            <c:ext xmlns:c16="http://schemas.microsoft.com/office/drawing/2014/chart" uri="{C3380CC4-5D6E-409C-BE32-E72D297353CC}">
              <c16:uniqueId val="{00000002-CDCE-4DB7-927C-44353BF8C1B9}"/>
            </c:ext>
          </c:extLst>
        </c:ser>
        <c:ser>
          <c:idx val="6"/>
          <c:order val="6"/>
          <c:tx>
            <c:strRef>
              <c:f>Monopolio!$J$3</c:f>
              <c:strCache>
                <c:ptCount val="1"/>
                <c:pt idx="0">
                  <c:v>D. I.  EFECTIVOS VS COMPROMISOS</c:v>
                </c:pt>
              </c:strCache>
            </c:strRef>
          </c:tx>
          <c:spPr>
            <a:solidFill>
              <a:schemeClr val="accent1">
                <a:lumMod val="60000"/>
              </a:schemeClr>
            </a:solidFill>
            <a:ln>
              <a:noFill/>
            </a:ln>
            <a:effectLst/>
          </c:spPr>
          <c:invertIfNegative val="0"/>
          <c:cat>
            <c:strRef>
              <c:f>Monopolio!$B$4:$B$7</c:f>
              <c:strCache>
                <c:ptCount val="4"/>
                <c:pt idx="0">
                  <c:v>RECURSO DESTINADO DEL MONOPOLIO</c:v>
                </c:pt>
                <c:pt idx="1">
                  <c:v>SUPERAVIT RECURSO DESTINADO DEL MONOPOLIO</c:v>
                </c:pt>
                <c:pt idx="2">
                  <c:v>TOTAL </c:v>
                </c:pt>
                <c:pt idx="3">
                  <c:v>% DE INGRESO EFECTIVO</c:v>
                </c:pt>
              </c:strCache>
            </c:strRef>
          </c:cat>
          <c:val>
            <c:numRef>
              <c:f>Monopolio!$J$4:$J$7</c:f>
              <c:numCache>
                <c:formatCode>_-* #,##0.00_-;\-* #,##0.00_-;_-* "-"_-;_-@_-</c:formatCode>
                <c:ptCount val="4"/>
                <c:pt idx="0">
                  <c:v>152196.86311999999</c:v>
                </c:pt>
                <c:pt idx="1">
                  <c:v>130656.15887999999</c:v>
                </c:pt>
                <c:pt idx="2">
                  <c:v>282853.022</c:v>
                </c:pt>
                <c:pt idx="3" formatCode="0.00%">
                  <c:v>0.1163080805741333</c:v>
                </c:pt>
              </c:numCache>
            </c:numRef>
          </c:val>
          <c:extLst>
            <c:ext xmlns:c16="http://schemas.microsoft.com/office/drawing/2014/chart" uri="{C3380CC4-5D6E-409C-BE32-E72D297353CC}">
              <c16:uniqueId val="{00000003-CDCE-4DB7-927C-44353BF8C1B9}"/>
            </c:ext>
          </c:extLst>
        </c:ser>
        <c:dLbls>
          <c:showLegendKey val="0"/>
          <c:showVal val="0"/>
          <c:showCatName val="0"/>
          <c:showSerName val="0"/>
          <c:showPercent val="0"/>
          <c:showBubbleSize val="0"/>
        </c:dLbls>
        <c:gapWidth val="219"/>
        <c:overlap val="-27"/>
        <c:axId val="322208288"/>
        <c:axId val="322208848"/>
      </c:barChart>
      <c:catAx>
        <c:axId val="32220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CO"/>
          </a:p>
        </c:txPr>
        <c:crossAx val="322208848"/>
        <c:crosses val="autoZero"/>
        <c:auto val="1"/>
        <c:lblAlgn val="ctr"/>
        <c:lblOffset val="100"/>
        <c:noMultiLvlLbl val="0"/>
      </c:catAx>
      <c:valAx>
        <c:axId val="322208848"/>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RECURSOS</a:t>
                </a:r>
              </a:p>
            </c:rich>
          </c:tx>
          <c:layout>
            <c:manualLayout>
              <c:xMode val="edge"/>
              <c:yMode val="edge"/>
              <c:x val="3.1127569534400462E-2"/>
              <c:y val="0.26178598642911571"/>
            </c:manualLayout>
          </c:layout>
          <c:overlay val="0"/>
          <c:spPr>
            <a:noFill/>
            <a:ln>
              <a:noFill/>
            </a:ln>
            <a:effectLst/>
          </c:spPr>
        </c:title>
        <c:numFmt formatCode="_-* #,##0.00_-;\-* #,##0.00_-;_-* &quot;-&quot;_-;_-@_-" sourceLinked="1"/>
        <c:majorTickMark val="none"/>
        <c:minorTickMark val="none"/>
        <c:tickLblPos val="nextTo"/>
        <c:crossAx val="3222082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chart>
  <c:spPr>
    <a:noFill/>
    <a:ln w="9525" cap="flat" cmpd="sng" algn="ctr">
      <a:solidFill>
        <a:sysClr val="window" lastClr="FFFFFF">
          <a:lumMod val="65000"/>
        </a:sysClr>
      </a:solidFill>
      <a:round/>
    </a:ln>
    <a:effectLst/>
  </c:spPr>
  <c:txPr>
    <a:bodyPr/>
    <a:lstStyle/>
    <a:p>
      <a:pPr>
        <a:defRPr sz="1400"/>
      </a:pPr>
      <a:endParaRPr lang="es-CO"/>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963013998250217"/>
          <c:y val="3.6150635820748629E-2"/>
          <c:w val="0.74036986001749783"/>
          <c:h val="0.54023071478815143"/>
        </c:manualLayout>
      </c:layout>
      <c:barChart>
        <c:barDir val="col"/>
        <c:grouping val="clustered"/>
        <c:varyColors val="0"/>
        <c:ser>
          <c:idx val="0"/>
          <c:order val="0"/>
          <c:tx>
            <c:strRef>
              <c:f>'Rentas cedidas Salud'!$D$3</c:f>
              <c:strCache>
                <c:ptCount val="1"/>
                <c:pt idx="0">
                  <c:v>A.DEFINITIVO</c:v>
                </c:pt>
              </c:strCache>
            </c:strRef>
          </c:tx>
          <c:spPr>
            <a:solidFill>
              <a:schemeClr val="accent2"/>
            </a:solidFill>
            <a:ln>
              <a:noFill/>
            </a:ln>
            <a:effectLst/>
          </c:spPr>
          <c:invertIfNegative val="0"/>
          <c:cat>
            <c:strRef>
              <c:f>'Rentas cedidas Salud'!$B$4:$B$9</c:f>
              <c:strCache>
                <c:ptCount val="6"/>
                <c:pt idx="0">
                  <c:v>R. CEDIDAS SECRETARIA DE SALUD</c:v>
                </c:pt>
                <c:pt idx="1">
                  <c:v>R. CEDIDAS SUBCUENTA OTROS GASTOS EN SALUD</c:v>
                </c:pt>
                <c:pt idx="2">
                  <c:v>SUPERAVIT RENTAS CEDIDAS R. SUBSIDIADO</c:v>
                </c:pt>
                <c:pt idx="3">
                  <c:v>SUPERAVIT RENTAS CEDIDAS SALUD</c:v>
                </c:pt>
                <c:pt idx="4">
                  <c:v>TOTAL </c:v>
                </c:pt>
                <c:pt idx="5">
                  <c:v>% DE INGRESO EFECTIVO</c:v>
                </c:pt>
              </c:strCache>
            </c:strRef>
          </c:cat>
          <c:val>
            <c:numRef>
              <c:f>'Rentas cedidas Salud'!$D$4:$D$9</c:f>
              <c:numCache>
                <c:formatCode>#,##0.00</c:formatCode>
                <c:ptCount val="6"/>
                <c:pt idx="0">
                  <c:v>3684809.4249999998</c:v>
                </c:pt>
                <c:pt idx="1">
                  <c:v>5899067.8020000001</c:v>
                </c:pt>
                <c:pt idx="2">
                  <c:v>33937.548719999999</c:v>
                </c:pt>
                <c:pt idx="3">
                  <c:v>2740682.6008600001</c:v>
                </c:pt>
                <c:pt idx="4">
                  <c:v>12358497.37658</c:v>
                </c:pt>
                <c:pt idx="5" formatCode="#,##0">
                  <c:v>100</c:v>
                </c:pt>
              </c:numCache>
            </c:numRef>
          </c:val>
          <c:extLst>
            <c:ext xmlns:c16="http://schemas.microsoft.com/office/drawing/2014/chart" uri="{C3380CC4-5D6E-409C-BE32-E72D297353CC}">
              <c16:uniqueId val="{00000000-CC46-4D8B-A529-1C0A0AA9050A}"/>
            </c:ext>
          </c:extLst>
        </c:ser>
        <c:ser>
          <c:idx val="1"/>
          <c:order val="1"/>
          <c:tx>
            <c:strRef>
              <c:f>'Rentas cedidas Salud'!$E$3</c:f>
              <c:strCache>
                <c:ptCount val="1"/>
                <c:pt idx="0">
                  <c:v>I. EFECTIVO</c:v>
                </c:pt>
              </c:strCache>
            </c:strRef>
          </c:tx>
          <c:spPr>
            <a:solidFill>
              <a:schemeClr val="accent3"/>
            </a:solidFill>
            <a:ln>
              <a:noFill/>
            </a:ln>
            <a:effectLst/>
          </c:spPr>
          <c:invertIfNegative val="0"/>
          <c:cat>
            <c:strRef>
              <c:f>'Rentas cedidas Salud'!$B$4:$B$9</c:f>
              <c:strCache>
                <c:ptCount val="6"/>
                <c:pt idx="0">
                  <c:v>R. CEDIDAS SECRETARIA DE SALUD</c:v>
                </c:pt>
                <c:pt idx="1">
                  <c:v>R. CEDIDAS SUBCUENTA OTROS GASTOS EN SALUD</c:v>
                </c:pt>
                <c:pt idx="2">
                  <c:v>SUPERAVIT RENTAS CEDIDAS R. SUBSIDIADO</c:v>
                </c:pt>
                <c:pt idx="3">
                  <c:v>SUPERAVIT RENTAS CEDIDAS SALUD</c:v>
                </c:pt>
                <c:pt idx="4">
                  <c:v>TOTAL </c:v>
                </c:pt>
                <c:pt idx="5">
                  <c:v>% DE INGRESO EFECTIVO</c:v>
                </c:pt>
              </c:strCache>
            </c:strRef>
          </c:cat>
          <c:val>
            <c:numRef>
              <c:f>'Rentas cedidas Salud'!$E$4:$E$9</c:f>
              <c:numCache>
                <c:formatCode>#,##0.00</c:formatCode>
                <c:ptCount val="6"/>
                <c:pt idx="0">
                  <c:v>2882769.76333</c:v>
                </c:pt>
                <c:pt idx="1">
                  <c:v>4715302.8609499997</c:v>
                </c:pt>
                <c:pt idx="2">
                  <c:v>33937.548719999999</c:v>
                </c:pt>
                <c:pt idx="3">
                  <c:v>712647.10485999996</c:v>
                </c:pt>
                <c:pt idx="4">
                  <c:v>8344657.2778600007</c:v>
                </c:pt>
                <c:pt idx="5" formatCode="0%">
                  <c:v>0.67521617099450648</c:v>
                </c:pt>
              </c:numCache>
            </c:numRef>
          </c:val>
          <c:extLst>
            <c:ext xmlns:c16="http://schemas.microsoft.com/office/drawing/2014/chart" uri="{C3380CC4-5D6E-409C-BE32-E72D297353CC}">
              <c16:uniqueId val="{00000001-CC46-4D8B-A529-1C0A0AA9050A}"/>
            </c:ext>
          </c:extLst>
        </c:ser>
        <c:ser>
          <c:idx val="2"/>
          <c:order val="2"/>
          <c:tx>
            <c:strRef>
              <c:f>'Rentas cedidas Salud'!$F$3</c:f>
              <c:strCache>
                <c:ptCount val="1"/>
                <c:pt idx="0">
                  <c:v>P. DEFINITIVO GASTOS</c:v>
                </c:pt>
              </c:strCache>
            </c:strRef>
          </c:tx>
          <c:invertIfNegative val="0"/>
          <c:cat>
            <c:strRef>
              <c:f>'Rentas cedidas Salud'!$B$4:$B$9</c:f>
              <c:strCache>
                <c:ptCount val="6"/>
                <c:pt idx="0">
                  <c:v>R. CEDIDAS SECRETARIA DE SALUD</c:v>
                </c:pt>
                <c:pt idx="1">
                  <c:v>R. CEDIDAS SUBCUENTA OTROS GASTOS EN SALUD</c:v>
                </c:pt>
                <c:pt idx="2">
                  <c:v>SUPERAVIT RENTAS CEDIDAS R. SUBSIDIADO</c:v>
                </c:pt>
                <c:pt idx="3">
                  <c:v>SUPERAVIT RENTAS CEDIDAS SALUD</c:v>
                </c:pt>
                <c:pt idx="4">
                  <c:v>TOTAL </c:v>
                </c:pt>
                <c:pt idx="5">
                  <c:v>% DE INGRESO EFECTIVO</c:v>
                </c:pt>
              </c:strCache>
            </c:strRef>
          </c:cat>
          <c:val>
            <c:numRef>
              <c:f>'Rentas cedidas Salud'!$F$4:$F$9</c:f>
              <c:numCache>
                <c:formatCode>#,##0.00</c:formatCode>
                <c:ptCount val="6"/>
                <c:pt idx="0">
                  <c:v>3684809.4249999998</c:v>
                </c:pt>
                <c:pt idx="1">
                  <c:v>5899067.8020000001</c:v>
                </c:pt>
                <c:pt idx="2">
                  <c:v>33937.548719999999</c:v>
                </c:pt>
                <c:pt idx="3">
                  <c:v>2740682.6008600001</c:v>
                </c:pt>
                <c:pt idx="4">
                  <c:v>12358497.37658</c:v>
                </c:pt>
                <c:pt idx="5" formatCode="0.00%">
                  <c:v>1</c:v>
                </c:pt>
              </c:numCache>
            </c:numRef>
          </c:val>
          <c:extLst>
            <c:ext xmlns:c16="http://schemas.microsoft.com/office/drawing/2014/chart" uri="{C3380CC4-5D6E-409C-BE32-E72D297353CC}">
              <c16:uniqueId val="{00000002-CC46-4D8B-A529-1C0A0AA9050A}"/>
            </c:ext>
          </c:extLst>
        </c:ser>
        <c:ser>
          <c:idx val="3"/>
          <c:order val="3"/>
          <c:tx>
            <c:strRef>
              <c:f>'Rentas cedidas Salud'!$G$3</c:f>
              <c:strCache>
                <c:ptCount val="1"/>
                <c:pt idx="0">
                  <c:v>COMPROMISOS</c:v>
                </c:pt>
              </c:strCache>
            </c:strRef>
          </c:tx>
          <c:invertIfNegative val="0"/>
          <c:cat>
            <c:strRef>
              <c:f>'Rentas cedidas Salud'!$B$4:$B$9</c:f>
              <c:strCache>
                <c:ptCount val="6"/>
                <c:pt idx="0">
                  <c:v>R. CEDIDAS SECRETARIA DE SALUD</c:v>
                </c:pt>
                <c:pt idx="1">
                  <c:v>R. CEDIDAS SUBCUENTA OTROS GASTOS EN SALUD</c:v>
                </c:pt>
                <c:pt idx="2">
                  <c:v>SUPERAVIT RENTAS CEDIDAS R. SUBSIDIADO</c:v>
                </c:pt>
                <c:pt idx="3">
                  <c:v>SUPERAVIT RENTAS CEDIDAS SALUD</c:v>
                </c:pt>
                <c:pt idx="4">
                  <c:v>TOTAL </c:v>
                </c:pt>
                <c:pt idx="5">
                  <c:v>% DE INGRESO EFECTIVO</c:v>
                </c:pt>
              </c:strCache>
            </c:strRef>
          </c:cat>
          <c:val>
            <c:numRef>
              <c:f>'Rentas cedidas Salud'!$G$4:$G$9</c:f>
              <c:numCache>
                <c:formatCode>#,##0.00</c:formatCode>
                <c:ptCount val="6"/>
                <c:pt idx="0">
                  <c:v>1232256.3384200002</c:v>
                </c:pt>
                <c:pt idx="1">
                  <c:v>3952378.7829999998</c:v>
                </c:pt>
                <c:pt idx="2">
                  <c:v>33937.548719999999</c:v>
                </c:pt>
                <c:pt idx="3">
                  <c:v>712647.10485999996</c:v>
                </c:pt>
                <c:pt idx="4">
                  <c:v>5931219.7750000004</c:v>
                </c:pt>
                <c:pt idx="5" formatCode="0.00%">
                  <c:v>0.4799304959387678</c:v>
                </c:pt>
              </c:numCache>
            </c:numRef>
          </c:val>
          <c:extLst>
            <c:ext xmlns:c16="http://schemas.microsoft.com/office/drawing/2014/chart" uri="{C3380CC4-5D6E-409C-BE32-E72D297353CC}">
              <c16:uniqueId val="{00000000-6DA6-47A2-B74C-42BAB265EC04}"/>
            </c:ext>
          </c:extLst>
        </c:ser>
        <c:ser>
          <c:idx val="4"/>
          <c:order val="4"/>
          <c:tx>
            <c:strRef>
              <c:f>'Rentas cedidas Salud'!$H$3</c:f>
              <c:strCache>
                <c:ptCount val="1"/>
                <c:pt idx="0">
                  <c:v>OBLIGACIONES</c:v>
                </c:pt>
              </c:strCache>
            </c:strRef>
          </c:tx>
          <c:invertIfNegative val="0"/>
          <c:cat>
            <c:strRef>
              <c:f>'Rentas cedidas Salud'!$B$4:$B$9</c:f>
              <c:strCache>
                <c:ptCount val="6"/>
                <c:pt idx="0">
                  <c:v>R. CEDIDAS SECRETARIA DE SALUD</c:v>
                </c:pt>
                <c:pt idx="1">
                  <c:v>R. CEDIDAS SUBCUENTA OTROS GASTOS EN SALUD</c:v>
                </c:pt>
                <c:pt idx="2">
                  <c:v>SUPERAVIT RENTAS CEDIDAS R. SUBSIDIADO</c:v>
                </c:pt>
                <c:pt idx="3">
                  <c:v>SUPERAVIT RENTAS CEDIDAS SALUD</c:v>
                </c:pt>
                <c:pt idx="4">
                  <c:v>TOTAL </c:v>
                </c:pt>
                <c:pt idx="5">
                  <c:v>% DE INGRESO EFECTIVO</c:v>
                </c:pt>
              </c:strCache>
            </c:strRef>
          </c:cat>
          <c:val>
            <c:numRef>
              <c:f>'Rentas cedidas Salud'!$H$4:$H$9</c:f>
              <c:numCache>
                <c:formatCode>#,##0.00</c:formatCode>
                <c:ptCount val="6"/>
                <c:pt idx="0">
                  <c:v>1232256.3384200002</c:v>
                </c:pt>
                <c:pt idx="1">
                  <c:v>3943308.7829999998</c:v>
                </c:pt>
                <c:pt idx="2">
                  <c:v>33937.548719999999</c:v>
                </c:pt>
                <c:pt idx="3">
                  <c:v>712647.10485999996</c:v>
                </c:pt>
                <c:pt idx="4">
                  <c:v>5922149.7750000004</c:v>
                </c:pt>
                <c:pt idx="5" formatCode="0.00%">
                  <c:v>0.99847080358778306</c:v>
                </c:pt>
              </c:numCache>
            </c:numRef>
          </c:val>
          <c:extLst>
            <c:ext xmlns:c16="http://schemas.microsoft.com/office/drawing/2014/chart" uri="{C3380CC4-5D6E-409C-BE32-E72D297353CC}">
              <c16:uniqueId val="{00000001-6DA6-47A2-B74C-42BAB265EC04}"/>
            </c:ext>
          </c:extLst>
        </c:ser>
        <c:ser>
          <c:idx val="5"/>
          <c:order val="5"/>
          <c:tx>
            <c:strRef>
              <c:f>'Rentas cedidas Salud'!$I$3</c:f>
              <c:strCache>
                <c:ptCount val="1"/>
                <c:pt idx="0">
                  <c:v>PAGOS</c:v>
                </c:pt>
              </c:strCache>
            </c:strRef>
          </c:tx>
          <c:invertIfNegative val="0"/>
          <c:cat>
            <c:strRef>
              <c:f>'Rentas cedidas Salud'!$B$4:$B$9</c:f>
              <c:strCache>
                <c:ptCount val="6"/>
                <c:pt idx="0">
                  <c:v>R. CEDIDAS SECRETARIA DE SALUD</c:v>
                </c:pt>
                <c:pt idx="1">
                  <c:v>R. CEDIDAS SUBCUENTA OTROS GASTOS EN SALUD</c:v>
                </c:pt>
                <c:pt idx="2">
                  <c:v>SUPERAVIT RENTAS CEDIDAS R. SUBSIDIADO</c:v>
                </c:pt>
                <c:pt idx="3">
                  <c:v>SUPERAVIT RENTAS CEDIDAS SALUD</c:v>
                </c:pt>
                <c:pt idx="4">
                  <c:v>TOTAL </c:v>
                </c:pt>
                <c:pt idx="5">
                  <c:v>% DE INGRESO EFECTIVO</c:v>
                </c:pt>
              </c:strCache>
            </c:strRef>
          </c:cat>
          <c:val>
            <c:numRef>
              <c:f>'Rentas cedidas Salud'!$I$4:$I$9</c:f>
              <c:numCache>
                <c:formatCode>#,##0.00</c:formatCode>
                <c:ptCount val="6"/>
                <c:pt idx="0">
                  <c:v>1232256.3384200002</c:v>
                </c:pt>
                <c:pt idx="1">
                  <c:v>3917593.7829999998</c:v>
                </c:pt>
                <c:pt idx="2">
                  <c:v>33937.548719999999</c:v>
                </c:pt>
                <c:pt idx="3">
                  <c:v>712647.10485999996</c:v>
                </c:pt>
                <c:pt idx="4">
                  <c:v>5896434.7750000004</c:v>
                </c:pt>
                <c:pt idx="5" formatCode="0.00%">
                  <c:v>0.99413527043010308</c:v>
                </c:pt>
              </c:numCache>
            </c:numRef>
          </c:val>
          <c:extLst>
            <c:ext xmlns:c16="http://schemas.microsoft.com/office/drawing/2014/chart" uri="{C3380CC4-5D6E-409C-BE32-E72D297353CC}">
              <c16:uniqueId val="{00000002-6DA6-47A2-B74C-42BAB265EC04}"/>
            </c:ext>
          </c:extLst>
        </c:ser>
        <c:ser>
          <c:idx val="6"/>
          <c:order val="6"/>
          <c:tx>
            <c:strRef>
              <c:f>'Rentas cedidas Salud'!$J$3</c:f>
              <c:strCache>
                <c:ptCount val="1"/>
                <c:pt idx="0">
                  <c:v>D. I.  EFECTIVOS VS COMPROMISOS</c:v>
                </c:pt>
              </c:strCache>
            </c:strRef>
          </c:tx>
          <c:invertIfNegative val="0"/>
          <c:cat>
            <c:strRef>
              <c:f>'Rentas cedidas Salud'!$B$4:$B$9</c:f>
              <c:strCache>
                <c:ptCount val="6"/>
                <c:pt idx="0">
                  <c:v>R. CEDIDAS SECRETARIA DE SALUD</c:v>
                </c:pt>
                <c:pt idx="1">
                  <c:v>R. CEDIDAS SUBCUENTA OTROS GASTOS EN SALUD</c:v>
                </c:pt>
                <c:pt idx="2">
                  <c:v>SUPERAVIT RENTAS CEDIDAS R. SUBSIDIADO</c:v>
                </c:pt>
                <c:pt idx="3">
                  <c:v>SUPERAVIT RENTAS CEDIDAS SALUD</c:v>
                </c:pt>
                <c:pt idx="4">
                  <c:v>TOTAL </c:v>
                </c:pt>
                <c:pt idx="5">
                  <c:v>% DE INGRESO EFECTIVO</c:v>
                </c:pt>
              </c:strCache>
            </c:strRef>
          </c:cat>
          <c:val>
            <c:numRef>
              <c:f>'Rentas cedidas Salud'!$J$4:$J$9</c:f>
              <c:numCache>
                <c:formatCode>#,##0.00</c:formatCode>
                <c:ptCount val="6"/>
                <c:pt idx="0">
                  <c:v>1650513.4249100001</c:v>
                </c:pt>
                <c:pt idx="1">
                  <c:v>762924.07795000006</c:v>
                </c:pt>
                <c:pt idx="2">
                  <c:v>0</c:v>
                </c:pt>
                <c:pt idx="3">
                  <c:v>0</c:v>
                </c:pt>
                <c:pt idx="4">
                  <c:v>2413437.5028600004</c:v>
                </c:pt>
                <c:pt idx="5" formatCode="0.00%">
                  <c:v>0.19528567505573866</c:v>
                </c:pt>
              </c:numCache>
            </c:numRef>
          </c:val>
          <c:extLst>
            <c:ext xmlns:c16="http://schemas.microsoft.com/office/drawing/2014/chart" uri="{C3380CC4-5D6E-409C-BE32-E72D297353CC}">
              <c16:uniqueId val="{00000003-6DA6-47A2-B74C-42BAB265EC04}"/>
            </c:ext>
          </c:extLst>
        </c:ser>
        <c:dLbls>
          <c:showLegendKey val="0"/>
          <c:showVal val="0"/>
          <c:showCatName val="0"/>
          <c:showSerName val="0"/>
          <c:showPercent val="0"/>
          <c:showBubbleSize val="0"/>
        </c:dLbls>
        <c:gapWidth val="219"/>
        <c:overlap val="-27"/>
        <c:axId val="322215008"/>
        <c:axId val="322215568"/>
      </c:barChart>
      <c:catAx>
        <c:axId val="322215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CO"/>
          </a:p>
        </c:txPr>
        <c:crossAx val="322215568"/>
        <c:crosses val="autoZero"/>
        <c:auto val="1"/>
        <c:lblAlgn val="ctr"/>
        <c:lblOffset val="100"/>
        <c:noMultiLvlLbl val="0"/>
      </c:catAx>
      <c:valAx>
        <c:axId val="322215568"/>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RECURSOS</a:t>
                </a:r>
              </a:p>
            </c:rich>
          </c:tx>
          <c:layout>
            <c:manualLayout>
              <c:xMode val="edge"/>
              <c:yMode val="edge"/>
              <c:x val="1.9887750337148402E-2"/>
              <c:y val="0.23808620375391365"/>
            </c:manualLayout>
          </c:layout>
          <c:overlay val="0"/>
          <c:spPr>
            <a:noFill/>
            <a:ln>
              <a:noFill/>
            </a:ln>
            <a:effectLst/>
          </c:spPr>
        </c:title>
        <c:numFmt formatCode="#,##0.00" sourceLinked="1"/>
        <c:majorTickMark val="none"/>
        <c:minorTickMark val="none"/>
        <c:tickLblPos val="nextTo"/>
        <c:crossAx val="3222150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chart>
  <c:spPr>
    <a:noFill/>
    <a:ln w="9525" cap="flat" cmpd="sng" algn="ctr">
      <a:solidFill>
        <a:sysClr val="window" lastClr="FFFFFF">
          <a:lumMod val="65000"/>
        </a:sysClr>
      </a:solidFill>
      <a:round/>
    </a:ln>
    <a:effectLst/>
  </c:spPr>
  <c:txPr>
    <a:bodyPr/>
    <a:lstStyle/>
    <a:p>
      <a:pPr>
        <a:defRPr sz="1200"/>
      </a:pPr>
      <a:endParaRPr lang="es-CO"/>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963013998250217"/>
          <c:y val="3.0919609776748784E-2"/>
          <c:w val="0.74036986001749783"/>
          <c:h val="0.54546152149929594"/>
        </c:manualLayout>
      </c:layout>
      <c:barChart>
        <c:barDir val="col"/>
        <c:grouping val="clustered"/>
        <c:varyColors val="0"/>
        <c:ser>
          <c:idx val="0"/>
          <c:order val="0"/>
          <c:tx>
            <c:strRef>
              <c:f>Adres!$D$3</c:f>
              <c:strCache>
                <c:ptCount val="1"/>
                <c:pt idx="0">
                  <c:v>A.DEFINITIVO</c:v>
                </c:pt>
              </c:strCache>
            </c:strRef>
          </c:tx>
          <c:spPr>
            <a:solidFill>
              <a:schemeClr val="accent2"/>
            </a:solidFill>
            <a:ln>
              <a:noFill/>
            </a:ln>
            <a:effectLst/>
          </c:spPr>
          <c:invertIfNegative val="0"/>
          <c:cat>
            <c:strRef>
              <c:f>Adres!$B$4:$B$7</c:f>
              <c:strCache>
                <c:ptCount val="4"/>
                <c:pt idx="0">
                  <c:v>ADRES SIN SITUACIÓN DE FONDOS</c:v>
                </c:pt>
                <c:pt idx="1">
                  <c:v>SUPERAVIT RECURSOS - ADRES RES. 2359/2019</c:v>
                </c:pt>
                <c:pt idx="2">
                  <c:v>TOTAL </c:v>
                </c:pt>
                <c:pt idx="3">
                  <c:v>% DE INGRESO EFECTIVO</c:v>
                </c:pt>
              </c:strCache>
            </c:strRef>
          </c:cat>
          <c:val>
            <c:numRef>
              <c:f>Adres!$D$4:$D$7</c:f>
              <c:numCache>
                <c:formatCode>#,##0.00</c:formatCode>
                <c:ptCount val="4"/>
                <c:pt idx="0">
                  <c:v>31351259.122000001</c:v>
                </c:pt>
                <c:pt idx="1">
                  <c:v>0</c:v>
                </c:pt>
                <c:pt idx="2">
                  <c:v>31351259.122000001</c:v>
                </c:pt>
                <c:pt idx="3" formatCode="#,##0">
                  <c:v>100</c:v>
                </c:pt>
              </c:numCache>
            </c:numRef>
          </c:val>
          <c:extLst>
            <c:ext xmlns:c16="http://schemas.microsoft.com/office/drawing/2014/chart" uri="{C3380CC4-5D6E-409C-BE32-E72D297353CC}">
              <c16:uniqueId val="{00000000-2A76-4E66-B771-BE8E379AFFA9}"/>
            </c:ext>
          </c:extLst>
        </c:ser>
        <c:ser>
          <c:idx val="1"/>
          <c:order val="1"/>
          <c:tx>
            <c:strRef>
              <c:f>Adres!$E$3</c:f>
              <c:strCache>
                <c:ptCount val="1"/>
                <c:pt idx="0">
                  <c:v>I. EFECTIVO</c:v>
                </c:pt>
              </c:strCache>
            </c:strRef>
          </c:tx>
          <c:spPr>
            <a:solidFill>
              <a:schemeClr val="accent3"/>
            </a:solidFill>
            <a:ln>
              <a:noFill/>
            </a:ln>
            <a:effectLst/>
          </c:spPr>
          <c:invertIfNegative val="0"/>
          <c:cat>
            <c:strRef>
              <c:f>Adres!$B$4:$B$7</c:f>
              <c:strCache>
                <c:ptCount val="4"/>
                <c:pt idx="0">
                  <c:v>ADRES SIN SITUACIÓN DE FONDOS</c:v>
                </c:pt>
                <c:pt idx="1">
                  <c:v>SUPERAVIT RECURSOS - ADRES RES. 2359/2019</c:v>
                </c:pt>
                <c:pt idx="2">
                  <c:v>TOTAL </c:v>
                </c:pt>
                <c:pt idx="3">
                  <c:v>% DE INGRESO EFECTIVO</c:v>
                </c:pt>
              </c:strCache>
            </c:strRef>
          </c:cat>
          <c:val>
            <c:numRef>
              <c:f>Adres!$E$4:$E$7</c:f>
              <c:numCache>
                <c:formatCode>#,##0.00</c:formatCode>
                <c:ptCount val="4"/>
                <c:pt idx="0">
                  <c:v>25671829.55683</c:v>
                </c:pt>
                <c:pt idx="1">
                  <c:v>3.1552099999999998</c:v>
                </c:pt>
                <c:pt idx="2">
                  <c:v>25671832.71204</c:v>
                </c:pt>
                <c:pt idx="3" formatCode="0%">
                  <c:v>0.81884534883083537</c:v>
                </c:pt>
              </c:numCache>
            </c:numRef>
          </c:val>
          <c:extLst>
            <c:ext xmlns:c16="http://schemas.microsoft.com/office/drawing/2014/chart" uri="{C3380CC4-5D6E-409C-BE32-E72D297353CC}">
              <c16:uniqueId val="{00000001-2A76-4E66-B771-BE8E379AFFA9}"/>
            </c:ext>
          </c:extLst>
        </c:ser>
        <c:ser>
          <c:idx val="2"/>
          <c:order val="2"/>
          <c:tx>
            <c:strRef>
              <c:f>Adres!$F$3</c:f>
              <c:strCache>
                <c:ptCount val="1"/>
                <c:pt idx="0">
                  <c:v>P. DEFINITIVO GASTOS</c:v>
                </c:pt>
              </c:strCache>
            </c:strRef>
          </c:tx>
          <c:invertIfNegative val="0"/>
          <c:cat>
            <c:strRef>
              <c:f>Adres!$B$4:$B$7</c:f>
              <c:strCache>
                <c:ptCount val="4"/>
                <c:pt idx="0">
                  <c:v>ADRES SIN SITUACIÓN DE FONDOS</c:v>
                </c:pt>
                <c:pt idx="1">
                  <c:v>SUPERAVIT RECURSOS - ADRES RES. 2359/2019</c:v>
                </c:pt>
                <c:pt idx="2">
                  <c:v>TOTAL </c:v>
                </c:pt>
                <c:pt idx="3">
                  <c:v>% DE INGRESO EFECTIVO</c:v>
                </c:pt>
              </c:strCache>
            </c:strRef>
          </c:cat>
          <c:val>
            <c:numRef>
              <c:f>Adres!$F$4:$F$7</c:f>
              <c:numCache>
                <c:formatCode>#,##0.00</c:formatCode>
                <c:ptCount val="4"/>
                <c:pt idx="0">
                  <c:v>31351259.122000001</c:v>
                </c:pt>
                <c:pt idx="1">
                  <c:v>0</c:v>
                </c:pt>
                <c:pt idx="2">
                  <c:v>31351259.122000001</c:v>
                </c:pt>
                <c:pt idx="3" formatCode="0.00%">
                  <c:v>1</c:v>
                </c:pt>
              </c:numCache>
            </c:numRef>
          </c:val>
          <c:extLst>
            <c:ext xmlns:c16="http://schemas.microsoft.com/office/drawing/2014/chart" uri="{C3380CC4-5D6E-409C-BE32-E72D297353CC}">
              <c16:uniqueId val="{00000002-2A76-4E66-B771-BE8E379AFFA9}"/>
            </c:ext>
          </c:extLst>
        </c:ser>
        <c:ser>
          <c:idx val="3"/>
          <c:order val="3"/>
          <c:tx>
            <c:strRef>
              <c:f>Adres!$G$3</c:f>
              <c:strCache>
                <c:ptCount val="1"/>
                <c:pt idx="0">
                  <c:v>COMPROMISOS</c:v>
                </c:pt>
              </c:strCache>
            </c:strRef>
          </c:tx>
          <c:invertIfNegative val="0"/>
          <c:cat>
            <c:strRef>
              <c:f>Adres!$B$4:$B$7</c:f>
              <c:strCache>
                <c:ptCount val="4"/>
                <c:pt idx="0">
                  <c:v>ADRES SIN SITUACIÓN DE FONDOS</c:v>
                </c:pt>
                <c:pt idx="1">
                  <c:v>SUPERAVIT RECURSOS - ADRES RES. 2359/2019</c:v>
                </c:pt>
                <c:pt idx="2">
                  <c:v>TOTAL </c:v>
                </c:pt>
                <c:pt idx="3">
                  <c:v>% DE INGRESO EFECTIVO</c:v>
                </c:pt>
              </c:strCache>
            </c:strRef>
          </c:cat>
          <c:val>
            <c:numRef>
              <c:f>Adres!$G$4:$G$7</c:f>
              <c:numCache>
                <c:formatCode>#,##0.00</c:formatCode>
                <c:ptCount val="4"/>
                <c:pt idx="0">
                  <c:v>31351259.122000001</c:v>
                </c:pt>
                <c:pt idx="1">
                  <c:v>0</c:v>
                </c:pt>
                <c:pt idx="2">
                  <c:v>31351259.122000001</c:v>
                </c:pt>
                <c:pt idx="3" formatCode="0.00%">
                  <c:v>1</c:v>
                </c:pt>
              </c:numCache>
            </c:numRef>
          </c:val>
          <c:extLst>
            <c:ext xmlns:c16="http://schemas.microsoft.com/office/drawing/2014/chart" uri="{C3380CC4-5D6E-409C-BE32-E72D297353CC}">
              <c16:uniqueId val="{00000003-2A76-4E66-B771-BE8E379AFFA9}"/>
            </c:ext>
          </c:extLst>
        </c:ser>
        <c:ser>
          <c:idx val="4"/>
          <c:order val="4"/>
          <c:tx>
            <c:strRef>
              <c:f>Adres!$H$3</c:f>
              <c:strCache>
                <c:ptCount val="1"/>
                <c:pt idx="0">
                  <c:v>OBLIGACIONES</c:v>
                </c:pt>
              </c:strCache>
            </c:strRef>
          </c:tx>
          <c:invertIfNegative val="0"/>
          <c:cat>
            <c:strRef>
              <c:f>Adres!$B$4:$B$7</c:f>
              <c:strCache>
                <c:ptCount val="4"/>
                <c:pt idx="0">
                  <c:v>ADRES SIN SITUACIÓN DE FONDOS</c:v>
                </c:pt>
                <c:pt idx="1">
                  <c:v>SUPERAVIT RECURSOS - ADRES RES. 2359/2019</c:v>
                </c:pt>
                <c:pt idx="2">
                  <c:v>TOTAL </c:v>
                </c:pt>
                <c:pt idx="3">
                  <c:v>% DE INGRESO EFECTIVO</c:v>
                </c:pt>
              </c:strCache>
            </c:strRef>
          </c:cat>
          <c:val>
            <c:numRef>
              <c:f>Adres!$H$4:$H$7</c:f>
              <c:numCache>
                <c:formatCode>#,##0.00</c:formatCode>
                <c:ptCount val="4"/>
                <c:pt idx="0">
                  <c:v>25730368.390979998</c:v>
                </c:pt>
                <c:pt idx="1">
                  <c:v>0</c:v>
                </c:pt>
                <c:pt idx="2">
                  <c:v>25730368.390979998</c:v>
                </c:pt>
                <c:pt idx="3" formatCode="0.00%">
                  <c:v>0.82071244063446003</c:v>
                </c:pt>
              </c:numCache>
            </c:numRef>
          </c:val>
          <c:extLst>
            <c:ext xmlns:c16="http://schemas.microsoft.com/office/drawing/2014/chart" uri="{C3380CC4-5D6E-409C-BE32-E72D297353CC}">
              <c16:uniqueId val="{00000004-2A76-4E66-B771-BE8E379AFFA9}"/>
            </c:ext>
          </c:extLst>
        </c:ser>
        <c:ser>
          <c:idx val="5"/>
          <c:order val="5"/>
          <c:tx>
            <c:strRef>
              <c:f>Adres!$I$3</c:f>
              <c:strCache>
                <c:ptCount val="1"/>
                <c:pt idx="0">
                  <c:v>PAGOS</c:v>
                </c:pt>
              </c:strCache>
            </c:strRef>
          </c:tx>
          <c:invertIfNegative val="0"/>
          <c:cat>
            <c:strRef>
              <c:f>Adres!$B$4:$B$7</c:f>
              <c:strCache>
                <c:ptCount val="4"/>
                <c:pt idx="0">
                  <c:v>ADRES SIN SITUACIÓN DE FONDOS</c:v>
                </c:pt>
                <c:pt idx="1">
                  <c:v>SUPERAVIT RECURSOS - ADRES RES. 2359/2019</c:v>
                </c:pt>
                <c:pt idx="2">
                  <c:v>TOTAL </c:v>
                </c:pt>
                <c:pt idx="3">
                  <c:v>% DE INGRESO EFECTIVO</c:v>
                </c:pt>
              </c:strCache>
            </c:strRef>
          </c:cat>
          <c:val>
            <c:numRef>
              <c:f>Adres!$I$4:$I$7</c:f>
              <c:numCache>
                <c:formatCode>#,##0.00</c:formatCode>
                <c:ptCount val="4"/>
                <c:pt idx="0">
                  <c:v>25730368.390979998</c:v>
                </c:pt>
                <c:pt idx="1">
                  <c:v>0</c:v>
                </c:pt>
                <c:pt idx="2">
                  <c:v>25730368.390979998</c:v>
                </c:pt>
                <c:pt idx="3" formatCode="0.00%">
                  <c:v>0.82071244063446003</c:v>
                </c:pt>
              </c:numCache>
            </c:numRef>
          </c:val>
          <c:extLst>
            <c:ext xmlns:c16="http://schemas.microsoft.com/office/drawing/2014/chart" uri="{C3380CC4-5D6E-409C-BE32-E72D297353CC}">
              <c16:uniqueId val="{00000005-2A76-4E66-B771-BE8E379AFFA9}"/>
            </c:ext>
          </c:extLst>
        </c:ser>
        <c:ser>
          <c:idx val="6"/>
          <c:order val="6"/>
          <c:tx>
            <c:strRef>
              <c:f>Adres!$J$3</c:f>
              <c:strCache>
                <c:ptCount val="1"/>
                <c:pt idx="0">
                  <c:v>D. I.  EFECTIVOS VS COMPROMISOS</c:v>
                </c:pt>
              </c:strCache>
            </c:strRef>
          </c:tx>
          <c:invertIfNegative val="0"/>
          <c:cat>
            <c:strRef>
              <c:f>Adres!$B$4:$B$7</c:f>
              <c:strCache>
                <c:ptCount val="4"/>
                <c:pt idx="0">
                  <c:v>ADRES SIN SITUACIÓN DE FONDOS</c:v>
                </c:pt>
                <c:pt idx="1">
                  <c:v>SUPERAVIT RECURSOS - ADRES RES. 2359/2019</c:v>
                </c:pt>
                <c:pt idx="2">
                  <c:v>TOTAL </c:v>
                </c:pt>
                <c:pt idx="3">
                  <c:v>% DE INGRESO EFECTIVO</c:v>
                </c:pt>
              </c:strCache>
            </c:strRef>
          </c:cat>
          <c:val>
            <c:numRef>
              <c:f>Adres!$J$4:$J$7</c:f>
              <c:numCache>
                <c:formatCode>#,##0.00</c:formatCode>
                <c:ptCount val="4"/>
                <c:pt idx="0">
                  <c:v>-5679429.5651700003</c:v>
                </c:pt>
                <c:pt idx="1">
                  <c:v>3.1552099999999998</c:v>
                </c:pt>
                <c:pt idx="2">
                  <c:v>-5679426.4099599998</c:v>
                </c:pt>
                <c:pt idx="3" formatCode="0.00%">
                  <c:v>-0.1811546511691646</c:v>
                </c:pt>
              </c:numCache>
            </c:numRef>
          </c:val>
          <c:extLst>
            <c:ext xmlns:c16="http://schemas.microsoft.com/office/drawing/2014/chart" uri="{C3380CC4-5D6E-409C-BE32-E72D297353CC}">
              <c16:uniqueId val="{00000006-2A76-4E66-B771-BE8E379AFFA9}"/>
            </c:ext>
          </c:extLst>
        </c:ser>
        <c:dLbls>
          <c:showLegendKey val="0"/>
          <c:showVal val="0"/>
          <c:showCatName val="0"/>
          <c:showSerName val="0"/>
          <c:showPercent val="0"/>
          <c:showBubbleSize val="0"/>
        </c:dLbls>
        <c:gapWidth val="219"/>
        <c:overlap val="-27"/>
        <c:axId val="326505024"/>
        <c:axId val="326505584"/>
      </c:barChart>
      <c:catAx>
        <c:axId val="32650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CO"/>
          </a:p>
        </c:txPr>
        <c:crossAx val="326505584"/>
        <c:crosses val="autoZero"/>
        <c:auto val="1"/>
        <c:lblAlgn val="ctr"/>
        <c:lblOffset val="100"/>
        <c:noMultiLvlLbl val="0"/>
      </c:catAx>
      <c:valAx>
        <c:axId val="326505584"/>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RECURSOS</a:t>
                </a:r>
              </a:p>
            </c:rich>
          </c:tx>
          <c:layout>
            <c:manualLayout>
              <c:xMode val="edge"/>
              <c:yMode val="edge"/>
              <c:x val="1.9887750337148402E-2"/>
              <c:y val="0.23808620375391365"/>
            </c:manualLayout>
          </c:layout>
          <c:overlay val="0"/>
          <c:spPr>
            <a:noFill/>
            <a:ln>
              <a:noFill/>
            </a:ln>
            <a:effectLst/>
          </c:spPr>
        </c:title>
        <c:numFmt formatCode="#,##0.00" sourceLinked="1"/>
        <c:majorTickMark val="none"/>
        <c:minorTickMark val="none"/>
        <c:tickLblPos val="nextTo"/>
        <c:crossAx val="3265050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sz="1400"/>
      </a:pPr>
      <a:endParaRPr lang="es-CO"/>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963013998250217"/>
          <c:y val="0.17171296296296296"/>
          <c:w val="0.74036986001749783"/>
          <c:h val="0.40466827063283756"/>
        </c:manualLayout>
      </c:layout>
      <c:barChart>
        <c:barDir val="col"/>
        <c:grouping val="clustered"/>
        <c:varyColors val="0"/>
        <c:ser>
          <c:idx val="0"/>
          <c:order val="0"/>
          <c:tx>
            <c:strRef>
              <c:f>'Subsidio a la oferta'!$D$3</c:f>
              <c:strCache>
                <c:ptCount val="1"/>
                <c:pt idx="0">
                  <c:v>A.DEFINITIVO</c:v>
                </c:pt>
              </c:strCache>
            </c:strRef>
          </c:tx>
          <c:spPr>
            <a:solidFill>
              <a:schemeClr val="accent3"/>
            </a:solidFill>
            <a:ln>
              <a:noFill/>
            </a:ln>
            <a:effectLst/>
          </c:spPr>
          <c:invertIfNegative val="0"/>
          <c:cat>
            <c:strRef>
              <c:f>'Subsidio a la oferta'!$B$4:$B$7</c:f>
              <c:strCache>
                <c:ptCount val="4"/>
                <c:pt idx="0">
                  <c:v>SUBSIDIO A LA OFERTA</c:v>
                </c:pt>
                <c:pt idx="1">
                  <c:v>SUPERAVIT SGP SUBSIDIO DE LA OFERTA</c:v>
                </c:pt>
                <c:pt idx="2">
                  <c:v>TOTAL </c:v>
                </c:pt>
                <c:pt idx="3">
                  <c:v>% DE INGRESO EFECTIVO</c:v>
                </c:pt>
              </c:strCache>
            </c:strRef>
          </c:cat>
          <c:val>
            <c:numRef>
              <c:f>'Subsidio a la oferta'!$D$4:$D$7</c:f>
              <c:numCache>
                <c:formatCode>#,##0.00</c:formatCode>
                <c:ptCount val="4"/>
                <c:pt idx="0">
                  <c:v>1734393.294</c:v>
                </c:pt>
                <c:pt idx="1">
                  <c:v>3039.3482100000001</c:v>
                </c:pt>
                <c:pt idx="2">
                  <c:v>1737432.64221</c:v>
                </c:pt>
                <c:pt idx="3" formatCode="#,##0">
                  <c:v>100</c:v>
                </c:pt>
              </c:numCache>
            </c:numRef>
          </c:val>
          <c:extLst>
            <c:ext xmlns:c16="http://schemas.microsoft.com/office/drawing/2014/chart" uri="{C3380CC4-5D6E-409C-BE32-E72D297353CC}">
              <c16:uniqueId val="{00000000-0C15-42F6-AFC6-2173A103B734}"/>
            </c:ext>
          </c:extLst>
        </c:ser>
        <c:ser>
          <c:idx val="1"/>
          <c:order val="1"/>
          <c:tx>
            <c:strRef>
              <c:f>'Subsidio a la oferta'!$E$3</c:f>
              <c:strCache>
                <c:ptCount val="1"/>
                <c:pt idx="0">
                  <c:v>I. EFECTIVO</c:v>
                </c:pt>
              </c:strCache>
            </c:strRef>
          </c:tx>
          <c:spPr>
            <a:solidFill>
              <a:schemeClr val="accent5"/>
            </a:solidFill>
            <a:ln>
              <a:noFill/>
            </a:ln>
            <a:effectLst/>
          </c:spPr>
          <c:invertIfNegative val="0"/>
          <c:cat>
            <c:strRef>
              <c:f>'Subsidio a la oferta'!$B$4:$B$7</c:f>
              <c:strCache>
                <c:ptCount val="4"/>
                <c:pt idx="0">
                  <c:v>SUBSIDIO A LA OFERTA</c:v>
                </c:pt>
                <c:pt idx="1">
                  <c:v>SUPERAVIT SGP SUBSIDIO DE LA OFERTA</c:v>
                </c:pt>
                <c:pt idx="2">
                  <c:v>TOTAL </c:v>
                </c:pt>
                <c:pt idx="3">
                  <c:v>% DE INGRESO EFECTIVO</c:v>
                </c:pt>
              </c:strCache>
            </c:strRef>
          </c:cat>
          <c:val>
            <c:numRef>
              <c:f>'Subsidio a la oferta'!$E$4:$E$7</c:f>
              <c:numCache>
                <c:formatCode>#,##0.00</c:formatCode>
                <c:ptCount val="4"/>
                <c:pt idx="0">
                  <c:v>1292884.4395899998</c:v>
                </c:pt>
                <c:pt idx="1">
                  <c:v>3039.3482100000001</c:v>
                </c:pt>
                <c:pt idx="2">
                  <c:v>1295923.7877999998</c:v>
                </c:pt>
                <c:pt idx="3" formatCode="0%">
                  <c:v>0.74588433319152758</c:v>
                </c:pt>
              </c:numCache>
            </c:numRef>
          </c:val>
          <c:extLst>
            <c:ext xmlns:c16="http://schemas.microsoft.com/office/drawing/2014/chart" uri="{C3380CC4-5D6E-409C-BE32-E72D297353CC}">
              <c16:uniqueId val="{00000001-0C15-42F6-AFC6-2173A103B734}"/>
            </c:ext>
          </c:extLst>
        </c:ser>
        <c:ser>
          <c:idx val="2"/>
          <c:order val="2"/>
          <c:tx>
            <c:strRef>
              <c:f>'Subsidio a la oferta'!$F$3</c:f>
              <c:strCache>
                <c:ptCount val="1"/>
                <c:pt idx="0">
                  <c:v>P. DEFINITIVO GASTOS</c:v>
                </c:pt>
              </c:strCache>
            </c:strRef>
          </c:tx>
          <c:invertIfNegative val="0"/>
          <c:cat>
            <c:strRef>
              <c:f>'Subsidio a la oferta'!$B$4:$B$7</c:f>
              <c:strCache>
                <c:ptCount val="4"/>
                <c:pt idx="0">
                  <c:v>SUBSIDIO A LA OFERTA</c:v>
                </c:pt>
                <c:pt idx="1">
                  <c:v>SUPERAVIT SGP SUBSIDIO DE LA OFERTA</c:v>
                </c:pt>
                <c:pt idx="2">
                  <c:v>TOTAL </c:v>
                </c:pt>
                <c:pt idx="3">
                  <c:v>% DE INGRESO EFECTIVO</c:v>
                </c:pt>
              </c:strCache>
            </c:strRef>
          </c:cat>
          <c:val>
            <c:numRef>
              <c:f>'Subsidio a la oferta'!$F$4:$F$7</c:f>
              <c:numCache>
                <c:formatCode>#,##0.00</c:formatCode>
                <c:ptCount val="4"/>
                <c:pt idx="0">
                  <c:v>1734393.294</c:v>
                </c:pt>
                <c:pt idx="1">
                  <c:v>3039.3482100000001</c:v>
                </c:pt>
                <c:pt idx="2">
                  <c:v>1737432.64221</c:v>
                </c:pt>
                <c:pt idx="3" formatCode="0.00%">
                  <c:v>1</c:v>
                </c:pt>
              </c:numCache>
            </c:numRef>
          </c:val>
          <c:extLst>
            <c:ext xmlns:c16="http://schemas.microsoft.com/office/drawing/2014/chart" uri="{C3380CC4-5D6E-409C-BE32-E72D297353CC}">
              <c16:uniqueId val="{00000002-0C15-42F6-AFC6-2173A103B734}"/>
            </c:ext>
          </c:extLst>
        </c:ser>
        <c:ser>
          <c:idx val="3"/>
          <c:order val="3"/>
          <c:tx>
            <c:strRef>
              <c:f>'Subsidio a la oferta'!$G$3</c:f>
              <c:strCache>
                <c:ptCount val="1"/>
                <c:pt idx="0">
                  <c:v>COMPROMISOS</c:v>
                </c:pt>
              </c:strCache>
            </c:strRef>
          </c:tx>
          <c:invertIfNegative val="0"/>
          <c:cat>
            <c:strRef>
              <c:f>'Subsidio a la oferta'!$B$4:$B$7</c:f>
              <c:strCache>
                <c:ptCount val="4"/>
                <c:pt idx="0">
                  <c:v>SUBSIDIO A LA OFERTA</c:v>
                </c:pt>
                <c:pt idx="1">
                  <c:v>SUPERAVIT SGP SUBSIDIO DE LA OFERTA</c:v>
                </c:pt>
                <c:pt idx="2">
                  <c:v>TOTAL </c:v>
                </c:pt>
                <c:pt idx="3">
                  <c:v>% DE INGRESO EFECTIVO</c:v>
                </c:pt>
              </c:strCache>
            </c:strRef>
          </c:cat>
          <c:val>
            <c:numRef>
              <c:f>'Subsidio a la oferta'!$G$4:$G$7</c:f>
              <c:numCache>
                <c:formatCode>#,##0.00</c:formatCode>
                <c:ptCount val="4"/>
                <c:pt idx="0">
                  <c:v>1583722.6</c:v>
                </c:pt>
                <c:pt idx="1">
                  <c:v>0</c:v>
                </c:pt>
                <c:pt idx="2">
                  <c:v>1583722.6</c:v>
                </c:pt>
                <c:pt idx="3" formatCode="0.00%">
                  <c:v>0.91153035894704848</c:v>
                </c:pt>
              </c:numCache>
            </c:numRef>
          </c:val>
          <c:extLst>
            <c:ext xmlns:c16="http://schemas.microsoft.com/office/drawing/2014/chart" uri="{C3380CC4-5D6E-409C-BE32-E72D297353CC}">
              <c16:uniqueId val="{00000000-D817-4C80-BBFE-FFC10C1D875F}"/>
            </c:ext>
          </c:extLst>
        </c:ser>
        <c:ser>
          <c:idx val="4"/>
          <c:order val="4"/>
          <c:tx>
            <c:strRef>
              <c:f>'Subsidio a la oferta'!$H$3</c:f>
              <c:strCache>
                <c:ptCount val="1"/>
                <c:pt idx="0">
                  <c:v>OBLIGACIONES</c:v>
                </c:pt>
              </c:strCache>
            </c:strRef>
          </c:tx>
          <c:invertIfNegative val="0"/>
          <c:cat>
            <c:strRef>
              <c:f>'Subsidio a la oferta'!$B$4:$B$7</c:f>
              <c:strCache>
                <c:ptCount val="4"/>
                <c:pt idx="0">
                  <c:v>SUBSIDIO A LA OFERTA</c:v>
                </c:pt>
                <c:pt idx="1">
                  <c:v>SUPERAVIT SGP SUBSIDIO DE LA OFERTA</c:v>
                </c:pt>
                <c:pt idx="2">
                  <c:v>TOTAL </c:v>
                </c:pt>
                <c:pt idx="3">
                  <c:v>% DE INGRESO EFECTIVO</c:v>
                </c:pt>
              </c:strCache>
            </c:strRef>
          </c:cat>
          <c:val>
            <c:numRef>
              <c:f>'Subsidio a la oferta'!$H$4:$H$7</c:f>
              <c:numCache>
                <c:formatCode>#,##0.00</c:formatCode>
                <c:ptCount val="4"/>
                <c:pt idx="0">
                  <c:v>527907.53599999996</c:v>
                </c:pt>
                <c:pt idx="1">
                  <c:v>0</c:v>
                </c:pt>
                <c:pt idx="2">
                  <c:v>527907.53599999996</c:v>
                </c:pt>
                <c:pt idx="3" formatCode="0.00%">
                  <c:v>0.33333333501712986</c:v>
                </c:pt>
              </c:numCache>
            </c:numRef>
          </c:val>
          <c:extLst>
            <c:ext xmlns:c16="http://schemas.microsoft.com/office/drawing/2014/chart" uri="{C3380CC4-5D6E-409C-BE32-E72D297353CC}">
              <c16:uniqueId val="{00000001-D817-4C80-BBFE-FFC10C1D875F}"/>
            </c:ext>
          </c:extLst>
        </c:ser>
        <c:ser>
          <c:idx val="5"/>
          <c:order val="5"/>
          <c:tx>
            <c:strRef>
              <c:f>'Subsidio a la oferta'!$I$3</c:f>
              <c:strCache>
                <c:ptCount val="1"/>
                <c:pt idx="0">
                  <c:v>PAGOS</c:v>
                </c:pt>
              </c:strCache>
            </c:strRef>
          </c:tx>
          <c:invertIfNegative val="0"/>
          <c:cat>
            <c:strRef>
              <c:f>'Subsidio a la oferta'!$B$4:$B$7</c:f>
              <c:strCache>
                <c:ptCount val="4"/>
                <c:pt idx="0">
                  <c:v>SUBSIDIO A LA OFERTA</c:v>
                </c:pt>
                <c:pt idx="1">
                  <c:v>SUPERAVIT SGP SUBSIDIO DE LA OFERTA</c:v>
                </c:pt>
                <c:pt idx="2">
                  <c:v>TOTAL </c:v>
                </c:pt>
                <c:pt idx="3">
                  <c:v>% DE INGRESO EFECTIVO</c:v>
                </c:pt>
              </c:strCache>
            </c:strRef>
          </c:cat>
          <c:val>
            <c:numRef>
              <c:f>'Subsidio a la oferta'!$I$4:$I$7</c:f>
              <c:numCache>
                <c:formatCode>#,##0.00</c:formatCode>
                <c:ptCount val="4"/>
                <c:pt idx="0">
                  <c:v>527907.53599999996</c:v>
                </c:pt>
                <c:pt idx="1">
                  <c:v>0</c:v>
                </c:pt>
                <c:pt idx="2">
                  <c:v>527907.53599999996</c:v>
                </c:pt>
                <c:pt idx="3" formatCode="0.00%">
                  <c:v>0.33333333501712986</c:v>
                </c:pt>
              </c:numCache>
            </c:numRef>
          </c:val>
          <c:extLst>
            <c:ext xmlns:c16="http://schemas.microsoft.com/office/drawing/2014/chart" uri="{C3380CC4-5D6E-409C-BE32-E72D297353CC}">
              <c16:uniqueId val="{00000002-D817-4C80-BBFE-FFC10C1D875F}"/>
            </c:ext>
          </c:extLst>
        </c:ser>
        <c:ser>
          <c:idx val="6"/>
          <c:order val="6"/>
          <c:tx>
            <c:strRef>
              <c:f>'Subsidio a la oferta'!$J$3</c:f>
              <c:strCache>
                <c:ptCount val="1"/>
                <c:pt idx="0">
                  <c:v>D. I.  EFECTIVOS VS COMPROMISOS</c:v>
                </c:pt>
              </c:strCache>
            </c:strRef>
          </c:tx>
          <c:invertIfNegative val="0"/>
          <c:cat>
            <c:strRef>
              <c:f>'Subsidio a la oferta'!$B$4:$B$7</c:f>
              <c:strCache>
                <c:ptCount val="4"/>
                <c:pt idx="0">
                  <c:v>SUBSIDIO A LA OFERTA</c:v>
                </c:pt>
                <c:pt idx="1">
                  <c:v>SUPERAVIT SGP SUBSIDIO DE LA OFERTA</c:v>
                </c:pt>
                <c:pt idx="2">
                  <c:v>TOTAL </c:v>
                </c:pt>
                <c:pt idx="3">
                  <c:v>% DE INGRESO EFECTIVO</c:v>
                </c:pt>
              </c:strCache>
            </c:strRef>
          </c:cat>
          <c:val>
            <c:numRef>
              <c:f>'Subsidio a la oferta'!$J$4:$J$7</c:f>
              <c:numCache>
                <c:formatCode>#,##0.00</c:formatCode>
                <c:ptCount val="4"/>
                <c:pt idx="0">
                  <c:v>-290838.16041000001</c:v>
                </c:pt>
                <c:pt idx="1">
                  <c:v>3039.3482100000001</c:v>
                </c:pt>
                <c:pt idx="2">
                  <c:v>-287798.81219999999</c:v>
                </c:pt>
                <c:pt idx="3" formatCode="0.00%">
                  <c:v>-0.16564602575552068</c:v>
                </c:pt>
              </c:numCache>
            </c:numRef>
          </c:val>
          <c:extLst>
            <c:ext xmlns:c16="http://schemas.microsoft.com/office/drawing/2014/chart" uri="{C3380CC4-5D6E-409C-BE32-E72D297353CC}">
              <c16:uniqueId val="{00000003-D817-4C80-BBFE-FFC10C1D875F}"/>
            </c:ext>
          </c:extLst>
        </c:ser>
        <c:dLbls>
          <c:showLegendKey val="0"/>
          <c:showVal val="0"/>
          <c:showCatName val="0"/>
          <c:showSerName val="0"/>
          <c:showPercent val="0"/>
          <c:showBubbleSize val="0"/>
        </c:dLbls>
        <c:gapWidth val="219"/>
        <c:overlap val="-27"/>
        <c:axId val="252844416"/>
        <c:axId val="252844976"/>
      </c:barChart>
      <c:catAx>
        <c:axId val="252844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CO"/>
          </a:p>
        </c:txPr>
        <c:crossAx val="252844976"/>
        <c:crosses val="autoZero"/>
        <c:auto val="1"/>
        <c:lblAlgn val="ctr"/>
        <c:lblOffset val="100"/>
        <c:noMultiLvlLbl val="0"/>
      </c:catAx>
      <c:valAx>
        <c:axId val="252844976"/>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RECURSOS</a:t>
                </a:r>
              </a:p>
            </c:rich>
          </c:tx>
          <c:layout>
            <c:manualLayout>
              <c:xMode val="edge"/>
              <c:yMode val="edge"/>
              <c:x val="2.9351660109731142E-2"/>
              <c:y val="0.27073924243628639"/>
            </c:manualLayout>
          </c:layout>
          <c:overlay val="0"/>
          <c:spPr>
            <a:noFill/>
            <a:ln>
              <a:noFill/>
            </a:ln>
            <a:effectLst/>
          </c:spPr>
        </c:title>
        <c:numFmt formatCode="#,##0.00" sourceLinked="1"/>
        <c:majorTickMark val="none"/>
        <c:minorTickMark val="none"/>
        <c:tickLblPos val="nextTo"/>
        <c:crossAx val="2528444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sz="1400"/>
      </a:pPr>
      <a:endParaRPr lang="es-CO"/>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963013998250217"/>
          <c:y val="1.4882478066937276E-2"/>
          <c:w val="0.74036986001749783"/>
          <c:h val="0.56149876857240766"/>
        </c:manualLayout>
      </c:layout>
      <c:barChart>
        <c:barDir val="col"/>
        <c:grouping val="clustered"/>
        <c:varyColors val="0"/>
        <c:ser>
          <c:idx val="0"/>
          <c:order val="0"/>
          <c:tx>
            <c:strRef>
              <c:f>'SGP Salud prestación ss'!$D$3</c:f>
              <c:strCache>
                <c:ptCount val="1"/>
                <c:pt idx="0">
                  <c:v>A.DEFINITIVO</c:v>
                </c:pt>
              </c:strCache>
            </c:strRef>
          </c:tx>
          <c:spPr>
            <a:solidFill>
              <a:schemeClr val="accent3"/>
            </a:solidFill>
            <a:ln>
              <a:noFill/>
            </a:ln>
            <a:effectLst/>
          </c:spPr>
          <c:invertIfNegative val="0"/>
          <c:cat>
            <c:strRef>
              <c:f>'SGP Salud prestación ss'!$B$4:$B$10</c:f>
              <c:strCache>
                <c:ptCount val="7"/>
                <c:pt idx="0">
                  <c:v>SGP SALUD PRESTACION SERVICIOS C.S.F</c:v>
                </c:pt>
                <c:pt idx="1">
                  <c:v>EXCEDENTES APORTES PATRONALES ESE DEL DEPTO</c:v>
                </c:pt>
                <c:pt idx="2">
                  <c:v>SUPERAVIT R. CEDIDAS PRESTACION DE SERVICIOS</c:v>
                </c:pt>
                <c:pt idx="3">
                  <c:v>SUPERAVIT EXCEDENTES APORTES PATRONALES ESE DEL DEPTO</c:v>
                </c:pt>
                <c:pt idx="4">
                  <c:v>SUPERAVIT SGP SALUD PRESTACION DE SERVICIOS</c:v>
                </c:pt>
                <c:pt idx="5">
                  <c:v>TOTAL </c:v>
                </c:pt>
                <c:pt idx="6">
                  <c:v>% DE INGRESO EFECTIVO</c:v>
                </c:pt>
              </c:strCache>
            </c:strRef>
          </c:cat>
          <c:val>
            <c:numRef>
              <c:f>'SGP Salud prestación ss'!$D$4:$D$10</c:f>
              <c:numCache>
                <c:formatCode>#,##0.00</c:formatCode>
                <c:ptCount val="7"/>
                <c:pt idx="0">
                  <c:v>0</c:v>
                </c:pt>
                <c:pt idx="1">
                  <c:v>0</c:v>
                </c:pt>
                <c:pt idx="2">
                  <c:v>1216600.5240999998</c:v>
                </c:pt>
                <c:pt idx="3">
                  <c:v>22221.32662</c:v>
                </c:pt>
                <c:pt idx="4">
                  <c:v>3434.2112000000002</c:v>
                </c:pt>
                <c:pt idx="5">
                  <c:v>1242256.0619199998</c:v>
                </c:pt>
                <c:pt idx="6" formatCode="#,##0">
                  <c:v>100</c:v>
                </c:pt>
              </c:numCache>
            </c:numRef>
          </c:val>
          <c:extLst>
            <c:ext xmlns:c16="http://schemas.microsoft.com/office/drawing/2014/chart" uri="{C3380CC4-5D6E-409C-BE32-E72D297353CC}">
              <c16:uniqueId val="{00000000-B63A-4548-B789-F08659D2BA0C}"/>
            </c:ext>
          </c:extLst>
        </c:ser>
        <c:ser>
          <c:idx val="1"/>
          <c:order val="1"/>
          <c:tx>
            <c:strRef>
              <c:f>'SGP Salud prestación ss'!$E$3</c:f>
              <c:strCache>
                <c:ptCount val="1"/>
                <c:pt idx="0">
                  <c:v>I. EFECTIVO</c:v>
                </c:pt>
              </c:strCache>
            </c:strRef>
          </c:tx>
          <c:spPr>
            <a:solidFill>
              <a:schemeClr val="accent5"/>
            </a:solidFill>
            <a:ln>
              <a:noFill/>
            </a:ln>
            <a:effectLst/>
          </c:spPr>
          <c:invertIfNegative val="0"/>
          <c:cat>
            <c:strRef>
              <c:f>'SGP Salud prestación ss'!$B$4:$B$10</c:f>
              <c:strCache>
                <c:ptCount val="7"/>
                <c:pt idx="0">
                  <c:v>SGP SALUD PRESTACION SERVICIOS C.S.F</c:v>
                </c:pt>
                <c:pt idx="1">
                  <c:v>EXCEDENTES APORTES PATRONALES ESE DEL DEPTO</c:v>
                </c:pt>
                <c:pt idx="2">
                  <c:v>SUPERAVIT R. CEDIDAS PRESTACION DE SERVICIOS</c:v>
                </c:pt>
                <c:pt idx="3">
                  <c:v>SUPERAVIT EXCEDENTES APORTES PATRONALES ESE DEL DEPTO</c:v>
                </c:pt>
                <c:pt idx="4">
                  <c:v>SUPERAVIT SGP SALUD PRESTACION DE SERVICIOS</c:v>
                </c:pt>
                <c:pt idx="5">
                  <c:v>TOTAL </c:v>
                </c:pt>
                <c:pt idx="6">
                  <c:v>% DE INGRESO EFECTIVO</c:v>
                </c:pt>
              </c:strCache>
            </c:strRef>
          </c:cat>
          <c:val>
            <c:numRef>
              <c:f>'SGP Salud prestación ss'!$E$4:$E$10</c:f>
              <c:numCache>
                <c:formatCode>#,##0.00</c:formatCode>
                <c:ptCount val="7"/>
                <c:pt idx="0">
                  <c:v>1.8883299999999998</c:v>
                </c:pt>
                <c:pt idx="1">
                  <c:v>12.2186</c:v>
                </c:pt>
                <c:pt idx="2">
                  <c:v>1216600.5240999998</c:v>
                </c:pt>
                <c:pt idx="3">
                  <c:v>22221.32662</c:v>
                </c:pt>
                <c:pt idx="4">
                  <c:v>3434.2112000000002</c:v>
                </c:pt>
                <c:pt idx="5">
                  <c:v>1242270.1688499998</c:v>
                </c:pt>
                <c:pt idx="6" formatCode="0%">
                  <c:v>1.0000113558954811</c:v>
                </c:pt>
              </c:numCache>
            </c:numRef>
          </c:val>
          <c:extLst>
            <c:ext xmlns:c16="http://schemas.microsoft.com/office/drawing/2014/chart" uri="{C3380CC4-5D6E-409C-BE32-E72D297353CC}">
              <c16:uniqueId val="{00000001-B63A-4548-B789-F08659D2BA0C}"/>
            </c:ext>
          </c:extLst>
        </c:ser>
        <c:ser>
          <c:idx val="2"/>
          <c:order val="2"/>
          <c:tx>
            <c:strRef>
              <c:f>'SGP Salud prestación ss'!$F$3</c:f>
              <c:strCache>
                <c:ptCount val="1"/>
                <c:pt idx="0">
                  <c:v>P. DEFINITIVO GASTOS</c:v>
                </c:pt>
              </c:strCache>
            </c:strRef>
          </c:tx>
          <c:invertIfNegative val="0"/>
          <c:cat>
            <c:strRef>
              <c:f>'SGP Salud prestación ss'!$B$4:$B$10</c:f>
              <c:strCache>
                <c:ptCount val="7"/>
                <c:pt idx="0">
                  <c:v>SGP SALUD PRESTACION SERVICIOS C.S.F</c:v>
                </c:pt>
                <c:pt idx="1">
                  <c:v>EXCEDENTES APORTES PATRONALES ESE DEL DEPTO</c:v>
                </c:pt>
                <c:pt idx="2">
                  <c:v>SUPERAVIT R. CEDIDAS PRESTACION DE SERVICIOS</c:v>
                </c:pt>
                <c:pt idx="3">
                  <c:v>SUPERAVIT EXCEDENTES APORTES PATRONALES ESE DEL DEPTO</c:v>
                </c:pt>
                <c:pt idx="4">
                  <c:v>SUPERAVIT SGP SALUD PRESTACION DE SERVICIOS</c:v>
                </c:pt>
                <c:pt idx="5">
                  <c:v>TOTAL </c:v>
                </c:pt>
                <c:pt idx="6">
                  <c:v>% DE INGRESO EFECTIVO</c:v>
                </c:pt>
              </c:strCache>
            </c:strRef>
          </c:cat>
          <c:val>
            <c:numRef>
              <c:f>'SGP Salud prestación ss'!$F$4:$F$10</c:f>
              <c:numCache>
                <c:formatCode>#,##0.00</c:formatCode>
                <c:ptCount val="7"/>
                <c:pt idx="0">
                  <c:v>0</c:v>
                </c:pt>
                <c:pt idx="1">
                  <c:v>0</c:v>
                </c:pt>
                <c:pt idx="2">
                  <c:v>1216600.5240999998</c:v>
                </c:pt>
                <c:pt idx="3">
                  <c:v>22221.32662</c:v>
                </c:pt>
                <c:pt idx="4">
                  <c:v>3434.2112000000002</c:v>
                </c:pt>
                <c:pt idx="5">
                  <c:v>1242256.0619199998</c:v>
                </c:pt>
                <c:pt idx="6" formatCode="0.00%">
                  <c:v>1</c:v>
                </c:pt>
              </c:numCache>
            </c:numRef>
          </c:val>
          <c:extLst>
            <c:ext xmlns:c16="http://schemas.microsoft.com/office/drawing/2014/chart" uri="{C3380CC4-5D6E-409C-BE32-E72D297353CC}">
              <c16:uniqueId val="{00000002-B63A-4548-B789-F08659D2BA0C}"/>
            </c:ext>
          </c:extLst>
        </c:ser>
        <c:ser>
          <c:idx val="3"/>
          <c:order val="3"/>
          <c:tx>
            <c:strRef>
              <c:f>'SGP Salud prestación ss'!$G$3</c:f>
              <c:strCache>
                <c:ptCount val="1"/>
                <c:pt idx="0">
                  <c:v>COMPROMISOS</c:v>
                </c:pt>
              </c:strCache>
            </c:strRef>
          </c:tx>
          <c:invertIfNegative val="0"/>
          <c:cat>
            <c:strRef>
              <c:f>'SGP Salud prestación ss'!$B$4:$B$10</c:f>
              <c:strCache>
                <c:ptCount val="7"/>
                <c:pt idx="0">
                  <c:v>SGP SALUD PRESTACION SERVICIOS C.S.F</c:v>
                </c:pt>
                <c:pt idx="1">
                  <c:v>EXCEDENTES APORTES PATRONALES ESE DEL DEPTO</c:v>
                </c:pt>
                <c:pt idx="2">
                  <c:v>SUPERAVIT R. CEDIDAS PRESTACION DE SERVICIOS</c:v>
                </c:pt>
                <c:pt idx="3">
                  <c:v>SUPERAVIT EXCEDENTES APORTES PATRONALES ESE DEL DEPTO</c:v>
                </c:pt>
                <c:pt idx="4">
                  <c:v>SUPERAVIT SGP SALUD PRESTACION DE SERVICIOS</c:v>
                </c:pt>
                <c:pt idx="5">
                  <c:v>TOTAL </c:v>
                </c:pt>
                <c:pt idx="6">
                  <c:v>% DE INGRESO EFECTIVO</c:v>
                </c:pt>
              </c:strCache>
            </c:strRef>
          </c:cat>
          <c:val>
            <c:numRef>
              <c:f>'SGP Salud prestación ss'!$G$4:$G$10</c:f>
              <c:numCache>
                <c:formatCode>#,##0.00</c:formatCode>
                <c:ptCount val="7"/>
                <c:pt idx="0">
                  <c:v>0</c:v>
                </c:pt>
                <c:pt idx="1">
                  <c:v>0</c:v>
                </c:pt>
                <c:pt idx="2">
                  <c:v>1216600.5240999998</c:v>
                </c:pt>
                <c:pt idx="3">
                  <c:v>22221.32662</c:v>
                </c:pt>
                <c:pt idx="4">
                  <c:v>3434.2112000000002</c:v>
                </c:pt>
                <c:pt idx="5">
                  <c:v>1242256.0619199998</c:v>
                </c:pt>
                <c:pt idx="6" formatCode="0.00%">
                  <c:v>1</c:v>
                </c:pt>
              </c:numCache>
            </c:numRef>
          </c:val>
          <c:extLst>
            <c:ext xmlns:c16="http://schemas.microsoft.com/office/drawing/2014/chart" uri="{C3380CC4-5D6E-409C-BE32-E72D297353CC}">
              <c16:uniqueId val="{00000003-B63A-4548-B789-F08659D2BA0C}"/>
            </c:ext>
          </c:extLst>
        </c:ser>
        <c:ser>
          <c:idx val="4"/>
          <c:order val="4"/>
          <c:tx>
            <c:strRef>
              <c:f>'SGP Salud prestación ss'!$H$3</c:f>
              <c:strCache>
                <c:ptCount val="1"/>
                <c:pt idx="0">
                  <c:v>OBLIGACIONES</c:v>
                </c:pt>
              </c:strCache>
            </c:strRef>
          </c:tx>
          <c:invertIfNegative val="0"/>
          <c:cat>
            <c:strRef>
              <c:f>'SGP Salud prestación ss'!$B$4:$B$10</c:f>
              <c:strCache>
                <c:ptCount val="7"/>
                <c:pt idx="0">
                  <c:v>SGP SALUD PRESTACION SERVICIOS C.S.F</c:v>
                </c:pt>
                <c:pt idx="1">
                  <c:v>EXCEDENTES APORTES PATRONALES ESE DEL DEPTO</c:v>
                </c:pt>
                <c:pt idx="2">
                  <c:v>SUPERAVIT R. CEDIDAS PRESTACION DE SERVICIOS</c:v>
                </c:pt>
                <c:pt idx="3">
                  <c:v>SUPERAVIT EXCEDENTES APORTES PATRONALES ESE DEL DEPTO</c:v>
                </c:pt>
                <c:pt idx="4">
                  <c:v>SUPERAVIT SGP SALUD PRESTACION DE SERVICIOS</c:v>
                </c:pt>
                <c:pt idx="5">
                  <c:v>TOTAL </c:v>
                </c:pt>
                <c:pt idx="6">
                  <c:v>% DE INGRESO EFECTIVO</c:v>
                </c:pt>
              </c:strCache>
            </c:strRef>
          </c:cat>
          <c:val>
            <c:numRef>
              <c:f>'SGP Salud prestación ss'!$H$4:$H$10</c:f>
              <c:numCache>
                <c:formatCode>#,##0.00</c:formatCode>
                <c:ptCount val="7"/>
                <c:pt idx="0">
                  <c:v>0</c:v>
                </c:pt>
                <c:pt idx="1">
                  <c:v>0</c:v>
                </c:pt>
                <c:pt idx="2">
                  <c:v>1216600.5240999998</c:v>
                </c:pt>
                <c:pt idx="3">
                  <c:v>22221.32662</c:v>
                </c:pt>
                <c:pt idx="4">
                  <c:v>3434.2112000000002</c:v>
                </c:pt>
                <c:pt idx="5">
                  <c:v>1242256.0619199998</c:v>
                </c:pt>
                <c:pt idx="6" formatCode="0.00%">
                  <c:v>1</c:v>
                </c:pt>
              </c:numCache>
            </c:numRef>
          </c:val>
          <c:extLst>
            <c:ext xmlns:c16="http://schemas.microsoft.com/office/drawing/2014/chart" uri="{C3380CC4-5D6E-409C-BE32-E72D297353CC}">
              <c16:uniqueId val="{00000004-B63A-4548-B789-F08659D2BA0C}"/>
            </c:ext>
          </c:extLst>
        </c:ser>
        <c:ser>
          <c:idx val="5"/>
          <c:order val="5"/>
          <c:tx>
            <c:strRef>
              <c:f>'SGP Salud prestación ss'!$I$3</c:f>
              <c:strCache>
                <c:ptCount val="1"/>
                <c:pt idx="0">
                  <c:v>PAGOS</c:v>
                </c:pt>
              </c:strCache>
            </c:strRef>
          </c:tx>
          <c:invertIfNegative val="0"/>
          <c:cat>
            <c:strRef>
              <c:f>'SGP Salud prestación ss'!$B$4:$B$10</c:f>
              <c:strCache>
                <c:ptCount val="7"/>
                <c:pt idx="0">
                  <c:v>SGP SALUD PRESTACION SERVICIOS C.S.F</c:v>
                </c:pt>
                <c:pt idx="1">
                  <c:v>EXCEDENTES APORTES PATRONALES ESE DEL DEPTO</c:v>
                </c:pt>
                <c:pt idx="2">
                  <c:v>SUPERAVIT R. CEDIDAS PRESTACION DE SERVICIOS</c:v>
                </c:pt>
                <c:pt idx="3">
                  <c:v>SUPERAVIT EXCEDENTES APORTES PATRONALES ESE DEL DEPTO</c:v>
                </c:pt>
                <c:pt idx="4">
                  <c:v>SUPERAVIT SGP SALUD PRESTACION DE SERVICIOS</c:v>
                </c:pt>
                <c:pt idx="5">
                  <c:v>TOTAL </c:v>
                </c:pt>
                <c:pt idx="6">
                  <c:v>% DE INGRESO EFECTIVO</c:v>
                </c:pt>
              </c:strCache>
            </c:strRef>
          </c:cat>
          <c:val>
            <c:numRef>
              <c:f>'SGP Salud prestación ss'!$I$4:$I$10</c:f>
              <c:numCache>
                <c:formatCode>#,##0.00</c:formatCode>
                <c:ptCount val="7"/>
                <c:pt idx="0">
                  <c:v>0</c:v>
                </c:pt>
                <c:pt idx="1">
                  <c:v>0</c:v>
                </c:pt>
                <c:pt idx="2">
                  <c:v>1216600.5240999998</c:v>
                </c:pt>
                <c:pt idx="3">
                  <c:v>22221.32662</c:v>
                </c:pt>
                <c:pt idx="4">
                  <c:v>3434.2112000000002</c:v>
                </c:pt>
                <c:pt idx="5">
                  <c:v>1242256.0619199998</c:v>
                </c:pt>
                <c:pt idx="6" formatCode="0.00%">
                  <c:v>1</c:v>
                </c:pt>
              </c:numCache>
            </c:numRef>
          </c:val>
          <c:extLst>
            <c:ext xmlns:c16="http://schemas.microsoft.com/office/drawing/2014/chart" uri="{C3380CC4-5D6E-409C-BE32-E72D297353CC}">
              <c16:uniqueId val="{00000005-B63A-4548-B789-F08659D2BA0C}"/>
            </c:ext>
          </c:extLst>
        </c:ser>
        <c:ser>
          <c:idx val="6"/>
          <c:order val="6"/>
          <c:tx>
            <c:strRef>
              <c:f>'SGP Salud prestación ss'!$J$3</c:f>
              <c:strCache>
                <c:ptCount val="1"/>
                <c:pt idx="0">
                  <c:v>D. I.  EFECTIVOS VS COMPROMISOS</c:v>
                </c:pt>
              </c:strCache>
            </c:strRef>
          </c:tx>
          <c:invertIfNegative val="0"/>
          <c:cat>
            <c:strRef>
              <c:f>'SGP Salud prestación ss'!$B$4:$B$10</c:f>
              <c:strCache>
                <c:ptCount val="7"/>
                <c:pt idx="0">
                  <c:v>SGP SALUD PRESTACION SERVICIOS C.S.F</c:v>
                </c:pt>
                <c:pt idx="1">
                  <c:v>EXCEDENTES APORTES PATRONALES ESE DEL DEPTO</c:v>
                </c:pt>
                <c:pt idx="2">
                  <c:v>SUPERAVIT R. CEDIDAS PRESTACION DE SERVICIOS</c:v>
                </c:pt>
                <c:pt idx="3">
                  <c:v>SUPERAVIT EXCEDENTES APORTES PATRONALES ESE DEL DEPTO</c:v>
                </c:pt>
                <c:pt idx="4">
                  <c:v>SUPERAVIT SGP SALUD PRESTACION DE SERVICIOS</c:v>
                </c:pt>
                <c:pt idx="5">
                  <c:v>TOTAL </c:v>
                </c:pt>
                <c:pt idx="6">
                  <c:v>% DE INGRESO EFECTIVO</c:v>
                </c:pt>
              </c:strCache>
            </c:strRef>
          </c:cat>
          <c:val>
            <c:numRef>
              <c:f>'SGP Salud prestación ss'!$J$4:$J$10</c:f>
              <c:numCache>
                <c:formatCode>#,##0.00</c:formatCode>
                <c:ptCount val="7"/>
                <c:pt idx="0">
                  <c:v>1.8883299999999998</c:v>
                </c:pt>
                <c:pt idx="1">
                  <c:v>12.2186</c:v>
                </c:pt>
                <c:pt idx="2">
                  <c:v>0</c:v>
                </c:pt>
                <c:pt idx="3">
                  <c:v>0</c:v>
                </c:pt>
                <c:pt idx="4">
                  <c:v>0</c:v>
                </c:pt>
                <c:pt idx="5">
                  <c:v>14.10693</c:v>
                </c:pt>
                <c:pt idx="6" formatCode="0.00%">
                  <c:v>1.1355895481159241E-5</c:v>
                </c:pt>
              </c:numCache>
            </c:numRef>
          </c:val>
          <c:extLst>
            <c:ext xmlns:c16="http://schemas.microsoft.com/office/drawing/2014/chart" uri="{C3380CC4-5D6E-409C-BE32-E72D297353CC}">
              <c16:uniqueId val="{00000006-B63A-4548-B789-F08659D2BA0C}"/>
            </c:ext>
          </c:extLst>
        </c:ser>
        <c:dLbls>
          <c:showLegendKey val="0"/>
          <c:showVal val="0"/>
          <c:showCatName val="0"/>
          <c:showSerName val="0"/>
          <c:showPercent val="0"/>
          <c:showBubbleSize val="0"/>
        </c:dLbls>
        <c:gapWidth val="219"/>
        <c:overlap val="-27"/>
        <c:axId val="325551184"/>
        <c:axId val="325551744"/>
      </c:barChart>
      <c:catAx>
        <c:axId val="32555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CO"/>
          </a:p>
        </c:txPr>
        <c:crossAx val="325551744"/>
        <c:crosses val="autoZero"/>
        <c:auto val="1"/>
        <c:lblAlgn val="ctr"/>
        <c:lblOffset val="100"/>
        <c:noMultiLvlLbl val="0"/>
      </c:catAx>
      <c:valAx>
        <c:axId val="325551744"/>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RECURSOS</a:t>
                </a:r>
              </a:p>
            </c:rich>
          </c:tx>
          <c:layout>
            <c:manualLayout>
              <c:xMode val="edge"/>
              <c:yMode val="edge"/>
              <c:x val="1.4795360257387187E-2"/>
              <c:y val="0.23808608085608585"/>
            </c:manualLayout>
          </c:layout>
          <c:overlay val="0"/>
          <c:spPr>
            <a:noFill/>
            <a:ln>
              <a:noFill/>
            </a:ln>
            <a:effectLst/>
          </c:spPr>
        </c:title>
        <c:numFmt formatCode="#,##0.00" sourceLinked="1"/>
        <c:majorTickMark val="none"/>
        <c:minorTickMark val="none"/>
        <c:tickLblPos val="nextTo"/>
        <c:crossAx val="3255511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sz="1400"/>
      </a:pPr>
      <a:endParaRPr lang="es-CO"/>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963010862759972"/>
          <c:y val="1.9772978610428198E-2"/>
          <c:w val="0.74036986001749783"/>
          <c:h val="0.57040133729131492"/>
        </c:manualLayout>
      </c:layout>
      <c:barChart>
        <c:barDir val="col"/>
        <c:grouping val="clustered"/>
        <c:varyColors val="0"/>
        <c:ser>
          <c:idx val="0"/>
          <c:order val="0"/>
          <c:tx>
            <c:strRef>
              <c:f>'SGP Salud Pública'!$D$3</c:f>
              <c:strCache>
                <c:ptCount val="1"/>
                <c:pt idx="0">
                  <c:v>A.DEFINITIVO</c:v>
                </c:pt>
              </c:strCache>
            </c:strRef>
          </c:tx>
          <c:spPr>
            <a:solidFill>
              <a:schemeClr val="accent2"/>
            </a:solidFill>
            <a:ln>
              <a:noFill/>
            </a:ln>
            <a:effectLst/>
          </c:spPr>
          <c:invertIfNegative val="0"/>
          <c:cat>
            <c:strRef>
              <c:f>'SGP Salud Pública'!$B$4:$B$7</c:f>
              <c:strCache>
                <c:ptCount val="4"/>
                <c:pt idx="0">
                  <c:v>SGP SALUD SALUD PÚBLICA C.S.F</c:v>
                </c:pt>
                <c:pt idx="1">
                  <c:v>SUPERÁVIT SGP SALUD PÚBLICA</c:v>
                </c:pt>
                <c:pt idx="2">
                  <c:v>TOTAL </c:v>
                </c:pt>
                <c:pt idx="3">
                  <c:v>% DE INGRESO EFECTIVO</c:v>
                </c:pt>
              </c:strCache>
            </c:strRef>
          </c:cat>
          <c:val>
            <c:numRef>
              <c:f>'SGP Salud Pública'!$D$4:$D$7</c:f>
              <c:numCache>
                <c:formatCode>#,##0.00</c:formatCode>
                <c:ptCount val="4"/>
                <c:pt idx="0" formatCode="#,##0">
                  <c:v>4299847.5970000001</c:v>
                </c:pt>
                <c:pt idx="1">
                  <c:v>1704867.65876</c:v>
                </c:pt>
                <c:pt idx="2">
                  <c:v>6004715.2557600001</c:v>
                </c:pt>
                <c:pt idx="3" formatCode="#,##0">
                  <c:v>100</c:v>
                </c:pt>
              </c:numCache>
            </c:numRef>
          </c:val>
          <c:extLst>
            <c:ext xmlns:c16="http://schemas.microsoft.com/office/drawing/2014/chart" uri="{C3380CC4-5D6E-409C-BE32-E72D297353CC}">
              <c16:uniqueId val="{00000000-ED19-4B71-8432-22CB9C9C687F}"/>
            </c:ext>
          </c:extLst>
        </c:ser>
        <c:ser>
          <c:idx val="1"/>
          <c:order val="1"/>
          <c:tx>
            <c:strRef>
              <c:f>'SGP Salud Pública'!$E$3</c:f>
              <c:strCache>
                <c:ptCount val="1"/>
                <c:pt idx="0">
                  <c:v>I. EFECTIVO</c:v>
                </c:pt>
              </c:strCache>
            </c:strRef>
          </c:tx>
          <c:spPr>
            <a:solidFill>
              <a:schemeClr val="accent3"/>
            </a:solidFill>
            <a:ln>
              <a:noFill/>
            </a:ln>
            <a:effectLst/>
          </c:spPr>
          <c:invertIfNegative val="0"/>
          <c:cat>
            <c:strRef>
              <c:f>'SGP Salud Pública'!$B$4:$B$7</c:f>
              <c:strCache>
                <c:ptCount val="4"/>
                <c:pt idx="0">
                  <c:v>SGP SALUD SALUD PÚBLICA C.S.F</c:v>
                </c:pt>
                <c:pt idx="1">
                  <c:v>SUPERÁVIT SGP SALUD PÚBLICA</c:v>
                </c:pt>
                <c:pt idx="2">
                  <c:v>TOTAL </c:v>
                </c:pt>
                <c:pt idx="3">
                  <c:v>% DE INGRESO EFECTIVO</c:v>
                </c:pt>
              </c:strCache>
            </c:strRef>
          </c:cat>
          <c:val>
            <c:numRef>
              <c:f>'SGP Salud Pública'!$E$4:$E$7</c:f>
              <c:numCache>
                <c:formatCode>#,##0.00</c:formatCode>
                <c:ptCount val="4"/>
                <c:pt idx="0" formatCode="#,##0">
                  <c:v>3201581.4276199997</c:v>
                </c:pt>
                <c:pt idx="1">
                  <c:v>558283.44249000004</c:v>
                </c:pt>
                <c:pt idx="2">
                  <c:v>3759864.8701099996</c:v>
                </c:pt>
                <c:pt idx="3" formatCode="0%">
                  <c:v>0.62615206716144678</c:v>
                </c:pt>
              </c:numCache>
            </c:numRef>
          </c:val>
          <c:extLst>
            <c:ext xmlns:c16="http://schemas.microsoft.com/office/drawing/2014/chart" uri="{C3380CC4-5D6E-409C-BE32-E72D297353CC}">
              <c16:uniqueId val="{00000001-ED19-4B71-8432-22CB9C9C687F}"/>
            </c:ext>
          </c:extLst>
        </c:ser>
        <c:ser>
          <c:idx val="2"/>
          <c:order val="2"/>
          <c:tx>
            <c:strRef>
              <c:f>'SGP Salud Pública'!$F$3</c:f>
              <c:strCache>
                <c:ptCount val="1"/>
                <c:pt idx="0">
                  <c:v>P. DEFINITIVO GASTOS</c:v>
                </c:pt>
              </c:strCache>
            </c:strRef>
          </c:tx>
          <c:invertIfNegative val="0"/>
          <c:cat>
            <c:strRef>
              <c:f>'SGP Salud Pública'!$B$4:$B$7</c:f>
              <c:strCache>
                <c:ptCount val="4"/>
                <c:pt idx="0">
                  <c:v>SGP SALUD SALUD PÚBLICA C.S.F</c:v>
                </c:pt>
                <c:pt idx="1">
                  <c:v>SUPERÁVIT SGP SALUD PÚBLICA</c:v>
                </c:pt>
                <c:pt idx="2">
                  <c:v>TOTAL </c:v>
                </c:pt>
                <c:pt idx="3">
                  <c:v>% DE INGRESO EFECTIVO</c:v>
                </c:pt>
              </c:strCache>
            </c:strRef>
          </c:cat>
          <c:val>
            <c:numRef>
              <c:f>'SGP Salud Pública'!$F$4:$F$7</c:f>
              <c:numCache>
                <c:formatCode>#,##0.00</c:formatCode>
                <c:ptCount val="4"/>
                <c:pt idx="0" formatCode="#,##0">
                  <c:v>4299847.5970000001</c:v>
                </c:pt>
                <c:pt idx="1">
                  <c:v>1704867.65876</c:v>
                </c:pt>
                <c:pt idx="2">
                  <c:v>6004715.2557600001</c:v>
                </c:pt>
                <c:pt idx="3" formatCode="0.00%">
                  <c:v>1</c:v>
                </c:pt>
              </c:numCache>
            </c:numRef>
          </c:val>
          <c:extLst>
            <c:ext xmlns:c16="http://schemas.microsoft.com/office/drawing/2014/chart" uri="{C3380CC4-5D6E-409C-BE32-E72D297353CC}">
              <c16:uniqueId val="{00000002-ED19-4B71-8432-22CB9C9C687F}"/>
            </c:ext>
          </c:extLst>
        </c:ser>
        <c:ser>
          <c:idx val="3"/>
          <c:order val="3"/>
          <c:tx>
            <c:strRef>
              <c:f>'SGP Salud Pública'!$G$3</c:f>
              <c:strCache>
                <c:ptCount val="1"/>
                <c:pt idx="0">
                  <c:v>COMPROMISOS</c:v>
                </c:pt>
              </c:strCache>
            </c:strRef>
          </c:tx>
          <c:invertIfNegative val="0"/>
          <c:cat>
            <c:strRef>
              <c:f>'SGP Salud Pública'!$B$4:$B$7</c:f>
              <c:strCache>
                <c:ptCount val="4"/>
                <c:pt idx="0">
                  <c:v>SGP SALUD SALUD PÚBLICA C.S.F</c:v>
                </c:pt>
                <c:pt idx="1">
                  <c:v>SUPERÁVIT SGP SALUD PÚBLICA</c:v>
                </c:pt>
                <c:pt idx="2">
                  <c:v>TOTAL </c:v>
                </c:pt>
                <c:pt idx="3">
                  <c:v>% DE INGRESO EFECTIVO</c:v>
                </c:pt>
              </c:strCache>
            </c:strRef>
          </c:cat>
          <c:val>
            <c:numRef>
              <c:f>'SGP Salud Pública'!$G$4:$G$7</c:f>
              <c:numCache>
                <c:formatCode>#,##0.00</c:formatCode>
                <c:ptCount val="4"/>
                <c:pt idx="0" formatCode="#,##0">
                  <c:v>3157441.8059999999</c:v>
                </c:pt>
                <c:pt idx="1">
                  <c:v>361675.86599999998</c:v>
                </c:pt>
                <c:pt idx="2">
                  <c:v>3519117.6719999998</c:v>
                </c:pt>
                <c:pt idx="3" formatCode="0.00%">
                  <c:v>0.58605904228752559</c:v>
                </c:pt>
              </c:numCache>
            </c:numRef>
          </c:val>
          <c:extLst>
            <c:ext xmlns:c16="http://schemas.microsoft.com/office/drawing/2014/chart" uri="{C3380CC4-5D6E-409C-BE32-E72D297353CC}">
              <c16:uniqueId val="{00000000-7A68-42DA-AD39-FD7E2D718B4E}"/>
            </c:ext>
          </c:extLst>
        </c:ser>
        <c:ser>
          <c:idx val="4"/>
          <c:order val="4"/>
          <c:tx>
            <c:strRef>
              <c:f>'SGP Salud Pública'!$H$3</c:f>
              <c:strCache>
                <c:ptCount val="1"/>
                <c:pt idx="0">
                  <c:v>OBLIGACIONES</c:v>
                </c:pt>
              </c:strCache>
            </c:strRef>
          </c:tx>
          <c:invertIfNegative val="0"/>
          <c:cat>
            <c:strRef>
              <c:f>'SGP Salud Pública'!$B$4:$B$7</c:f>
              <c:strCache>
                <c:ptCount val="4"/>
                <c:pt idx="0">
                  <c:v>SGP SALUD SALUD PÚBLICA C.S.F</c:v>
                </c:pt>
                <c:pt idx="1">
                  <c:v>SUPERÁVIT SGP SALUD PÚBLICA</c:v>
                </c:pt>
                <c:pt idx="2">
                  <c:v>TOTAL </c:v>
                </c:pt>
                <c:pt idx="3">
                  <c:v>% DE INGRESO EFECTIVO</c:v>
                </c:pt>
              </c:strCache>
            </c:strRef>
          </c:cat>
          <c:val>
            <c:numRef>
              <c:f>'SGP Salud Pública'!$H$4:$H$7</c:f>
              <c:numCache>
                <c:formatCode>#,##0.00</c:formatCode>
                <c:ptCount val="4"/>
                <c:pt idx="0" formatCode="#,##0">
                  <c:v>1978780.925</c:v>
                </c:pt>
                <c:pt idx="1">
                  <c:v>142954</c:v>
                </c:pt>
                <c:pt idx="2">
                  <c:v>2121734.9249999998</c:v>
                </c:pt>
                <c:pt idx="3" formatCode="0.00%">
                  <c:v>0.60291673162328963</c:v>
                </c:pt>
              </c:numCache>
            </c:numRef>
          </c:val>
          <c:extLst>
            <c:ext xmlns:c16="http://schemas.microsoft.com/office/drawing/2014/chart" uri="{C3380CC4-5D6E-409C-BE32-E72D297353CC}">
              <c16:uniqueId val="{00000001-7A68-42DA-AD39-FD7E2D718B4E}"/>
            </c:ext>
          </c:extLst>
        </c:ser>
        <c:ser>
          <c:idx val="5"/>
          <c:order val="5"/>
          <c:tx>
            <c:strRef>
              <c:f>'SGP Salud Pública'!$I$3</c:f>
              <c:strCache>
                <c:ptCount val="1"/>
                <c:pt idx="0">
                  <c:v>PAGOS</c:v>
                </c:pt>
              </c:strCache>
            </c:strRef>
          </c:tx>
          <c:invertIfNegative val="0"/>
          <c:cat>
            <c:strRef>
              <c:f>'SGP Salud Pública'!$B$4:$B$7</c:f>
              <c:strCache>
                <c:ptCount val="4"/>
                <c:pt idx="0">
                  <c:v>SGP SALUD SALUD PÚBLICA C.S.F</c:v>
                </c:pt>
                <c:pt idx="1">
                  <c:v>SUPERÁVIT SGP SALUD PÚBLICA</c:v>
                </c:pt>
                <c:pt idx="2">
                  <c:v>TOTAL </c:v>
                </c:pt>
                <c:pt idx="3">
                  <c:v>% DE INGRESO EFECTIVO</c:v>
                </c:pt>
              </c:strCache>
            </c:strRef>
          </c:cat>
          <c:val>
            <c:numRef>
              <c:f>'SGP Salud Pública'!$I$4:$I$7</c:f>
              <c:numCache>
                <c:formatCode>#,##0.00</c:formatCode>
                <c:ptCount val="4"/>
                <c:pt idx="0" formatCode="#,##0">
                  <c:v>1978780.925</c:v>
                </c:pt>
                <c:pt idx="1">
                  <c:v>142954</c:v>
                </c:pt>
                <c:pt idx="2">
                  <c:v>2121734.9249999998</c:v>
                </c:pt>
                <c:pt idx="3" formatCode="0.00%">
                  <c:v>0.60291673162328963</c:v>
                </c:pt>
              </c:numCache>
            </c:numRef>
          </c:val>
          <c:extLst>
            <c:ext xmlns:c16="http://schemas.microsoft.com/office/drawing/2014/chart" uri="{C3380CC4-5D6E-409C-BE32-E72D297353CC}">
              <c16:uniqueId val="{00000002-7A68-42DA-AD39-FD7E2D718B4E}"/>
            </c:ext>
          </c:extLst>
        </c:ser>
        <c:ser>
          <c:idx val="6"/>
          <c:order val="6"/>
          <c:tx>
            <c:strRef>
              <c:f>'SGP Salud Pública'!$J$3</c:f>
              <c:strCache>
                <c:ptCount val="1"/>
                <c:pt idx="0">
                  <c:v>D. I.  EFECTIVOS VS COMPROMISOS</c:v>
                </c:pt>
              </c:strCache>
            </c:strRef>
          </c:tx>
          <c:invertIfNegative val="0"/>
          <c:cat>
            <c:strRef>
              <c:f>'SGP Salud Pública'!$B$4:$B$7</c:f>
              <c:strCache>
                <c:ptCount val="4"/>
                <c:pt idx="0">
                  <c:v>SGP SALUD SALUD PÚBLICA C.S.F</c:v>
                </c:pt>
                <c:pt idx="1">
                  <c:v>SUPERÁVIT SGP SALUD PÚBLICA</c:v>
                </c:pt>
                <c:pt idx="2">
                  <c:v>TOTAL </c:v>
                </c:pt>
                <c:pt idx="3">
                  <c:v>% DE INGRESO EFECTIVO</c:v>
                </c:pt>
              </c:strCache>
            </c:strRef>
          </c:cat>
          <c:val>
            <c:numRef>
              <c:f>'SGP Salud Pública'!$J$4:$J$7</c:f>
              <c:numCache>
                <c:formatCode>#,##0.00</c:formatCode>
                <c:ptCount val="4"/>
                <c:pt idx="0" formatCode="#,##0">
                  <c:v>44139.621619999903</c:v>
                </c:pt>
                <c:pt idx="1">
                  <c:v>196607.57649000001</c:v>
                </c:pt>
                <c:pt idx="2">
                  <c:v>240747.19810999991</c:v>
                </c:pt>
                <c:pt idx="3" formatCode="0.00%">
                  <c:v>4.0093024873921218E-2</c:v>
                </c:pt>
              </c:numCache>
            </c:numRef>
          </c:val>
          <c:extLst>
            <c:ext xmlns:c16="http://schemas.microsoft.com/office/drawing/2014/chart" uri="{C3380CC4-5D6E-409C-BE32-E72D297353CC}">
              <c16:uniqueId val="{00000003-7A68-42DA-AD39-FD7E2D718B4E}"/>
            </c:ext>
          </c:extLst>
        </c:ser>
        <c:dLbls>
          <c:showLegendKey val="0"/>
          <c:showVal val="0"/>
          <c:showCatName val="0"/>
          <c:showSerName val="0"/>
          <c:showPercent val="0"/>
          <c:showBubbleSize val="0"/>
        </c:dLbls>
        <c:gapWidth val="219"/>
        <c:overlap val="-27"/>
        <c:axId val="325558464"/>
        <c:axId val="325559024"/>
      </c:barChart>
      <c:catAx>
        <c:axId val="32555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CO"/>
          </a:p>
        </c:txPr>
        <c:crossAx val="325559024"/>
        <c:crosses val="autoZero"/>
        <c:auto val="1"/>
        <c:lblAlgn val="ctr"/>
        <c:lblOffset val="100"/>
        <c:noMultiLvlLbl val="0"/>
      </c:catAx>
      <c:valAx>
        <c:axId val="325559024"/>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RECURSOS</a:t>
                </a:r>
              </a:p>
            </c:rich>
          </c:tx>
          <c:layout>
            <c:manualLayout>
              <c:xMode val="edge"/>
              <c:yMode val="edge"/>
              <c:x val="4.8831863596284102E-2"/>
              <c:y val="0.2380861416227652"/>
            </c:manualLayout>
          </c:layout>
          <c:overlay val="0"/>
          <c:spPr>
            <a:noFill/>
            <a:ln>
              <a:noFill/>
            </a:ln>
            <a:effectLst/>
          </c:spPr>
        </c:title>
        <c:numFmt formatCode="#,##0" sourceLinked="1"/>
        <c:majorTickMark val="none"/>
        <c:minorTickMark val="none"/>
        <c:tickLblPos val="nextTo"/>
        <c:crossAx val="3255584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chart>
  <c:spPr>
    <a:noFill/>
    <a:ln w="9525" cap="flat" cmpd="sng" algn="ctr">
      <a:solidFill>
        <a:sysClr val="window" lastClr="FFFFFF">
          <a:lumMod val="65000"/>
        </a:sysClr>
      </a:solidFill>
      <a:round/>
    </a:ln>
    <a:effectLst/>
  </c:spPr>
  <c:txPr>
    <a:bodyPr/>
    <a:lstStyle/>
    <a:p>
      <a:pPr>
        <a:defRPr sz="1400"/>
      </a:pPr>
      <a:endParaRPr lang="es-CO"/>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963013998250217"/>
          <c:y val="1.2509399573185679E-2"/>
          <c:w val="0.74036986001749783"/>
          <c:h val="0.56387181021434118"/>
        </c:manualLayout>
      </c:layout>
      <c:barChart>
        <c:barDir val="col"/>
        <c:grouping val="clustered"/>
        <c:varyColors val="0"/>
        <c:ser>
          <c:idx val="0"/>
          <c:order val="0"/>
          <c:tx>
            <c:strRef>
              <c:f>'Fondo de estupefacientes'!$D$3</c:f>
              <c:strCache>
                <c:ptCount val="1"/>
                <c:pt idx="0">
                  <c:v>A.DEFINITIVO</c:v>
                </c:pt>
              </c:strCache>
            </c:strRef>
          </c:tx>
          <c:spPr>
            <a:solidFill>
              <a:schemeClr val="accent3"/>
            </a:solidFill>
            <a:ln>
              <a:noFill/>
            </a:ln>
            <a:effectLst/>
          </c:spPr>
          <c:invertIfNegative val="0"/>
          <c:cat>
            <c:strRef>
              <c:f>'Fondo de estupefacientes'!$B$4:$B$7</c:f>
              <c:strCache>
                <c:ptCount val="4"/>
                <c:pt idx="0">
                  <c:v>FONDO DE ESTUPEFACIENTES</c:v>
                </c:pt>
                <c:pt idx="1">
                  <c:v>S. FONDO DE ESTUPEFACIENTES</c:v>
                </c:pt>
                <c:pt idx="2">
                  <c:v>TOTAL </c:v>
                </c:pt>
                <c:pt idx="3">
                  <c:v>% DE INGRESO EFECTIVO</c:v>
                </c:pt>
              </c:strCache>
            </c:strRef>
          </c:cat>
          <c:val>
            <c:numRef>
              <c:f>'Fondo de estupefacientes'!$D$4:$D$7</c:f>
              <c:numCache>
                <c:formatCode>#,##0.00</c:formatCode>
                <c:ptCount val="4"/>
                <c:pt idx="0">
                  <c:v>844700</c:v>
                </c:pt>
                <c:pt idx="1">
                  <c:v>571581.42121000006</c:v>
                </c:pt>
                <c:pt idx="2">
                  <c:v>1416281.4212100001</c:v>
                </c:pt>
                <c:pt idx="3" formatCode="#,##0">
                  <c:v>100</c:v>
                </c:pt>
              </c:numCache>
            </c:numRef>
          </c:val>
          <c:extLst>
            <c:ext xmlns:c16="http://schemas.microsoft.com/office/drawing/2014/chart" uri="{C3380CC4-5D6E-409C-BE32-E72D297353CC}">
              <c16:uniqueId val="{00000000-6B2E-4D02-9E13-BA9A7EF60E2B}"/>
            </c:ext>
          </c:extLst>
        </c:ser>
        <c:ser>
          <c:idx val="1"/>
          <c:order val="1"/>
          <c:tx>
            <c:strRef>
              <c:f>'Fondo de estupefacientes'!$E$3</c:f>
              <c:strCache>
                <c:ptCount val="1"/>
                <c:pt idx="0">
                  <c:v>I. EFECTIVO</c:v>
                </c:pt>
              </c:strCache>
            </c:strRef>
          </c:tx>
          <c:spPr>
            <a:solidFill>
              <a:schemeClr val="accent5"/>
            </a:solidFill>
            <a:ln>
              <a:noFill/>
            </a:ln>
            <a:effectLst/>
          </c:spPr>
          <c:invertIfNegative val="0"/>
          <c:cat>
            <c:strRef>
              <c:f>'Fondo de estupefacientes'!$B$4:$B$7</c:f>
              <c:strCache>
                <c:ptCount val="4"/>
                <c:pt idx="0">
                  <c:v>FONDO DE ESTUPEFACIENTES</c:v>
                </c:pt>
                <c:pt idx="1">
                  <c:v>S. FONDO DE ESTUPEFACIENTES</c:v>
                </c:pt>
                <c:pt idx="2">
                  <c:v>TOTAL </c:v>
                </c:pt>
                <c:pt idx="3">
                  <c:v>% DE INGRESO EFECTIVO</c:v>
                </c:pt>
              </c:strCache>
            </c:strRef>
          </c:cat>
          <c:val>
            <c:numRef>
              <c:f>'Fondo de estupefacientes'!$E$4:$E$7</c:f>
              <c:numCache>
                <c:formatCode>#,##0.00</c:formatCode>
                <c:ptCount val="4"/>
                <c:pt idx="0">
                  <c:v>748330.74387999997</c:v>
                </c:pt>
                <c:pt idx="1">
                  <c:v>571581.42121000006</c:v>
                </c:pt>
                <c:pt idx="2">
                  <c:v>1319912.16509</c:v>
                </c:pt>
                <c:pt idx="3" formatCode="0%">
                  <c:v>0.93195613902944019</c:v>
                </c:pt>
              </c:numCache>
            </c:numRef>
          </c:val>
          <c:extLst>
            <c:ext xmlns:c16="http://schemas.microsoft.com/office/drawing/2014/chart" uri="{C3380CC4-5D6E-409C-BE32-E72D297353CC}">
              <c16:uniqueId val="{00000001-6B2E-4D02-9E13-BA9A7EF60E2B}"/>
            </c:ext>
          </c:extLst>
        </c:ser>
        <c:ser>
          <c:idx val="2"/>
          <c:order val="2"/>
          <c:tx>
            <c:strRef>
              <c:f>'Fondo de estupefacientes'!$F$3</c:f>
              <c:strCache>
                <c:ptCount val="1"/>
                <c:pt idx="0">
                  <c:v>P. DEFINITIVO GASTOS</c:v>
                </c:pt>
              </c:strCache>
            </c:strRef>
          </c:tx>
          <c:invertIfNegative val="0"/>
          <c:cat>
            <c:strRef>
              <c:f>'Fondo de estupefacientes'!$B$4:$B$7</c:f>
              <c:strCache>
                <c:ptCount val="4"/>
                <c:pt idx="0">
                  <c:v>FONDO DE ESTUPEFACIENTES</c:v>
                </c:pt>
                <c:pt idx="1">
                  <c:v>S. FONDO DE ESTUPEFACIENTES</c:v>
                </c:pt>
                <c:pt idx="2">
                  <c:v>TOTAL </c:v>
                </c:pt>
                <c:pt idx="3">
                  <c:v>% DE INGRESO EFECTIVO</c:v>
                </c:pt>
              </c:strCache>
            </c:strRef>
          </c:cat>
          <c:val>
            <c:numRef>
              <c:f>'Fondo de estupefacientes'!$F$4:$F$7</c:f>
              <c:numCache>
                <c:formatCode>#,##0.00</c:formatCode>
                <c:ptCount val="4"/>
                <c:pt idx="0">
                  <c:v>844700</c:v>
                </c:pt>
                <c:pt idx="1">
                  <c:v>571581.4212171</c:v>
                </c:pt>
                <c:pt idx="2">
                  <c:v>1416281.4212171</c:v>
                </c:pt>
                <c:pt idx="3" formatCode="0.00%">
                  <c:v>1</c:v>
                </c:pt>
              </c:numCache>
            </c:numRef>
          </c:val>
          <c:extLst>
            <c:ext xmlns:c16="http://schemas.microsoft.com/office/drawing/2014/chart" uri="{C3380CC4-5D6E-409C-BE32-E72D297353CC}">
              <c16:uniqueId val="{00000002-6B2E-4D02-9E13-BA9A7EF60E2B}"/>
            </c:ext>
          </c:extLst>
        </c:ser>
        <c:ser>
          <c:idx val="3"/>
          <c:order val="3"/>
          <c:tx>
            <c:strRef>
              <c:f>'Fondo de estupefacientes'!$G$3</c:f>
              <c:strCache>
                <c:ptCount val="1"/>
                <c:pt idx="0">
                  <c:v>COMPROMISOS</c:v>
                </c:pt>
              </c:strCache>
            </c:strRef>
          </c:tx>
          <c:invertIfNegative val="0"/>
          <c:cat>
            <c:strRef>
              <c:f>'Fondo de estupefacientes'!$B$4:$B$7</c:f>
              <c:strCache>
                <c:ptCount val="4"/>
                <c:pt idx="0">
                  <c:v>FONDO DE ESTUPEFACIENTES</c:v>
                </c:pt>
                <c:pt idx="1">
                  <c:v>S. FONDO DE ESTUPEFACIENTES</c:v>
                </c:pt>
                <c:pt idx="2">
                  <c:v>TOTAL </c:v>
                </c:pt>
                <c:pt idx="3">
                  <c:v>% DE INGRESO EFECTIVO</c:v>
                </c:pt>
              </c:strCache>
            </c:strRef>
          </c:cat>
          <c:val>
            <c:numRef>
              <c:f>'Fondo de estupefacientes'!$G$4:$G$7</c:f>
              <c:numCache>
                <c:formatCode>#,##0.00</c:formatCode>
                <c:ptCount val="4"/>
                <c:pt idx="0">
                  <c:v>476812.60633710003</c:v>
                </c:pt>
                <c:pt idx="1">
                  <c:v>5200</c:v>
                </c:pt>
                <c:pt idx="2">
                  <c:v>482012.60633710003</c:v>
                </c:pt>
                <c:pt idx="3" formatCode="0.00%">
                  <c:v>0.34033674318969476</c:v>
                </c:pt>
              </c:numCache>
            </c:numRef>
          </c:val>
          <c:extLst>
            <c:ext xmlns:c16="http://schemas.microsoft.com/office/drawing/2014/chart" uri="{C3380CC4-5D6E-409C-BE32-E72D297353CC}">
              <c16:uniqueId val="{00000000-5BE5-40CD-9E04-364321270A89}"/>
            </c:ext>
          </c:extLst>
        </c:ser>
        <c:ser>
          <c:idx val="4"/>
          <c:order val="4"/>
          <c:tx>
            <c:strRef>
              <c:f>'Fondo de estupefacientes'!$H$3</c:f>
              <c:strCache>
                <c:ptCount val="1"/>
                <c:pt idx="0">
                  <c:v>OBLIGACIONES</c:v>
                </c:pt>
              </c:strCache>
            </c:strRef>
          </c:tx>
          <c:invertIfNegative val="0"/>
          <c:cat>
            <c:strRef>
              <c:f>'Fondo de estupefacientes'!$B$4:$B$7</c:f>
              <c:strCache>
                <c:ptCount val="4"/>
                <c:pt idx="0">
                  <c:v>FONDO DE ESTUPEFACIENTES</c:v>
                </c:pt>
                <c:pt idx="1">
                  <c:v>S. FONDO DE ESTUPEFACIENTES</c:v>
                </c:pt>
                <c:pt idx="2">
                  <c:v>TOTAL </c:v>
                </c:pt>
                <c:pt idx="3">
                  <c:v>% DE INGRESO EFECTIVO</c:v>
                </c:pt>
              </c:strCache>
            </c:strRef>
          </c:cat>
          <c:val>
            <c:numRef>
              <c:f>'Fondo de estupefacientes'!$H$4:$H$7</c:f>
              <c:numCache>
                <c:formatCode>#,##0.00</c:formatCode>
                <c:ptCount val="4"/>
                <c:pt idx="0">
                  <c:v>450445.10632999998</c:v>
                </c:pt>
                <c:pt idx="1">
                  <c:v>0</c:v>
                </c:pt>
                <c:pt idx="2">
                  <c:v>450445.10632999998</c:v>
                </c:pt>
                <c:pt idx="3" formatCode="0.00%">
                  <c:v>0.93450897426316892</c:v>
                </c:pt>
              </c:numCache>
            </c:numRef>
          </c:val>
          <c:extLst>
            <c:ext xmlns:c16="http://schemas.microsoft.com/office/drawing/2014/chart" uri="{C3380CC4-5D6E-409C-BE32-E72D297353CC}">
              <c16:uniqueId val="{00000001-5BE5-40CD-9E04-364321270A89}"/>
            </c:ext>
          </c:extLst>
        </c:ser>
        <c:ser>
          <c:idx val="5"/>
          <c:order val="5"/>
          <c:tx>
            <c:strRef>
              <c:f>'Fondo de estupefacientes'!$I$3</c:f>
              <c:strCache>
                <c:ptCount val="1"/>
                <c:pt idx="0">
                  <c:v>PAGOS</c:v>
                </c:pt>
              </c:strCache>
            </c:strRef>
          </c:tx>
          <c:invertIfNegative val="0"/>
          <c:cat>
            <c:strRef>
              <c:f>'Fondo de estupefacientes'!$B$4:$B$7</c:f>
              <c:strCache>
                <c:ptCount val="4"/>
                <c:pt idx="0">
                  <c:v>FONDO DE ESTUPEFACIENTES</c:v>
                </c:pt>
                <c:pt idx="1">
                  <c:v>S. FONDO DE ESTUPEFACIENTES</c:v>
                </c:pt>
                <c:pt idx="2">
                  <c:v>TOTAL </c:v>
                </c:pt>
                <c:pt idx="3">
                  <c:v>% DE INGRESO EFECTIVO</c:v>
                </c:pt>
              </c:strCache>
            </c:strRef>
          </c:cat>
          <c:val>
            <c:numRef>
              <c:f>'Fondo de estupefacientes'!$I$4:$I$7</c:f>
              <c:numCache>
                <c:formatCode>#,##0.00</c:formatCode>
                <c:ptCount val="4"/>
                <c:pt idx="0">
                  <c:v>450445.10632999998</c:v>
                </c:pt>
                <c:pt idx="1">
                  <c:v>0</c:v>
                </c:pt>
                <c:pt idx="2">
                  <c:v>450445.10632999998</c:v>
                </c:pt>
                <c:pt idx="3" formatCode="0.00%">
                  <c:v>0.93450897426316892</c:v>
                </c:pt>
              </c:numCache>
            </c:numRef>
          </c:val>
          <c:extLst>
            <c:ext xmlns:c16="http://schemas.microsoft.com/office/drawing/2014/chart" uri="{C3380CC4-5D6E-409C-BE32-E72D297353CC}">
              <c16:uniqueId val="{00000002-5BE5-40CD-9E04-364321270A89}"/>
            </c:ext>
          </c:extLst>
        </c:ser>
        <c:ser>
          <c:idx val="6"/>
          <c:order val="6"/>
          <c:tx>
            <c:strRef>
              <c:f>'Fondo de estupefacientes'!$J$3</c:f>
              <c:strCache>
                <c:ptCount val="1"/>
                <c:pt idx="0">
                  <c:v>D. I.  EFECTIVOS VS COMPROMISOS</c:v>
                </c:pt>
              </c:strCache>
            </c:strRef>
          </c:tx>
          <c:invertIfNegative val="0"/>
          <c:cat>
            <c:strRef>
              <c:f>'Fondo de estupefacientes'!$B$4:$B$7</c:f>
              <c:strCache>
                <c:ptCount val="4"/>
                <c:pt idx="0">
                  <c:v>FONDO DE ESTUPEFACIENTES</c:v>
                </c:pt>
                <c:pt idx="1">
                  <c:v>S. FONDO DE ESTUPEFACIENTES</c:v>
                </c:pt>
                <c:pt idx="2">
                  <c:v>TOTAL </c:v>
                </c:pt>
                <c:pt idx="3">
                  <c:v>% DE INGRESO EFECTIVO</c:v>
                </c:pt>
              </c:strCache>
            </c:strRef>
          </c:cat>
          <c:val>
            <c:numRef>
              <c:f>'Fondo de estupefacientes'!$J$4:$J$7</c:f>
              <c:numCache>
                <c:formatCode>#,##0.00</c:formatCode>
                <c:ptCount val="4"/>
                <c:pt idx="0">
                  <c:v>271518.13754999998</c:v>
                </c:pt>
                <c:pt idx="1">
                  <c:v>566381.42121000006</c:v>
                </c:pt>
                <c:pt idx="2">
                  <c:v>837899.55876000004</c:v>
                </c:pt>
                <c:pt idx="3" formatCode="0.00%">
                  <c:v>0.59161939584008671</c:v>
                </c:pt>
              </c:numCache>
            </c:numRef>
          </c:val>
          <c:extLst>
            <c:ext xmlns:c16="http://schemas.microsoft.com/office/drawing/2014/chart" uri="{C3380CC4-5D6E-409C-BE32-E72D297353CC}">
              <c16:uniqueId val="{00000003-5BE5-40CD-9E04-364321270A89}"/>
            </c:ext>
          </c:extLst>
        </c:ser>
        <c:dLbls>
          <c:showLegendKey val="0"/>
          <c:showVal val="0"/>
          <c:showCatName val="0"/>
          <c:showSerName val="0"/>
          <c:showPercent val="0"/>
          <c:showBubbleSize val="0"/>
        </c:dLbls>
        <c:gapWidth val="219"/>
        <c:overlap val="-27"/>
        <c:axId val="325565184"/>
        <c:axId val="325441408"/>
      </c:barChart>
      <c:catAx>
        <c:axId val="325565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CO"/>
          </a:p>
        </c:txPr>
        <c:crossAx val="325441408"/>
        <c:crosses val="autoZero"/>
        <c:auto val="1"/>
        <c:lblAlgn val="ctr"/>
        <c:lblOffset val="100"/>
        <c:noMultiLvlLbl val="0"/>
      </c:catAx>
      <c:valAx>
        <c:axId val="325441408"/>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RECURSOS</a:t>
                </a:r>
              </a:p>
            </c:rich>
          </c:tx>
          <c:layout>
            <c:manualLayout>
              <c:xMode val="edge"/>
              <c:yMode val="edge"/>
              <c:x val="4.1411410728553082E-2"/>
              <c:y val="0.24423472894483261"/>
            </c:manualLayout>
          </c:layout>
          <c:overlay val="0"/>
          <c:spPr>
            <a:noFill/>
            <a:ln>
              <a:noFill/>
            </a:ln>
            <a:effectLst/>
          </c:spPr>
        </c:title>
        <c:numFmt formatCode="#,##0.00" sourceLinked="1"/>
        <c:majorTickMark val="none"/>
        <c:minorTickMark val="none"/>
        <c:tickLblPos val="nextTo"/>
        <c:crossAx val="3255651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sz="1400"/>
      </a:pPr>
      <a:endParaRPr lang="es-CO"/>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'Cof. Convenios Interadministrat'!$D$3</c:f>
              <c:strCache>
                <c:ptCount val="1"/>
                <c:pt idx="0">
                  <c:v>A.DEFINITIVO</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cat>
            <c:strRef>
              <c:f>'Cof. Convenios Interadministrat'!$B$4:$B$7</c:f>
              <c:strCache>
                <c:ptCount val="4"/>
                <c:pt idx="0">
                  <c:v>COFINANCIACIÓN C. INTERADMINISTRATIVOS</c:v>
                </c:pt>
                <c:pt idx="1">
                  <c:v>SUPERAVIT C. INTERADMINISTRATIVOS</c:v>
                </c:pt>
                <c:pt idx="2">
                  <c:v>TOTAL </c:v>
                </c:pt>
                <c:pt idx="3">
                  <c:v>% DE INGRESO EFECTIVO</c:v>
                </c:pt>
              </c:strCache>
            </c:strRef>
          </c:cat>
          <c:val>
            <c:numRef>
              <c:f>'Cof. Convenios Interadministrat'!$D$4:$D$7</c:f>
              <c:numCache>
                <c:formatCode>#,##0.00</c:formatCode>
                <c:ptCount val="4"/>
                <c:pt idx="0">
                  <c:v>4429440.1878399998</c:v>
                </c:pt>
                <c:pt idx="1">
                  <c:v>74789.275999999998</c:v>
                </c:pt>
                <c:pt idx="2">
                  <c:v>4504229.4638399994</c:v>
                </c:pt>
                <c:pt idx="3" formatCode="#,##0">
                  <c:v>100</c:v>
                </c:pt>
              </c:numCache>
            </c:numRef>
          </c:val>
          <c:extLst>
            <c:ext xmlns:c16="http://schemas.microsoft.com/office/drawing/2014/chart" uri="{C3380CC4-5D6E-409C-BE32-E72D297353CC}">
              <c16:uniqueId val="{00000000-858B-4AD3-92DE-02FB25A27C56}"/>
            </c:ext>
          </c:extLst>
        </c:ser>
        <c:ser>
          <c:idx val="1"/>
          <c:order val="1"/>
          <c:tx>
            <c:strRef>
              <c:f>'Cof. Convenios Interadministrat'!$E$3</c:f>
              <c:strCache>
                <c:ptCount val="1"/>
                <c:pt idx="0">
                  <c:v>I. EFECTIVO</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cat>
            <c:strRef>
              <c:f>'Cof. Convenios Interadministrat'!$B$4:$B$7</c:f>
              <c:strCache>
                <c:ptCount val="4"/>
                <c:pt idx="0">
                  <c:v>COFINANCIACIÓN C. INTERADMINISTRATIVOS</c:v>
                </c:pt>
                <c:pt idx="1">
                  <c:v>SUPERAVIT C. INTERADMINISTRATIVOS</c:v>
                </c:pt>
                <c:pt idx="2">
                  <c:v>TOTAL </c:v>
                </c:pt>
                <c:pt idx="3">
                  <c:v>% DE INGRESO EFECTIVO</c:v>
                </c:pt>
              </c:strCache>
            </c:strRef>
          </c:cat>
          <c:val>
            <c:numRef>
              <c:f>'Cof. Convenios Interadministrat'!$E$4:$E$7</c:f>
              <c:numCache>
                <c:formatCode>#,##0.00</c:formatCode>
                <c:ptCount val="4"/>
                <c:pt idx="0">
                  <c:v>4046725.5689899996</c:v>
                </c:pt>
                <c:pt idx="1">
                  <c:v>74789.275999999998</c:v>
                </c:pt>
                <c:pt idx="2">
                  <c:v>4121514.8449899997</c:v>
                </c:pt>
                <c:pt idx="3" formatCode="0%">
                  <c:v>0.9150321665620198</c:v>
                </c:pt>
              </c:numCache>
            </c:numRef>
          </c:val>
          <c:extLst>
            <c:ext xmlns:c16="http://schemas.microsoft.com/office/drawing/2014/chart" uri="{C3380CC4-5D6E-409C-BE32-E72D297353CC}">
              <c16:uniqueId val="{00000004-858B-4AD3-92DE-02FB25A27C56}"/>
            </c:ext>
          </c:extLst>
        </c:ser>
        <c:ser>
          <c:idx val="2"/>
          <c:order val="2"/>
          <c:tx>
            <c:strRef>
              <c:f>'Cof. Convenios Interadministrat'!$F$3</c:f>
              <c:strCache>
                <c:ptCount val="1"/>
                <c:pt idx="0">
                  <c:v>P. DEFINITIVO GASTOS</c:v>
                </c:pt>
              </c:strCache>
            </c:strRef>
          </c:tx>
          <c:invertIfNegative val="0"/>
          <c:cat>
            <c:strRef>
              <c:f>'Cof. Convenios Interadministrat'!$B$4:$B$7</c:f>
              <c:strCache>
                <c:ptCount val="4"/>
                <c:pt idx="0">
                  <c:v>COFINANCIACIÓN C. INTERADMINISTRATIVOS</c:v>
                </c:pt>
                <c:pt idx="1">
                  <c:v>SUPERAVIT C. INTERADMINISTRATIVOS</c:v>
                </c:pt>
                <c:pt idx="2">
                  <c:v>TOTAL </c:v>
                </c:pt>
                <c:pt idx="3">
                  <c:v>% DE INGRESO EFECTIVO</c:v>
                </c:pt>
              </c:strCache>
            </c:strRef>
          </c:cat>
          <c:val>
            <c:numRef>
              <c:f>'Cof. Convenios Interadministrat'!$F$4:$F$7</c:f>
              <c:numCache>
                <c:formatCode>#,##0.00</c:formatCode>
                <c:ptCount val="4"/>
                <c:pt idx="0">
                  <c:v>4429440.1878399998</c:v>
                </c:pt>
                <c:pt idx="1">
                  <c:v>74789.275999999998</c:v>
                </c:pt>
                <c:pt idx="2">
                  <c:v>4504229.4638399994</c:v>
                </c:pt>
                <c:pt idx="3" formatCode="0.00%">
                  <c:v>1</c:v>
                </c:pt>
              </c:numCache>
            </c:numRef>
          </c:val>
          <c:extLst>
            <c:ext xmlns:c16="http://schemas.microsoft.com/office/drawing/2014/chart" uri="{C3380CC4-5D6E-409C-BE32-E72D297353CC}">
              <c16:uniqueId val="{00000000-DFFD-4FD5-B9B1-357DBE94C97E}"/>
            </c:ext>
          </c:extLst>
        </c:ser>
        <c:ser>
          <c:idx val="3"/>
          <c:order val="3"/>
          <c:tx>
            <c:strRef>
              <c:f>'Cof. Convenios Interadministrat'!$G$3</c:f>
              <c:strCache>
                <c:ptCount val="1"/>
                <c:pt idx="0">
                  <c:v>COMPROMISOS</c:v>
                </c:pt>
              </c:strCache>
            </c:strRef>
          </c:tx>
          <c:invertIfNegative val="0"/>
          <c:cat>
            <c:strRef>
              <c:f>'Cof. Convenios Interadministrat'!$B$4:$B$7</c:f>
              <c:strCache>
                <c:ptCount val="4"/>
                <c:pt idx="0">
                  <c:v>COFINANCIACIÓN C. INTERADMINISTRATIVOS</c:v>
                </c:pt>
                <c:pt idx="1">
                  <c:v>SUPERAVIT C. INTERADMINISTRATIVOS</c:v>
                </c:pt>
                <c:pt idx="2">
                  <c:v>TOTAL </c:v>
                </c:pt>
                <c:pt idx="3">
                  <c:v>% DE INGRESO EFECTIVO</c:v>
                </c:pt>
              </c:strCache>
            </c:strRef>
          </c:cat>
          <c:val>
            <c:numRef>
              <c:f>'Cof. Convenios Interadministrat'!$G$4:$G$7</c:f>
              <c:numCache>
                <c:formatCode>#,##0.00</c:formatCode>
                <c:ptCount val="4"/>
                <c:pt idx="0">
                  <c:v>328063.08799999999</c:v>
                </c:pt>
                <c:pt idx="1">
                  <c:v>0</c:v>
                </c:pt>
                <c:pt idx="2">
                  <c:v>328063.08799999999</c:v>
                </c:pt>
                <c:pt idx="3" formatCode="0.00%">
                  <c:v>7.2834452736854072E-2</c:v>
                </c:pt>
              </c:numCache>
            </c:numRef>
          </c:val>
          <c:extLst>
            <c:ext xmlns:c16="http://schemas.microsoft.com/office/drawing/2014/chart" uri="{C3380CC4-5D6E-409C-BE32-E72D297353CC}">
              <c16:uniqueId val="{00000001-DFFD-4FD5-B9B1-357DBE94C97E}"/>
            </c:ext>
          </c:extLst>
        </c:ser>
        <c:ser>
          <c:idx val="4"/>
          <c:order val="4"/>
          <c:tx>
            <c:strRef>
              <c:f>'Cof. Convenios Interadministrat'!$H$3</c:f>
              <c:strCache>
                <c:ptCount val="1"/>
                <c:pt idx="0">
                  <c:v>OBLIGACIONES</c:v>
                </c:pt>
              </c:strCache>
            </c:strRef>
          </c:tx>
          <c:invertIfNegative val="0"/>
          <c:cat>
            <c:strRef>
              <c:f>'Cof. Convenios Interadministrat'!$B$4:$B$7</c:f>
              <c:strCache>
                <c:ptCount val="4"/>
                <c:pt idx="0">
                  <c:v>COFINANCIACIÓN C. INTERADMINISTRATIVOS</c:v>
                </c:pt>
                <c:pt idx="1">
                  <c:v>SUPERAVIT C. INTERADMINISTRATIVOS</c:v>
                </c:pt>
                <c:pt idx="2">
                  <c:v>TOTAL </c:v>
                </c:pt>
                <c:pt idx="3">
                  <c:v>% DE INGRESO EFECTIVO</c:v>
                </c:pt>
              </c:strCache>
            </c:strRef>
          </c:cat>
          <c:val>
            <c:numRef>
              <c:f>'Cof. Convenios Interadministrat'!$H$4:$H$7</c:f>
              <c:numCache>
                <c:formatCode>#,##0.00</c:formatCode>
                <c:ptCount val="4"/>
                <c:pt idx="0">
                  <c:v>208656.92209000001</c:v>
                </c:pt>
                <c:pt idx="1">
                  <c:v>0</c:v>
                </c:pt>
                <c:pt idx="2">
                  <c:v>208656.92209000001</c:v>
                </c:pt>
                <c:pt idx="3" formatCode="0.00%">
                  <c:v>0.63602681838439568</c:v>
                </c:pt>
              </c:numCache>
            </c:numRef>
          </c:val>
          <c:extLst>
            <c:ext xmlns:c16="http://schemas.microsoft.com/office/drawing/2014/chart" uri="{C3380CC4-5D6E-409C-BE32-E72D297353CC}">
              <c16:uniqueId val="{00000002-DFFD-4FD5-B9B1-357DBE94C97E}"/>
            </c:ext>
          </c:extLst>
        </c:ser>
        <c:ser>
          <c:idx val="5"/>
          <c:order val="5"/>
          <c:tx>
            <c:strRef>
              <c:f>'Cof. Convenios Interadministrat'!$I$3</c:f>
              <c:strCache>
                <c:ptCount val="1"/>
                <c:pt idx="0">
                  <c:v>PAGOS</c:v>
                </c:pt>
              </c:strCache>
            </c:strRef>
          </c:tx>
          <c:invertIfNegative val="0"/>
          <c:cat>
            <c:strRef>
              <c:f>'Cof. Convenios Interadministrat'!$B$4:$B$7</c:f>
              <c:strCache>
                <c:ptCount val="4"/>
                <c:pt idx="0">
                  <c:v>COFINANCIACIÓN C. INTERADMINISTRATIVOS</c:v>
                </c:pt>
                <c:pt idx="1">
                  <c:v>SUPERAVIT C. INTERADMINISTRATIVOS</c:v>
                </c:pt>
                <c:pt idx="2">
                  <c:v>TOTAL </c:v>
                </c:pt>
                <c:pt idx="3">
                  <c:v>% DE INGRESO EFECTIVO</c:v>
                </c:pt>
              </c:strCache>
            </c:strRef>
          </c:cat>
          <c:val>
            <c:numRef>
              <c:f>'Cof. Convenios Interadministrat'!$I$4:$I$7</c:f>
              <c:numCache>
                <c:formatCode>#,##0.00</c:formatCode>
                <c:ptCount val="4"/>
                <c:pt idx="0">
                  <c:v>208656.92209000001</c:v>
                </c:pt>
                <c:pt idx="1">
                  <c:v>0</c:v>
                </c:pt>
                <c:pt idx="2">
                  <c:v>208656.92209000001</c:v>
                </c:pt>
                <c:pt idx="3" formatCode="0.00%">
                  <c:v>0.63602681838439568</c:v>
                </c:pt>
              </c:numCache>
            </c:numRef>
          </c:val>
          <c:extLst>
            <c:ext xmlns:c16="http://schemas.microsoft.com/office/drawing/2014/chart" uri="{C3380CC4-5D6E-409C-BE32-E72D297353CC}">
              <c16:uniqueId val="{00000003-DFFD-4FD5-B9B1-357DBE94C97E}"/>
            </c:ext>
          </c:extLst>
        </c:ser>
        <c:ser>
          <c:idx val="6"/>
          <c:order val="6"/>
          <c:tx>
            <c:strRef>
              <c:f>'Cof. Convenios Interadministrat'!$J$3</c:f>
              <c:strCache>
                <c:ptCount val="1"/>
                <c:pt idx="0">
                  <c:v>D. I.  EFECTIVOS VS COMPROMISOS</c:v>
                </c:pt>
              </c:strCache>
            </c:strRef>
          </c:tx>
          <c:invertIfNegative val="0"/>
          <c:cat>
            <c:strRef>
              <c:f>'Cof. Convenios Interadministrat'!$B$4:$B$7</c:f>
              <c:strCache>
                <c:ptCount val="4"/>
                <c:pt idx="0">
                  <c:v>COFINANCIACIÓN C. INTERADMINISTRATIVOS</c:v>
                </c:pt>
                <c:pt idx="1">
                  <c:v>SUPERAVIT C. INTERADMINISTRATIVOS</c:v>
                </c:pt>
                <c:pt idx="2">
                  <c:v>TOTAL </c:v>
                </c:pt>
                <c:pt idx="3">
                  <c:v>% DE INGRESO EFECTIVO</c:v>
                </c:pt>
              </c:strCache>
            </c:strRef>
          </c:cat>
          <c:val>
            <c:numRef>
              <c:f>'Cof. Convenios Interadministrat'!$J$4:$J$7</c:f>
              <c:numCache>
                <c:formatCode>#,##0.00</c:formatCode>
                <c:ptCount val="4"/>
                <c:pt idx="0">
                  <c:v>3718662.4809899996</c:v>
                </c:pt>
                <c:pt idx="1">
                  <c:v>74789.275999999998</c:v>
                </c:pt>
                <c:pt idx="2">
                  <c:v>3793451.7569899997</c:v>
                </c:pt>
                <c:pt idx="3" formatCode="0.00%">
                  <c:v>0.85641787587606244</c:v>
                </c:pt>
              </c:numCache>
            </c:numRef>
          </c:val>
          <c:extLst>
            <c:ext xmlns:c16="http://schemas.microsoft.com/office/drawing/2014/chart" uri="{C3380CC4-5D6E-409C-BE32-E72D297353CC}">
              <c16:uniqueId val="{00000004-DFFD-4FD5-B9B1-357DBE94C97E}"/>
            </c:ext>
          </c:extLst>
        </c:ser>
        <c:dLbls>
          <c:showLegendKey val="0"/>
          <c:showVal val="0"/>
          <c:showCatName val="0"/>
          <c:showSerName val="0"/>
          <c:showPercent val="0"/>
          <c:showBubbleSize val="0"/>
        </c:dLbls>
        <c:gapWidth val="100"/>
        <c:overlap val="-24"/>
        <c:axId val="325447568"/>
        <c:axId val="325448128"/>
      </c:barChart>
      <c:catAx>
        <c:axId val="32544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CO"/>
          </a:p>
        </c:txPr>
        <c:crossAx val="325448128"/>
        <c:crosses val="autoZero"/>
        <c:auto val="1"/>
        <c:lblAlgn val="ctr"/>
        <c:lblOffset val="100"/>
        <c:noMultiLvlLbl val="0"/>
      </c:catAx>
      <c:valAx>
        <c:axId val="325448128"/>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RECURSOS </a:t>
                </a:r>
              </a:p>
            </c:rich>
          </c:tx>
          <c:overlay val="0"/>
          <c:spPr>
            <a:noFill/>
            <a:ln>
              <a:noFill/>
            </a:ln>
            <a:effectLst/>
          </c:spPr>
        </c:title>
        <c:numFmt formatCode="#,##0.00" sourceLinked="1"/>
        <c:majorTickMark val="none"/>
        <c:minorTickMark val="none"/>
        <c:tickLblPos val="nextTo"/>
        <c:crossAx val="325447568"/>
        <c:crosses val="autoZero"/>
        <c:crossBetween val="between"/>
      </c:valAx>
      <c:dTable>
        <c:showHorzBorder val="1"/>
        <c:showVertBorder val="1"/>
        <c:showOutline val="1"/>
        <c:showKeys val="1"/>
        <c:spPr>
          <a:noFill/>
          <a:ln w="9525">
            <a:solidFill>
              <a:schemeClr val="tx1">
                <a:lumMod val="15000"/>
                <a:lumOff val="85000"/>
              </a:schemeClr>
            </a:solidFill>
          </a:ln>
          <a:effectLst/>
        </c:spPr>
      </c:dTable>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sz="1400"/>
      </a:pPr>
      <a:endParaRPr lang="es-CO"/>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'SGP APSB'!$D$3</c:f>
              <c:strCache>
                <c:ptCount val="1"/>
                <c:pt idx="0">
                  <c:v>A.DEFINITIVO</c:v>
                </c:pt>
              </c:strCache>
            </c:strRef>
          </c:tx>
          <c:spPr>
            <a:solidFill>
              <a:schemeClr val="accent2"/>
            </a:solidFill>
            <a:ln>
              <a:noFill/>
            </a:ln>
            <a:effectLst/>
          </c:spPr>
          <c:invertIfNegative val="0"/>
          <c:cat>
            <c:strRef>
              <c:f>'SGP APSB'!$B$4:$B$6</c:f>
              <c:strCache>
                <c:ptCount val="3"/>
                <c:pt idx="0">
                  <c:v>S.G.P AGUA POTABLE Y SANEAMIENTO BÁSICO</c:v>
                </c:pt>
                <c:pt idx="1">
                  <c:v>SUPERAVIT SGP AGUA POTABLE</c:v>
                </c:pt>
                <c:pt idx="2">
                  <c:v>TOTAL </c:v>
                </c:pt>
              </c:strCache>
            </c:strRef>
          </c:cat>
          <c:val>
            <c:numRef>
              <c:f>'SGP APSB'!$D$4:$D$6</c:f>
              <c:numCache>
                <c:formatCode>#,##0.00</c:formatCode>
                <c:ptCount val="3"/>
                <c:pt idx="0">
                  <c:v>2876730.0860000001</c:v>
                </c:pt>
                <c:pt idx="1">
                  <c:v>18429.555680000001</c:v>
                </c:pt>
                <c:pt idx="2">
                  <c:v>2895159.6416800003</c:v>
                </c:pt>
              </c:numCache>
            </c:numRef>
          </c:val>
          <c:extLst>
            <c:ext xmlns:c16="http://schemas.microsoft.com/office/drawing/2014/chart" uri="{C3380CC4-5D6E-409C-BE32-E72D297353CC}">
              <c16:uniqueId val="{00000000-B112-4DF3-BEE1-BEF399654F69}"/>
            </c:ext>
          </c:extLst>
        </c:ser>
        <c:ser>
          <c:idx val="1"/>
          <c:order val="1"/>
          <c:tx>
            <c:strRef>
              <c:f>'SGP APSB'!$E$3</c:f>
              <c:strCache>
                <c:ptCount val="1"/>
                <c:pt idx="0">
                  <c:v>I. EFECTIVO</c:v>
                </c:pt>
              </c:strCache>
            </c:strRef>
          </c:tx>
          <c:spPr>
            <a:solidFill>
              <a:schemeClr val="accent3"/>
            </a:solidFill>
            <a:ln>
              <a:noFill/>
            </a:ln>
            <a:effectLst/>
          </c:spPr>
          <c:invertIfNegative val="0"/>
          <c:cat>
            <c:strRef>
              <c:f>'SGP APSB'!$B$4:$B$6</c:f>
              <c:strCache>
                <c:ptCount val="3"/>
                <c:pt idx="0">
                  <c:v>S.G.P AGUA POTABLE Y SANEAMIENTO BÁSICO</c:v>
                </c:pt>
                <c:pt idx="1">
                  <c:v>SUPERAVIT SGP AGUA POTABLE</c:v>
                </c:pt>
                <c:pt idx="2">
                  <c:v>TOTAL </c:v>
                </c:pt>
              </c:strCache>
            </c:strRef>
          </c:cat>
          <c:val>
            <c:numRef>
              <c:f>'SGP APSB'!$E$4:$E$6</c:f>
              <c:numCache>
                <c:formatCode>#,##0.00</c:formatCode>
                <c:ptCount val="3"/>
                <c:pt idx="0">
                  <c:v>2163481.7927399999</c:v>
                </c:pt>
                <c:pt idx="1">
                  <c:v>18429.555680000001</c:v>
                </c:pt>
                <c:pt idx="2">
                  <c:v>2181911.3484200002</c:v>
                </c:pt>
              </c:numCache>
            </c:numRef>
          </c:val>
          <c:extLst>
            <c:ext xmlns:c16="http://schemas.microsoft.com/office/drawing/2014/chart" uri="{C3380CC4-5D6E-409C-BE32-E72D297353CC}">
              <c16:uniqueId val="{00000001-B112-4DF3-BEE1-BEF399654F69}"/>
            </c:ext>
          </c:extLst>
        </c:ser>
        <c:ser>
          <c:idx val="2"/>
          <c:order val="2"/>
          <c:tx>
            <c:strRef>
              <c:f>'SGP APSB'!$F$3</c:f>
              <c:strCache>
                <c:ptCount val="1"/>
                <c:pt idx="0">
                  <c:v>P. DEFINITIVO GASTOS</c:v>
                </c:pt>
              </c:strCache>
            </c:strRef>
          </c:tx>
          <c:invertIfNegative val="0"/>
          <c:cat>
            <c:strRef>
              <c:f>'SGP APSB'!$B$4:$B$6</c:f>
              <c:strCache>
                <c:ptCount val="3"/>
                <c:pt idx="0">
                  <c:v>S.G.P AGUA POTABLE Y SANEAMIENTO BÁSICO</c:v>
                </c:pt>
                <c:pt idx="1">
                  <c:v>SUPERAVIT SGP AGUA POTABLE</c:v>
                </c:pt>
                <c:pt idx="2">
                  <c:v>TOTAL </c:v>
                </c:pt>
              </c:strCache>
            </c:strRef>
          </c:cat>
          <c:val>
            <c:numRef>
              <c:f>'SGP APSB'!$F$4:$F$6</c:f>
              <c:numCache>
                <c:formatCode>#,##0.00</c:formatCode>
                <c:ptCount val="3"/>
                <c:pt idx="0">
                  <c:v>2876730.0860000001</c:v>
                </c:pt>
                <c:pt idx="1">
                  <c:v>18429.555680000001</c:v>
                </c:pt>
                <c:pt idx="2">
                  <c:v>2895159.6416800003</c:v>
                </c:pt>
              </c:numCache>
            </c:numRef>
          </c:val>
          <c:extLst>
            <c:ext xmlns:c16="http://schemas.microsoft.com/office/drawing/2014/chart" uri="{C3380CC4-5D6E-409C-BE32-E72D297353CC}">
              <c16:uniqueId val="{00000003-B112-4DF3-BEE1-BEF399654F69}"/>
            </c:ext>
          </c:extLst>
        </c:ser>
        <c:ser>
          <c:idx val="3"/>
          <c:order val="3"/>
          <c:tx>
            <c:strRef>
              <c:f>'SGP APSB'!$G$3</c:f>
              <c:strCache>
                <c:ptCount val="1"/>
                <c:pt idx="0">
                  <c:v>COMPROMISOS</c:v>
                </c:pt>
              </c:strCache>
            </c:strRef>
          </c:tx>
          <c:invertIfNegative val="0"/>
          <c:cat>
            <c:strRef>
              <c:f>'SGP APSB'!$B$4:$B$6</c:f>
              <c:strCache>
                <c:ptCount val="3"/>
                <c:pt idx="0">
                  <c:v>S.G.P AGUA POTABLE Y SANEAMIENTO BÁSICO</c:v>
                </c:pt>
                <c:pt idx="1">
                  <c:v>SUPERAVIT SGP AGUA POTABLE</c:v>
                </c:pt>
                <c:pt idx="2">
                  <c:v>TOTAL </c:v>
                </c:pt>
              </c:strCache>
            </c:strRef>
          </c:cat>
          <c:val>
            <c:numRef>
              <c:f>'SGP APSB'!$G$4:$G$6</c:f>
              <c:numCache>
                <c:formatCode>#,##0.00</c:formatCode>
                <c:ptCount val="3"/>
                <c:pt idx="0">
                  <c:v>2876730.0860000001</c:v>
                </c:pt>
                <c:pt idx="1">
                  <c:v>0</c:v>
                </c:pt>
                <c:pt idx="2">
                  <c:v>2876730.0860000001</c:v>
                </c:pt>
              </c:numCache>
            </c:numRef>
          </c:val>
          <c:extLst>
            <c:ext xmlns:c16="http://schemas.microsoft.com/office/drawing/2014/chart" uri="{C3380CC4-5D6E-409C-BE32-E72D297353CC}">
              <c16:uniqueId val="{00000000-AB57-4C4C-801E-BF86BA70740B}"/>
            </c:ext>
          </c:extLst>
        </c:ser>
        <c:ser>
          <c:idx val="4"/>
          <c:order val="4"/>
          <c:tx>
            <c:strRef>
              <c:f>'SGP APSB'!$H$3</c:f>
              <c:strCache>
                <c:ptCount val="1"/>
                <c:pt idx="0">
                  <c:v>OBLIGACIONES</c:v>
                </c:pt>
              </c:strCache>
            </c:strRef>
          </c:tx>
          <c:invertIfNegative val="0"/>
          <c:cat>
            <c:strRef>
              <c:f>'SGP APSB'!$B$4:$B$6</c:f>
              <c:strCache>
                <c:ptCount val="3"/>
                <c:pt idx="0">
                  <c:v>S.G.P AGUA POTABLE Y SANEAMIENTO BÁSICO</c:v>
                </c:pt>
                <c:pt idx="1">
                  <c:v>SUPERAVIT SGP AGUA POTABLE</c:v>
                </c:pt>
                <c:pt idx="2">
                  <c:v>TOTAL </c:v>
                </c:pt>
              </c:strCache>
            </c:strRef>
          </c:cat>
          <c:val>
            <c:numRef>
              <c:f>'SGP APSB'!$H$4:$H$6</c:f>
              <c:numCache>
                <c:formatCode>#,##0.00</c:formatCode>
                <c:ptCount val="3"/>
                <c:pt idx="0">
                  <c:v>2162951.3840000001</c:v>
                </c:pt>
                <c:pt idx="1">
                  <c:v>0</c:v>
                </c:pt>
                <c:pt idx="2">
                  <c:v>2162951.3840000001</c:v>
                </c:pt>
              </c:numCache>
            </c:numRef>
          </c:val>
          <c:extLst>
            <c:ext xmlns:c16="http://schemas.microsoft.com/office/drawing/2014/chart" uri="{C3380CC4-5D6E-409C-BE32-E72D297353CC}">
              <c16:uniqueId val="{00000001-AB57-4C4C-801E-BF86BA70740B}"/>
            </c:ext>
          </c:extLst>
        </c:ser>
        <c:ser>
          <c:idx val="5"/>
          <c:order val="5"/>
          <c:tx>
            <c:strRef>
              <c:f>'SGP APSB'!$I$3</c:f>
              <c:strCache>
                <c:ptCount val="1"/>
                <c:pt idx="0">
                  <c:v>PAGOS</c:v>
                </c:pt>
              </c:strCache>
            </c:strRef>
          </c:tx>
          <c:invertIfNegative val="0"/>
          <c:cat>
            <c:strRef>
              <c:f>'SGP APSB'!$B$4:$B$6</c:f>
              <c:strCache>
                <c:ptCount val="3"/>
                <c:pt idx="0">
                  <c:v>S.G.P AGUA POTABLE Y SANEAMIENTO BÁSICO</c:v>
                </c:pt>
                <c:pt idx="1">
                  <c:v>SUPERAVIT SGP AGUA POTABLE</c:v>
                </c:pt>
                <c:pt idx="2">
                  <c:v>TOTAL </c:v>
                </c:pt>
              </c:strCache>
            </c:strRef>
          </c:cat>
          <c:val>
            <c:numRef>
              <c:f>'SGP APSB'!$I$4:$I$6</c:f>
              <c:numCache>
                <c:formatCode>#,##0.00</c:formatCode>
                <c:ptCount val="3"/>
                <c:pt idx="0">
                  <c:v>2162951.3840000001</c:v>
                </c:pt>
                <c:pt idx="1">
                  <c:v>0</c:v>
                </c:pt>
                <c:pt idx="2">
                  <c:v>2162951.3840000001</c:v>
                </c:pt>
              </c:numCache>
            </c:numRef>
          </c:val>
          <c:extLst>
            <c:ext xmlns:c16="http://schemas.microsoft.com/office/drawing/2014/chart" uri="{C3380CC4-5D6E-409C-BE32-E72D297353CC}">
              <c16:uniqueId val="{00000002-AB57-4C4C-801E-BF86BA70740B}"/>
            </c:ext>
          </c:extLst>
        </c:ser>
        <c:ser>
          <c:idx val="6"/>
          <c:order val="6"/>
          <c:tx>
            <c:strRef>
              <c:f>'SGP APSB'!$J$3</c:f>
              <c:strCache>
                <c:ptCount val="1"/>
                <c:pt idx="0">
                  <c:v>D. I. EFECTIVOS VS COMPROMISOS</c:v>
                </c:pt>
              </c:strCache>
            </c:strRef>
          </c:tx>
          <c:invertIfNegative val="0"/>
          <c:cat>
            <c:strRef>
              <c:f>'SGP APSB'!$B$4:$B$6</c:f>
              <c:strCache>
                <c:ptCount val="3"/>
                <c:pt idx="0">
                  <c:v>S.G.P AGUA POTABLE Y SANEAMIENTO BÁSICO</c:v>
                </c:pt>
                <c:pt idx="1">
                  <c:v>SUPERAVIT SGP AGUA POTABLE</c:v>
                </c:pt>
                <c:pt idx="2">
                  <c:v>TOTAL </c:v>
                </c:pt>
              </c:strCache>
            </c:strRef>
          </c:cat>
          <c:val>
            <c:numRef>
              <c:f>'SGP APSB'!$J$4:$J$6</c:f>
              <c:numCache>
                <c:formatCode>#,##0.00</c:formatCode>
                <c:ptCount val="3"/>
                <c:pt idx="0">
                  <c:v>-713248.29325999995</c:v>
                </c:pt>
                <c:pt idx="1">
                  <c:v>18429.555680000001</c:v>
                </c:pt>
                <c:pt idx="2">
                  <c:v>-694818.73757999996</c:v>
                </c:pt>
              </c:numCache>
            </c:numRef>
          </c:val>
          <c:extLst>
            <c:ext xmlns:c16="http://schemas.microsoft.com/office/drawing/2014/chart" uri="{C3380CC4-5D6E-409C-BE32-E72D297353CC}">
              <c16:uniqueId val="{00000003-AB57-4C4C-801E-BF86BA70740B}"/>
            </c:ext>
          </c:extLst>
        </c:ser>
        <c:dLbls>
          <c:showLegendKey val="0"/>
          <c:showVal val="0"/>
          <c:showCatName val="0"/>
          <c:showSerName val="0"/>
          <c:showPercent val="0"/>
          <c:showBubbleSize val="0"/>
        </c:dLbls>
        <c:gapWidth val="150"/>
        <c:axId val="325454288"/>
        <c:axId val="325454848"/>
      </c:barChart>
      <c:catAx>
        <c:axId val="32545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CO"/>
          </a:p>
        </c:txPr>
        <c:crossAx val="325454848"/>
        <c:crosses val="autoZero"/>
        <c:auto val="1"/>
        <c:lblAlgn val="ctr"/>
        <c:lblOffset val="100"/>
        <c:noMultiLvlLbl val="0"/>
      </c:catAx>
      <c:valAx>
        <c:axId val="325454848"/>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RECURSOS </a:t>
                </a:r>
              </a:p>
            </c:rich>
          </c:tx>
          <c:overlay val="0"/>
          <c:spPr>
            <a:noFill/>
            <a:ln>
              <a:noFill/>
            </a:ln>
            <a:effectLst/>
          </c:spPr>
        </c:title>
        <c:numFmt formatCode="#,##0.00" sourceLinked="1"/>
        <c:majorTickMark val="none"/>
        <c:minorTickMark val="none"/>
        <c:tickLblPos val="nextTo"/>
        <c:crossAx val="3254542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chart>
  <c:spPr>
    <a:noFill/>
    <a:ln w="9525" cap="flat" cmpd="sng" algn="ctr">
      <a:solidFill>
        <a:sysClr val="window" lastClr="FFFFFF">
          <a:lumMod val="65000"/>
        </a:sysClr>
      </a:solidFill>
      <a:round/>
    </a:ln>
    <a:effectLst/>
  </c:spPr>
  <c:txPr>
    <a:bodyPr/>
    <a:lstStyle/>
    <a:p>
      <a:pPr>
        <a:defRPr sz="1400"/>
      </a:pPr>
      <a:endParaRPr lang="es-CO"/>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'Fondo de seguridad 5%'!$D$3</c:f>
              <c:strCache>
                <c:ptCount val="1"/>
                <c:pt idx="0">
                  <c:v>A.DEFINITIVO</c:v>
                </c:pt>
              </c:strCache>
            </c:strRef>
          </c:tx>
          <c:spPr>
            <a:solidFill>
              <a:schemeClr val="accent2"/>
            </a:solidFill>
            <a:ln>
              <a:noFill/>
            </a:ln>
            <a:effectLst/>
          </c:spPr>
          <c:invertIfNegative val="0"/>
          <c:cat>
            <c:strRef>
              <c:f>'Fondo de seguridad 5%'!$B$4:$B$7</c:f>
              <c:strCache>
                <c:ptCount val="4"/>
                <c:pt idx="0">
                  <c:v>FONDOS DE SEGURIDAD 5%</c:v>
                </c:pt>
                <c:pt idx="1">
                  <c:v>SUPERÁVIT FONDO DE SEGURIDAD</c:v>
                </c:pt>
                <c:pt idx="2">
                  <c:v>TOTAL </c:v>
                </c:pt>
                <c:pt idx="3">
                  <c:v>% DE INGRESO EFECTIVO</c:v>
                </c:pt>
              </c:strCache>
            </c:strRef>
          </c:cat>
          <c:val>
            <c:numRef>
              <c:f>'Fondo de seguridad 5%'!$D$4:$D$7</c:f>
              <c:numCache>
                <c:formatCode>#,##0.00</c:formatCode>
                <c:ptCount val="4"/>
                <c:pt idx="0">
                  <c:v>1724182.726</c:v>
                </c:pt>
                <c:pt idx="1">
                  <c:v>2663696.8023299999</c:v>
                </c:pt>
                <c:pt idx="2">
                  <c:v>4387879.5283300001</c:v>
                </c:pt>
                <c:pt idx="3" formatCode="#,##0">
                  <c:v>100</c:v>
                </c:pt>
              </c:numCache>
            </c:numRef>
          </c:val>
          <c:extLst>
            <c:ext xmlns:c16="http://schemas.microsoft.com/office/drawing/2014/chart" uri="{C3380CC4-5D6E-409C-BE32-E72D297353CC}">
              <c16:uniqueId val="{00000000-8DC1-42F0-A7D2-7B369D55E84F}"/>
            </c:ext>
          </c:extLst>
        </c:ser>
        <c:ser>
          <c:idx val="1"/>
          <c:order val="1"/>
          <c:tx>
            <c:strRef>
              <c:f>'Fondo de seguridad 5%'!$E$3</c:f>
              <c:strCache>
                <c:ptCount val="1"/>
                <c:pt idx="0">
                  <c:v>I. EFECTIVO</c:v>
                </c:pt>
              </c:strCache>
            </c:strRef>
          </c:tx>
          <c:spPr>
            <a:solidFill>
              <a:schemeClr val="accent3"/>
            </a:solidFill>
            <a:ln>
              <a:noFill/>
            </a:ln>
            <a:effectLst/>
          </c:spPr>
          <c:invertIfNegative val="0"/>
          <c:cat>
            <c:strRef>
              <c:f>'Fondo de seguridad 5%'!$B$4:$B$7</c:f>
              <c:strCache>
                <c:ptCount val="4"/>
                <c:pt idx="0">
                  <c:v>FONDOS DE SEGURIDAD 5%</c:v>
                </c:pt>
                <c:pt idx="1">
                  <c:v>SUPERÁVIT FONDO DE SEGURIDAD</c:v>
                </c:pt>
                <c:pt idx="2">
                  <c:v>TOTAL </c:v>
                </c:pt>
                <c:pt idx="3">
                  <c:v>% DE INGRESO EFECTIVO</c:v>
                </c:pt>
              </c:strCache>
            </c:strRef>
          </c:cat>
          <c:val>
            <c:numRef>
              <c:f>'Fondo de seguridad 5%'!$E$4:$E$7</c:f>
              <c:numCache>
                <c:formatCode>#,##0.00</c:formatCode>
                <c:ptCount val="4"/>
                <c:pt idx="0">
                  <c:v>903087.54012000002</c:v>
                </c:pt>
                <c:pt idx="1">
                  <c:v>2663696.8023299999</c:v>
                </c:pt>
                <c:pt idx="2">
                  <c:v>3566784.3424499999</c:v>
                </c:pt>
                <c:pt idx="3" formatCode="0%">
                  <c:v>0.81287198507190916</c:v>
                </c:pt>
              </c:numCache>
            </c:numRef>
          </c:val>
          <c:extLst>
            <c:ext xmlns:c16="http://schemas.microsoft.com/office/drawing/2014/chart" uri="{C3380CC4-5D6E-409C-BE32-E72D297353CC}">
              <c16:uniqueId val="{00000001-8DC1-42F0-A7D2-7B369D55E84F}"/>
            </c:ext>
          </c:extLst>
        </c:ser>
        <c:ser>
          <c:idx val="2"/>
          <c:order val="2"/>
          <c:tx>
            <c:strRef>
              <c:f>'Fondo de seguridad 5%'!$F$3</c:f>
              <c:strCache>
                <c:ptCount val="1"/>
                <c:pt idx="0">
                  <c:v>P. DEFINITIVO GASTOS</c:v>
                </c:pt>
              </c:strCache>
            </c:strRef>
          </c:tx>
          <c:invertIfNegative val="0"/>
          <c:cat>
            <c:strRef>
              <c:f>'Fondo de seguridad 5%'!$B$4:$B$7</c:f>
              <c:strCache>
                <c:ptCount val="4"/>
                <c:pt idx="0">
                  <c:v>FONDOS DE SEGURIDAD 5%</c:v>
                </c:pt>
                <c:pt idx="1">
                  <c:v>SUPERÁVIT FONDO DE SEGURIDAD</c:v>
                </c:pt>
                <c:pt idx="2">
                  <c:v>TOTAL </c:v>
                </c:pt>
                <c:pt idx="3">
                  <c:v>% DE INGRESO EFECTIVO</c:v>
                </c:pt>
              </c:strCache>
            </c:strRef>
          </c:cat>
          <c:val>
            <c:numRef>
              <c:f>'Fondo de seguridad 5%'!$F$4:$F$7</c:f>
              <c:numCache>
                <c:formatCode>#,##0.00</c:formatCode>
                <c:ptCount val="4"/>
                <c:pt idx="0">
                  <c:v>1724182.726</c:v>
                </c:pt>
                <c:pt idx="1">
                  <c:v>2663696.8023299999</c:v>
                </c:pt>
                <c:pt idx="2">
                  <c:v>4387879.5283300001</c:v>
                </c:pt>
                <c:pt idx="3" formatCode="0.00%">
                  <c:v>1</c:v>
                </c:pt>
              </c:numCache>
            </c:numRef>
          </c:val>
          <c:extLst>
            <c:ext xmlns:c16="http://schemas.microsoft.com/office/drawing/2014/chart" uri="{C3380CC4-5D6E-409C-BE32-E72D297353CC}">
              <c16:uniqueId val="{00000002-8DC1-42F0-A7D2-7B369D55E84F}"/>
            </c:ext>
          </c:extLst>
        </c:ser>
        <c:ser>
          <c:idx val="3"/>
          <c:order val="3"/>
          <c:tx>
            <c:strRef>
              <c:f>'Fondo de seguridad 5%'!$G$3</c:f>
              <c:strCache>
                <c:ptCount val="1"/>
                <c:pt idx="0">
                  <c:v>COMPROMISOS</c:v>
                </c:pt>
              </c:strCache>
            </c:strRef>
          </c:tx>
          <c:invertIfNegative val="0"/>
          <c:cat>
            <c:strRef>
              <c:f>'Fondo de seguridad 5%'!$B$4:$B$7</c:f>
              <c:strCache>
                <c:ptCount val="4"/>
                <c:pt idx="0">
                  <c:v>FONDOS DE SEGURIDAD 5%</c:v>
                </c:pt>
                <c:pt idx="1">
                  <c:v>SUPERÁVIT FONDO DE SEGURIDAD</c:v>
                </c:pt>
                <c:pt idx="2">
                  <c:v>TOTAL </c:v>
                </c:pt>
                <c:pt idx="3">
                  <c:v>% DE INGRESO EFECTIVO</c:v>
                </c:pt>
              </c:strCache>
            </c:strRef>
          </c:cat>
          <c:val>
            <c:numRef>
              <c:f>'Fondo de seguridad 5%'!$G$4:$G$7</c:f>
              <c:numCache>
                <c:formatCode>#,##0.00</c:formatCode>
                <c:ptCount val="4"/>
                <c:pt idx="0">
                  <c:v>850980.32299999997</c:v>
                </c:pt>
                <c:pt idx="1">
                  <c:v>110417.01033</c:v>
                </c:pt>
                <c:pt idx="2">
                  <c:v>961397.33332999994</c:v>
                </c:pt>
                <c:pt idx="3" formatCode="0.00%">
                  <c:v>0.2191029464511989</c:v>
                </c:pt>
              </c:numCache>
            </c:numRef>
          </c:val>
          <c:extLst>
            <c:ext xmlns:c16="http://schemas.microsoft.com/office/drawing/2014/chart" uri="{C3380CC4-5D6E-409C-BE32-E72D297353CC}">
              <c16:uniqueId val="{00000000-664B-42BF-B052-238B921418BD}"/>
            </c:ext>
          </c:extLst>
        </c:ser>
        <c:ser>
          <c:idx val="4"/>
          <c:order val="4"/>
          <c:tx>
            <c:strRef>
              <c:f>'Fondo de seguridad 5%'!$H$3</c:f>
              <c:strCache>
                <c:ptCount val="1"/>
                <c:pt idx="0">
                  <c:v>OBLIGACIONES</c:v>
                </c:pt>
              </c:strCache>
            </c:strRef>
          </c:tx>
          <c:invertIfNegative val="0"/>
          <c:cat>
            <c:strRef>
              <c:f>'Fondo de seguridad 5%'!$B$4:$B$7</c:f>
              <c:strCache>
                <c:ptCount val="4"/>
                <c:pt idx="0">
                  <c:v>FONDOS DE SEGURIDAD 5%</c:v>
                </c:pt>
                <c:pt idx="1">
                  <c:v>SUPERÁVIT FONDO DE SEGURIDAD</c:v>
                </c:pt>
                <c:pt idx="2">
                  <c:v>TOTAL </c:v>
                </c:pt>
                <c:pt idx="3">
                  <c:v>% DE INGRESO EFECTIVO</c:v>
                </c:pt>
              </c:strCache>
            </c:strRef>
          </c:cat>
          <c:val>
            <c:numRef>
              <c:f>'Fondo de seguridad 5%'!$H$4:$H$7</c:f>
              <c:numCache>
                <c:formatCode>#,##0.00</c:formatCode>
                <c:ptCount val="4"/>
                <c:pt idx="0">
                  <c:v>109688.98803000001</c:v>
                </c:pt>
                <c:pt idx="1">
                  <c:v>110417.01033</c:v>
                </c:pt>
                <c:pt idx="2">
                  <c:v>220105.99836000003</c:v>
                </c:pt>
                <c:pt idx="3" formatCode="0.00%">
                  <c:v>0.22894384114590483</c:v>
                </c:pt>
              </c:numCache>
            </c:numRef>
          </c:val>
          <c:extLst>
            <c:ext xmlns:c16="http://schemas.microsoft.com/office/drawing/2014/chart" uri="{C3380CC4-5D6E-409C-BE32-E72D297353CC}">
              <c16:uniqueId val="{00000001-664B-42BF-B052-238B921418BD}"/>
            </c:ext>
          </c:extLst>
        </c:ser>
        <c:ser>
          <c:idx val="5"/>
          <c:order val="5"/>
          <c:tx>
            <c:strRef>
              <c:f>'Fondo de seguridad 5%'!$I$3</c:f>
              <c:strCache>
                <c:ptCount val="1"/>
                <c:pt idx="0">
                  <c:v>PAGOS</c:v>
                </c:pt>
              </c:strCache>
            </c:strRef>
          </c:tx>
          <c:invertIfNegative val="0"/>
          <c:cat>
            <c:strRef>
              <c:f>'Fondo de seguridad 5%'!$B$4:$B$7</c:f>
              <c:strCache>
                <c:ptCount val="4"/>
                <c:pt idx="0">
                  <c:v>FONDOS DE SEGURIDAD 5%</c:v>
                </c:pt>
                <c:pt idx="1">
                  <c:v>SUPERÁVIT FONDO DE SEGURIDAD</c:v>
                </c:pt>
                <c:pt idx="2">
                  <c:v>TOTAL </c:v>
                </c:pt>
                <c:pt idx="3">
                  <c:v>% DE INGRESO EFECTIVO</c:v>
                </c:pt>
              </c:strCache>
            </c:strRef>
          </c:cat>
          <c:val>
            <c:numRef>
              <c:f>'Fondo de seguridad 5%'!$I$4:$I$7</c:f>
              <c:numCache>
                <c:formatCode>#,##0.00</c:formatCode>
                <c:ptCount val="4"/>
                <c:pt idx="0">
                  <c:v>109688.98803000001</c:v>
                </c:pt>
                <c:pt idx="1">
                  <c:v>110417.01033</c:v>
                </c:pt>
                <c:pt idx="2">
                  <c:v>220105.99836000003</c:v>
                </c:pt>
                <c:pt idx="3" formatCode="0.00%">
                  <c:v>0.22894384114590483</c:v>
                </c:pt>
              </c:numCache>
            </c:numRef>
          </c:val>
          <c:extLst>
            <c:ext xmlns:c16="http://schemas.microsoft.com/office/drawing/2014/chart" uri="{C3380CC4-5D6E-409C-BE32-E72D297353CC}">
              <c16:uniqueId val="{00000002-664B-42BF-B052-238B921418BD}"/>
            </c:ext>
          </c:extLst>
        </c:ser>
        <c:ser>
          <c:idx val="6"/>
          <c:order val="6"/>
          <c:tx>
            <c:strRef>
              <c:f>'Fondo de seguridad 5%'!$J$3</c:f>
              <c:strCache>
                <c:ptCount val="1"/>
                <c:pt idx="0">
                  <c:v>D. I.  EFECTIVOS VS COMPROMISOS</c:v>
                </c:pt>
              </c:strCache>
            </c:strRef>
          </c:tx>
          <c:invertIfNegative val="0"/>
          <c:cat>
            <c:strRef>
              <c:f>'Fondo de seguridad 5%'!$B$4:$B$7</c:f>
              <c:strCache>
                <c:ptCount val="4"/>
                <c:pt idx="0">
                  <c:v>FONDOS DE SEGURIDAD 5%</c:v>
                </c:pt>
                <c:pt idx="1">
                  <c:v>SUPERÁVIT FONDO DE SEGURIDAD</c:v>
                </c:pt>
                <c:pt idx="2">
                  <c:v>TOTAL </c:v>
                </c:pt>
                <c:pt idx="3">
                  <c:v>% DE INGRESO EFECTIVO</c:v>
                </c:pt>
              </c:strCache>
            </c:strRef>
          </c:cat>
          <c:val>
            <c:numRef>
              <c:f>'Fondo de seguridad 5%'!$J$4:$J$7</c:f>
              <c:numCache>
                <c:formatCode>#,##0.00</c:formatCode>
                <c:ptCount val="4"/>
                <c:pt idx="0">
                  <c:v>52107.217119999994</c:v>
                </c:pt>
                <c:pt idx="1">
                  <c:v>2553279.7919999999</c:v>
                </c:pt>
                <c:pt idx="2">
                  <c:v>2605387.0091200001</c:v>
                </c:pt>
                <c:pt idx="3" formatCode="0.00%">
                  <c:v>0.59376903862071029</c:v>
                </c:pt>
              </c:numCache>
            </c:numRef>
          </c:val>
          <c:extLst>
            <c:ext xmlns:c16="http://schemas.microsoft.com/office/drawing/2014/chart" uri="{C3380CC4-5D6E-409C-BE32-E72D297353CC}">
              <c16:uniqueId val="{00000003-664B-42BF-B052-238B921418BD}"/>
            </c:ext>
          </c:extLst>
        </c:ser>
        <c:dLbls>
          <c:showLegendKey val="0"/>
          <c:showVal val="0"/>
          <c:showCatName val="0"/>
          <c:showSerName val="0"/>
          <c:showPercent val="0"/>
          <c:showBubbleSize val="0"/>
        </c:dLbls>
        <c:gapWidth val="219"/>
        <c:overlap val="-27"/>
        <c:axId val="328945088"/>
        <c:axId val="328945648"/>
      </c:barChart>
      <c:catAx>
        <c:axId val="3289450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CO"/>
          </a:p>
        </c:txPr>
        <c:crossAx val="328945648"/>
        <c:crosses val="autoZero"/>
        <c:auto val="1"/>
        <c:lblAlgn val="ctr"/>
        <c:lblOffset val="100"/>
        <c:noMultiLvlLbl val="0"/>
      </c:catAx>
      <c:valAx>
        <c:axId val="328945648"/>
        <c:scaling>
          <c:orientation val="minMax"/>
        </c:scaling>
        <c:delete val="1"/>
        <c:axPos val="l"/>
        <c:title>
          <c:tx>
            <c:rich>
              <a:bodyPr rot="-5400000" vert="horz"/>
              <a:lstStyle/>
              <a:p>
                <a:pPr>
                  <a:defRPr/>
                </a:pPr>
                <a:r>
                  <a:rPr lang="en-US"/>
                  <a:t>RECURSOS </a:t>
                </a:r>
              </a:p>
            </c:rich>
          </c:tx>
          <c:overlay val="0"/>
          <c:spPr>
            <a:noFill/>
            <a:ln>
              <a:noFill/>
            </a:ln>
            <a:effectLst/>
          </c:spPr>
        </c:title>
        <c:numFmt formatCode="#,##0.00" sourceLinked="1"/>
        <c:majorTickMark val="out"/>
        <c:minorTickMark val="none"/>
        <c:tickLblPos val="nextTo"/>
        <c:crossAx val="3289450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chart>
  <c:spPr>
    <a:noFill/>
    <a:ln w="9525" cap="flat" cmpd="sng" algn="ctr">
      <a:solidFill>
        <a:sysClr val="window" lastClr="FFFFFF">
          <a:lumMod val="65000"/>
        </a:sysClr>
      </a:solidFill>
      <a:round/>
    </a:ln>
    <a:effectLst/>
  </c:spPr>
  <c:txPr>
    <a:bodyPr/>
    <a:lstStyle/>
    <a:p>
      <a:pPr>
        <a:defRPr sz="1400"/>
      </a:pPr>
      <a:endParaRPr lang="es-CO"/>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'[Gráficas Ingresos vs Gastos 30-09-2021 definitivo.xlsx]Estampilla prodesarrollo'!$D$3</c:f>
              <c:strCache>
                <c:ptCount val="1"/>
                <c:pt idx="0">
                  <c:v>A.DEFINITIVO</c:v>
                </c:pt>
              </c:strCache>
            </c:strRef>
          </c:tx>
          <c:spPr>
            <a:solidFill>
              <a:schemeClr val="accent2"/>
            </a:solidFill>
            <a:ln>
              <a:noFill/>
            </a:ln>
            <a:effectLst/>
          </c:spPr>
          <c:invertIfNegative val="0"/>
          <c:cat>
            <c:strRef>
              <c:f>'[Gráficas Ingresos vs Gastos 30-09-2021 definitivo.xlsx]Estampilla prodesarrollo'!$B$4:$B$8</c:f>
              <c:strCache>
                <c:ptCount val="5"/>
                <c:pt idx="0">
                  <c:v>ESTAMPILLA PRODESARROLLO</c:v>
                </c:pt>
                <c:pt idx="1">
                  <c:v>S.ESTAMPILLA PRO-DESARROLLO</c:v>
                </c:pt>
                <c:pt idx="2">
                  <c:v>ESTAMPILLA PRO-DESARROLLO (15%) INFRAESTRUCTURA SA</c:v>
                </c:pt>
                <c:pt idx="3">
                  <c:v>TOTAL </c:v>
                </c:pt>
                <c:pt idx="4">
                  <c:v>% DE INGRESO EFECTIVO</c:v>
                </c:pt>
              </c:strCache>
            </c:strRef>
          </c:cat>
          <c:val>
            <c:numRef>
              <c:f>'[Gráficas Ingresos vs Gastos 30-09-2021 definitivo.xlsx]Estampilla prodesarrollo'!$D$4:$D$8</c:f>
              <c:numCache>
                <c:formatCode>_-* #,##0.00_-;\-* #,##0.00_-;_-* "-"_-;_-@_-</c:formatCode>
                <c:ptCount val="5"/>
                <c:pt idx="0">
                  <c:v>4469330.5951000005</c:v>
                </c:pt>
                <c:pt idx="1">
                  <c:v>1668135.3298800001</c:v>
                </c:pt>
                <c:pt idx="2">
                  <c:v>1031383.9831000001</c:v>
                </c:pt>
                <c:pt idx="3">
                  <c:v>7168849.9080800004</c:v>
                </c:pt>
                <c:pt idx="4" formatCode="#,##0">
                  <c:v>100</c:v>
                </c:pt>
              </c:numCache>
            </c:numRef>
          </c:val>
          <c:extLst>
            <c:ext xmlns:c16="http://schemas.microsoft.com/office/drawing/2014/chart" uri="{C3380CC4-5D6E-409C-BE32-E72D297353CC}">
              <c16:uniqueId val="{00000000-F87E-455A-AFDE-A8CD6073D426}"/>
            </c:ext>
          </c:extLst>
        </c:ser>
        <c:ser>
          <c:idx val="1"/>
          <c:order val="1"/>
          <c:tx>
            <c:strRef>
              <c:f>'[Gráficas Ingresos vs Gastos 30-09-2021 definitivo.xlsx]Estampilla prodesarrollo'!$E$3</c:f>
              <c:strCache>
                <c:ptCount val="1"/>
                <c:pt idx="0">
                  <c:v>I. EFECTIVO</c:v>
                </c:pt>
              </c:strCache>
            </c:strRef>
          </c:tx>
          <c:spPr>
            <a:solidFill>
              <a:schemeClr val="accent3"/>
            </a:solidFill>
            <a:ln>
              <a:noFill/>
            </a:ln>
            <a:effectLst/>
          </c:spPr>
          <c:invertIfNegative val="0"/>
          <c:cat>
            <c:strRef>
              <c:f>'[Gráficas Ingresos vs Gastos 30-09-2021 definitivo.xlsx]Estampilla prodesarrollo'!$B$4:$B$8</c:f>
              <c:strCache>
                <c:ptCount val="5"/>
                <c:pt idx="0">
                  <c:v>ESTAMPILLA PRODESARROLLO</c:v>
                </c:pt>
                <c:pt idx="1">
                  <c:v>S.ESTAMPILLA PRO-DESARROLLO</c:v>
                </c:pt>
                <c:pt idx="2">
                  <c:v>ESTAMPILLA PRO-DESARROLLO (15%) INFRAESTRUCTURA SA</c:v>
                </c:pt>
                <c:pt idx="3">
                  <c:v>TOTAL </c:v>
                </c:pt>
                <c:pt idx="4">
                  <c:v>% DE INGRESO EFECTIVO</c:v>
                </c:pt>
              </c:strCache>
            </c:strRef>
          </c:cat>
          <c:val>
            <c:numRef>
              <c:f>'[Gráficas Ingresos vs Gastos 30-09-2021 definitivo.xlsx]Estampilla prodesarrollo'!$E$4:$E$8</c:f>
              <c:numCache>
                <c:formatCode>_-* #,##0.00_-;\-* #,##0.00_-;_-* "-"_-;_-@_-</c:formatCode>
                <c:ptCount val="5"/>
                <c:pt idx="0">
                  <c:v>3963696.97187</c:v>
                </c:pt>
                <c:pt idx="1">
                  <c:v>1668135.3298800001</c:v>
                </c:pt>
                <c:pt idx="2">
                  <c:v>914214.92764000001</c:v>
                </c:pt>
                <c:pt idx="3">
                  <c:v>6546047.2293900009</c:v>
                </c:pt>
                <c:pt idx="4" formatCode="0%">
                  <c:v>0.91312376647918947</c:v>
                </c:pt>
              </c:numCache>
            </c:numRef>
          </c:val>
          <c:extLst>
            <c:ext xmlns:c16="http://schemas.microsoft.com/office/drawing/2014/chart" uri="{C3380CC4-5D6E-409C-BE32-E72D297353CC}">
              <c16:uniqueId val="{00000001-F87E-455A-AFDE-A8CD6073D426}"/>
            </c:ext>
          </c:extLst>
        </c:ser>
        <c:ser>
          <c:idx val="2"/>
          <c:order val="2"/>
          <c:tx>
            <c:strRef>
              <c:f>'[Gráficas Ingresos vs Gastos 30-09-2021 definitivo.xlsx]Estampilla prodesarrollo'!$F$3</c:f>
              <c:strCache>
                <c:ptCount val="1"/>
                <c:pt idx="0">
                  <c:v>P. DEFINITIVO GASTOS</c:v>
                </c:pt>
              </c:strCache>
            </c:strRef>
          </c:tx>
          <c:invertIfNegative val="0"/>
          <c:cat>
            <c:strRef>
              <c:f>'[Gráficas Ingresos vs Gastos 30-09-2021 definitivo.xlsx]Estampilla prodesarrollo'!$B$4:$B$8</c:f>
              <c:strCache>
                <c:ptCount val="5"/>
                <c:pt idx="0">
                  <c:v>ESTAMPILLA PRODESARROLLO</c:v>
                </c:pt>
                <c:pt idx="1">
                  <c:v>S.ESTAMPILLA PRO-DESARROLLO</c:v>
                </c:pt>
                <c:pt idx="2">
                  <c:v>ESTAMPILLA PRO-DESARROLLO (15%) INFRAESTRUCTURA SA</c:v>
                </c:pt>
                <c:pt idx="3">
                  <c:v>TOTAL </c:v>
                </c:pt>
                <c:pt idx="4">
                  <c:v>% DE INGRESO EFECTIVO</c:v>
                </c:pt>
              </c:strCache>
            </c:strRef>
          </c:cat>
          <c:val>
            <c:numRef>
              <c:f>'[Gráficas Ingresos vs Gastos 30-09-2021 definitivo.xlsx]Estampilla prodesarrollo'!$F$4:$F$8</c:f>
              <c:numCache>
                <c:formatCode>_-* #,##0.00_-;\-* #,##0.00_-;_-* "-"_-;_-@_-</c:formatCode>
                <c:ptCount val="5"/>
                <c:pt idx="0">
                  <c:v>4469330.5951000005</c:v>
                </c:pt>
                <c:pt idx="1">
                  <c:v>1668135.3298800001</c:v>
                </c:pt>
                <c:pt idx="2">
                  <c:v>1031383.9831000001</c:v>
                </c:pt>
                <c:pt idx="3">
                  <c:v>7168849.9080800004</c:v>
                </c:pt>
                <c:pt idx="4" formatCode="0.00%">
                  <c:v>1</c:v>
                </c:pt>
              </c:numCache>
            </c:numRef>
          </c:val>
          <c:extLst>
            <c:ext xmlns:c16="http://schemas.microsoft.com/office/drawing/2014/chart" uri="{C3380CC4-5D6E-409C-BE32-E72D297353CC}">
              <c16:uniqueId val="{00000002-F87E-455A-AFDE-A8CD6073D426}"/>
            </c:ext>
          </c:extLst>
        </c:ser>
        <c:ser>
          <c:idx val="3"/>
          <c:order val="3"/>
          <c:tx>
            <c:strRef>
              <c:f>'[Gráficas Ingresos vs Gastos 30-09-2021 definitivo.xlsx]Estampilla prodesarrollo'!$G$3</c:f>
              <c:strCache>
                <c:ptCount val="1"/>
                <c:pt idx="0">
                  <c:v>COMPROMISOS</c:v>
                </c:pt>
              </c:strCache>
            </c:strRef>
          </c:tx>
          <c:invertIfNegative val="0"/>
          <c:cat>
            <c:strRef>
              <c:f>'[Gráficas Ingresos vs Gastos 30-09-2021 definitivo.xlsx]Estampilla prodesarrollo'!$B$4:$B$8</c:f>
              <c:strCache>
                <c:ptCount val="5"/>
                <c:pt idx="0">
                  <c:v>ESTAMPILLA PRODESARROLLO</c:v>
                </c:pt>
                <c:pt idx="1">
                  <c:v>S.ESTAMPILLA PRO-DESARROLLO</c:v>
                </c:pt>
                <c:pt idx="2">
                  <c:v>ESTAMPILLA PRO-DESARROLLO (15%) INFRAESTRUCTURA SA</c:v>
                </c:pt>
                <c:pt idx="3">
                  <c:v>TOTAL </c:v>
                </c:pt>
                <c:pt idx="4">
                  <c:v>% DE INGRESO EFECTIVO</c:v>
                </c:pt>
              </c:strCache>
            </c:strRef>
          </c:cat>
          <c:val>
            <c:numRef>
              <c:f>'[Gráficas Ingresos vs Gastos 30-09-2021 definitivo.xlsx]Estampilla prodesarrollo'!$G$4:$G$8</c:f>
              <c:numCache>
                <c:formatCode>_-* #,##0.00_-;\-* #,##0.00_-;_-* "-"_-;_-@_-</c:formatCode>
                <c:ptCount val="5"/>
                <c:pt idx="0">
                  <c:v>616830.33623999998</c:v>
                </c:pt>
                <c:pt idx="1">
                  <c:v>821258.26151999994</c:v>
                </c:pt>
                <c:pt idx="2">
                  <c:v>682134.07900000003</c:v>
                </c:pt>
                <c:pt idx="3">
                  <c:v>2120222.6767599997</c:v>
                </c:pt>
                <c:pt idx="4" formatCode="0.00%">
                  <c:v>0.29575492637533113</c:v>
                </c:pt>
              </c:numCache>
            </c:numRef>
          </c:val>
          <c:extLst>
            <c:ext xmlns:c16="http://schemas.microsoft.com/office/drawing/2014/chart" uri="{C3380CC4-5D6E-409C-BE32-E72D297353CC}">
              <c16:uniqueId val="{00000000-3897-4093-85DA-955E95299567}"/>
            </c:ext>
          </c:extLst>
        </c:ser>
        <c:ser>
          <c:idx val="4"/>
          <c:order val="4"/>
          <c:tx>
            <c:strRef>
              <c:f>'[Gráficas Ingresos vs Gastos 30-09-2021 definitivo.xlsx]Estampilla prodesarrollo'!$H$3</c:f>
              <c:strCache>
                <c:ptCount val="1"/>
                <c:pt idx="0">
                  <c:v>OBLIGACIONES</c:v>
                </c:pt>
              </c:strCache>
            </c:strRef>
          </c:tx>
          <c:invertIfNegative val="0"/>
          <c:cat>
            <c:strRef>
              <c:f>'[Gráficas Ingresos vs Gastos 30-09-2021 definitivo.xlsx]Estampilla prodesarrollo'!$B$4:$B$8</c:f>
              <c:strCache>
                <c:ptCount val="5"/>
                <c:pt idx="0">
                  <c:v>ESTAMPILLA PRODESARROLLO</c:v>
                </c:pt>
                <c:pt idx="1">
                  <c:v>S.ESTAMPILLA PRO-DESARROLLO</c:v>
                </c:pt>
                <c:pt idx="2">
                  <c:v>ESTAMPILLA PRO-DESARROLLO (15%) INFRAESTRUCTURA SA</c:v>
                </c:pt>
                <c:pt idx="3">
                  <c:v>TOTAL </c:v>
                </c:pt>
                <c:pt idx="4">
                  <c:v>% DE INGRESO EFECTIVO</c:v>
                </c:pt>
              </c:strCache>
            </c:strRef>
          </c:cat>
          <c:val>
            <c:numRef>
              <c:f>'[Gráficas Ingresos vs Gastos 30-09-2021 definitivo.xlsx]Estampilla prodesarrollo'!$H$4:$H$8</c:f>
              <c:numCache>
                <c:formatCode>_-* #,##0.00_-;\-* #,##0.00_-;_-* "-"_-;_-@_-</c:formatCode>
                <c:ptCount val="5"/>
                <c:pt idx="0">
                  <c:v>494708.7</c:v>
                </c:pt>
                <c:pt idx="1">
                  <c:v>30422.451109999998</c:v>
                </c:pt>
                <c:pt idx="2">
                  <c:v>682134.07900000003</c:v>
                </c:pt>
                <c:pt idx="3">
                  <c:v>1207265.2301099999</c:v>
                </c:pt>
                <c:pt idx="4" formatCode="0.00%">
                  <c:v>0.56940492305028645</c:v>
                </c:pt>
              </c:numCache>
            </c:numRef>
          </c:val>
          <c:extLst>
            <c:ext xmlns:c16="http://schemas.microsoft.com/office/drawing/2014/chart" uri="{C3380CC4-5D6E-409C-BE32-E72D297353CC}">
              <c16:uniqueId val="{00000001-3897-4093-85DA-955E95299567}"/>
            </c:ext>
          </c:extLst>
        </c:ser>
        <c:ser>
          <c:idx val="5"/>
          <c:order val="5"/>
          <c:tx>
            <c:strRef>
              <c:f>'[Gráficas Ingresos vs Gastos 30-09-2021 definitivo.xlsx]Estampilla prodesarrollo'!$I$3</c:f>
              <c:strCache>
                <c:ptCount val="1"/>
                <c:pt idx="0">
                  <c:v>PAGOS</c:v>
                </c:pt>
              </c:strCache>
            </c:strRef>
          </c:tx>
          <c:invertIfNegative val="0"/>
          <c:cat>
            <c:strRef>
              <c:f>'[Gráficas Ingresos vs Gastos 30-09-2021 definitivo.xlsx]Estampilla prodesarrollo'!$B$4:$B$8</c:f>
              <c:strCache>
                <c:ptCount val="5"/>
                <c:pt idx="0">
                  <c:v>ESTAMPILLA PRODESARROLLO</c:v>
                </c:pt>
                <c:pt idx="1">
                  <c:v>S.ESTAMPILLA PRO-DESARROLLO</c:v>
                </c:pt>
                <c:pt idx="2">
                  <c:v>ESTAMPILLA PRO-DESARROLLO (15%) INFRAESTRUCTURA SA</c:v>
                </c:pt>
                <c:pt idx="3">
                  <c:v>TOTAL </c:v>
                </c:pt>
                <c:pt idx="4">
                  <c:v>% DE INGRESO EFECTIVO</c:v>
                </c:pt>
              </c:strCache>
            </c:strRef>
          </c:cat>
          <c:val>
            <c:numRef>
              <c:f>'[Gráficas Ingresos vs Gastos 30-09-2021 definitivo.xlsx]Estampilla prodesarrollo'!$I$4:$I$8</c:f>
              <c:numCache>
                <c:formatCode>_-* #,##0.00_-;\-* #,##0.00_-;_-* "-"_-;_-@_-</c:formatCode>
                <c:ptCount val="5"/>
                <c:pt idx="0">
                  <c:v>494708.7</c:v>
                </c:pt>
                <c:pt idx="1">
                  <c:v>30422.451109999998</c:v>
                </c:pt>
                <c:pt idx="2">
                  <c:v>682134.07900000003</c:v>
                </c:pt>
                <c:pt idx="3">
                  <c:v>1207265.2301099999</c:v>
                </c:pt>
                <c:pt idx="4" formatCode="0.00%">
                  <c:v>0.56940492305028645</c:v>
                </c:pt>
              </c:numCache>
            </c:numRef>
          </c:val>
          <c:extLst>
            <c:ext xmlns:c16="http://schemas.microsoft.com/office/drawing/2014/chart" uri="{C3380CC4-5D6E-409C-BE32-E72D297353CC}">
              <c16:uniqueId val="{00000002-3897-4093-85DA-955E95299567}"/>
            </c:ext>
          </c:extLst>
        </c:ser>
        <c:ser>
          <c:idx val="6"/>
          <c:order val="6"/>
          <c:tx>
            <c:strRef>
              <c:f>'[Gráficas Ingresos vs Gastos 30-09-2021 definitivo.xlsx]Estampilla prodesarrollo'!$J$3</c:f>
              <c:strCache>
                <c:ptCount val="1"/>
                <c:pt idx="0">
                  <c:v>D. I.  EFECTIVOS VS COMPROMISOS</c:v>
                </c:pt>
              </c:strCache>
            </c:strRef>
          </c:tx>
          <c:invertIfNegative val="0"/>
          <c:cat>
            <c:strRef>
              <c:f>'[Gráficas Ingresos vs Gastos 30-09-2021 definitivo.xlsx]Estampilla prodesarrollo'!$B$4:$B$8</c:f>
              <c:strCache>
                <c:ptCount val="5"/>
                <c:pt idx="0">
                  <c:v>ESTAMPILLA PRODESARROLLO</c:v>
                </c:pt>
                <c:pt idx="1">
                  <c:v>S.ESTAMPILLA PRO-DESARROLLO</c:v>
                </c:pt>
                <c:pt idx="2">
                  <c:v>ESTAMPILLA PRO-DESARROLLO (15%) INFRAESTRUCTURA SA</c:v>
                </c:pt>
                <c:pt idx="3">
                  <c:v>TOTAL </c:v>
                </c:pt>
                <c:pt idx="4">
                  <c:v>% DE INGRESO EFECTIVO</c:v>
                </c:pt>
              </c:strCache>
            </c:strRef>
          </c:cat>
          <c:val>
            <c:numRef>
              <c:f>'[Gráficas Ingresos vs Gastos 30-09-2021 definitivo.xlsx]Estampilla prodesarrollo'!$J$4:$J$8</c:f>
              <c:numCache>
                <c:formatCode>_-* #,##0.00_-;\-* #,##0.00_-;_-* "-"_-;_-@_-</c:formatCode>
                <c:ptCount val="5"/>
                <c:pt idx="0">
                  <c:v>3346866.6356299999</c:v>
                </c:pt>
                <c:pt idx="1">
                  <c:v>846877.06836000003</c:v>
                </c:pt>
                <c:pt idx="2">
                  <c:v>232080.84863999998</c:v>
                </c:pt>
                <c:pt idx="3">
                  <c:v>4425824.5526299998</c:v>
                </c:pt>
                <c:pt idx="4" formatCode="0.00%">
                  <c:v>0.61736884010385817</c:v>
                </c:pt>
              </c:numCache>
            </c:numRef>
          </c:val>
          <c:extLst>
            <c:ext xmlns:c16="http://schemas.microsoft.com/office/drawing/2014/chart" uri="{C3380CC4-5D6E-409C-BE32-E72D297353CC}">
              <c16:uniqueId val="{00000003-3897-4093-85DA-955E95299567}"/>
            </c:ext>
          </c:extLst>
        </c:ser>
        <c:dLbls>
          <c:showLegendKey val="0"/>
          <c:showVal val="0"/>
          <c:showCatName val="0"/>
          <c:showSerName val="0"/>
          <c:showPercent val="0"/>
          <c:showBubbleSize val="0"/>
        </c:dLbls>
        <c:gapWidth val="219"/>
        <c:overlap val="-27"/>
        <c:axId val="265647280"/>
        <c:axId val="265647840"/>
      </c:barChart>
      <c:catAx>
        <c:axId val="26564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CO"/>
          </a:p>
        </c:txPr>
        <c:crossAx val="265647840"/>
        <c:crossesAt val="0"/>
        <c:auto val="1"/>
        <c:lblAlgn val="ctr"/>
        <c:lblOffset val="100"/>
        <c:noMultiLvlLbl val="0"/>
      </c:catAx>
      <c:valAx>
        <c:axId val="265647840"/>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dirty="0"/>
                  <a:t>RECURSOS</a:t>
                </a:r>
              </a:p>
            </c:rich>
          </c:tx>
          <c:layout>
            <c:manualLayout>
              <c:xMode val="edge"/>
              <c:yMode val="edge"/>
              <c:x val="7.736370260418058E-3"/>
              <c:y val="0.45604873335715207"/>
            </c:manualLayout>
          </c:layout>
          <c:overlay val="0"/>
          <c:spPr>
            <a:noFill/>
            <a:ln>
              <a:noFill/>
            </a:ln>
            <a:effectLst/>
          </c:spPr>
        </c:title>
        <c:numFmt formatCode="_-* #,##0.00_-;\-* #,##0.00_-;_-* &quot;-&quot;_-;_-@_-" sourceLinked="1"/>
        <c:majorTickMark val="none"/>
        <c:minorTickMark val="none"/>
        <c:tickLblPos val="nextTo"/>
        <c:crossAx val="2656472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chart>
  <c:spPr>
    <a:noFill/>
    <a:ln w="9525" cap="flat" cmpd="sng" algn="ctr">
      <a:solidFill>
        <a:sysClr val="window" lastClr="FFFFFF">
          <a:lumMod val="65000"/>
        </a:sysClr>
      </a:solidFill>
      <a:round/>
    </a:ln>
    <a:effectLst/>
  </c:spPr>
  <c:txPr>
    <a:bodyPr/>
    <a:lstStyle/>
    <a:p>
      <a:pPr>
        <a:defRPr sz="1200"/>
      </a:pPr>
      <a:endParaRPr lang="es-CO"/>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'IVA telefonia movil cultura'!$D$3</c:f>
              <c:strCache>
                <c:ptCount val="1"/>
                <c:pt idx="0">
                  <c:v>A.DEFINITIVO</c:v>
                </c:pt>
              </c:strCache>
            </c:strRef>
          </c:tx>
          <c:spPr>
            <a:solidFill>
              <a:schemeClr val="accent2"/>
            </a:solidFill>
            <a:ln>
              <a:noFill/>
            </a:ln>
            <a:effectLst/>
          </c:spPr>
          <c:invertIfNegative val="0"/>
          <c:cat>
            <c:strRef>
              <c:f>'IVA telefonia movil cultura'!$B$4:$B$7</c:f>
              <c:strCache>
                <c:ptCount val="4"/>
                <c:pt idx="0">
                  <c:v> IVA TELEFONÍA MÓVIL CULTURA</c:v>
                </c:pt>
                <c:pt idx="1">
                  <c:v>SUPERAVIT IVA TELEFONIA MOVIL CULTURA</c:v>
                </c:pt>
                <c:pt idx="2">
                  <c:v>TOTAL </c:v>
                </c:pt>
                <c:pt idx="3">
                  <c:v>% DE INGRESO EFECTIVO</c:v>
                </c:pt>
              </c:strCache>
            </c:strRef>
          </c:cat>
          <c:val>
            <c:numRef>
              <c:f>'IVA telefonia movil cultura'!$D$4:$D$7</c:f>
              <c:numCache>
                <c:formatCode>#,##0.00</c:formatCode>
                <c:ptCount val="4"/>
                <c:pt idx="0">
                  <c:v>141163.80300000001</c:v>
                </c:pt>
                <c:pt idx="1">
                  <c:v>34.433300000000003</c:v>
                </c:pt>
                <c:pt idx="2">
                  <c:v>141198.23630000002</c:v>
                </c:pt>
                <c:pt idx="3" formatCode="#,##0">
                  <c:v>100</c:v>
                </c:pt>
              </c:numCache>
            </c:numRef>
          </c:val>
          <c:extLst>
            <c:ext xmlns:c16="http://schemas.microsoft.com/office/drawing/2014/chart" uri="{C3380CC4-5D6E-409C-BE32-E72D297353CC}">
              <c16:uniqueId val="{00000000-7377-4A5B-8E9C-EB3D78CA75BC}"/>
            </c:ext>
          </c:extLst>
        </c:ser>
        <c:ser>
          <c:idx val="1"/>
          <c:order val="1"/>
          <c:tx>
            <c:strRef>
              <c:f>'IVA telefonia movil cultura'!$E$3</c:f>
              <c:strCache>
                <c:ptCount val="1"/>
                <c:pt idx="0">
                  <c:v>I. EFECTIVO</c:v>
                </c:pt>
              </c:strCache>
            </c:strRef>
          </c:tx>
          <c:spPr>
            <a:solidFill>
              <a:schemeClr val="accent3"/>
            </a:solidFill>
            <a:ln>
              <a:noFill/>
            </a:ln>
            <a:effectLst/>
          </c:spPr>
          <c:invertIfNegative val="0"/>
          <c:cat>
            <c:strRef>
              <c:f>'IVA telefonia movil cultura'!$B$4:$B$7</c:f>
              <c:strCache>
                <c:ptCount val="4"/>
                <c:pt idx="0">
                  <c:v> IVA TELEFONÍA MÓVIL CULTURA</c:v>
                </c:pt>
                <c:pt idx="1">
                  <c:v>SUPERAVIT IVA TELEFONIA MOVIL CULTURA</c:v>
                </c:pt>
                <c:pt idx="2">
                  <c:v>TOTAL </c:v>
                </c:pt>
                <c:pt idx="3">
                  <c:v>% DE INGRESO EFECTIVO</c:v>
                </c:pt>
              </c:strCache>
            </c:strRef>
          </c:cat>
          <c:val>
            <c:numRef>
              <c:f>'IVA telefonia movil cultura'!$E$4:$E$7</c:f>
              <c:numCache>
                <c:formatCode>#,##0.00</c:formatCode>
                <c:ptCount val="4"/>
                <c:pt idx="0">
                  <c:v>0</c:v>
                </c:pt>
                <c:pt idx="1">
                  <c:v>34.433300000000003</c:v>
                </c:pt>
                <c:pt idx="2">
                  <c:v>34.433300000000003</c:v>
                </c:pt>
                <c:pt idx="3" formatCode="0%">
                  <c:v>2.4386494408358271E-4</c:v>
                </c:pt>
              </c:numCache>
            </c:numRef>
          </c:val>
          <c:extLst>
            <c:ext xmlns:c16="http://schemas.microsoft.com/office/drawing/2014/chart" uri="{C3380CC4-5D6E-409C-BE32-E72D297353CC}">
              <c16:uniqueId val="{00000001-7377-4A5B-8E9C-EB3D78CA75BC}"/>
            </c:ext>
          </c:extLst>
        </c:ser>
        <c:ser>
          <c:idx val="2"/>
          <c:order val="2"/>
          <c:tx>
            <c:strRef>
              <c:f>'IVA telefonia movil cultura'!$F$3</c:f>
              <c:strCache>
                <c:ptCount val="1"/>
                <c:pt idx="0">
                  <c:v>P. DEFINITIVO GASTOS</c:v>
                </c:pt>
              </c:strCache>
            </c:strRef>
          </c:tx>
          <c:invertIfNegative val="0"/>
          <c:cat>
            <c:strRef>
              <c:f>'IVA telefonia movil cultura'!$B$4:$B$7</c:f>
              <c:strCache>
                <c:ptCount val="4"/>
                <c:pt idx="0">
                  <c:v> IVA TELEFONÍA MÓVIL CULTURA</c:v>
                </c:pt>
                <c:pt idx="1">
                  <c:v>SUPERAVIT IVA TELEFONIA MOVIL CULTURA</c:v>
                </c:pt>
                <c:pt idx="2">
                  <c:v>TOTAL </c:v>
                </c:pt>
                <c:pt idx="3">
                  <c:v>% DE INGRESO EFECTIVO</c:v>
                </c:pt>
              </c:strCache>
            </c:strRef>
          </c:cat>
          <c:val>
            <c:numRef>
              <c:f>'IVA telefonia movil cultura'!$F$4:$F$7</c:f>
              <c:numCache>
                <c:formatCode>#,##0.00</c:formatCode>
                <c:ptCount val="4"/>
                <c:pt idx="0">
                  <c:v>141163.80300000001</c:v>
                </c:pt>
                <c:pt idx="1">
                  <c:v>34.433300000000003</c:v>
                </c:pt>
                <c:pt idx="2">
                  <c:v>141198.23630000002</c:v>
                </c:pt>
                <c:pt idx="3" formatCode="0.00%">
                  <c:v>1</c:v>
                </c:pt>
              </c:numCache>
            </c:numRef>
          </c:val>
          <c:extLst>
            <c:ext xmlns:c16="http://schemas.microsoft.com/office/drawing/2014/chart" uri="{C3380CC4-5D6E-409C-BE32-E72D297353CC}">
              <c16:uniqueId val="{00000002-7377-4A5B-8E9C-EB3D78CA75BC}"/>
            </c:ext>
          </c:extLst>
        </c:ser>
        <c:ser>
          <c:idx val="3"/>
          <c:order val="3"/>
          <c:tx>
            <c:strRef>
              <c:f>'IVA telefonia movil cultura'!$G$3</c:f>
              <c:strCache>
                <c:ptCount val="1"/>
                <c:pt idx="0">
                  <c:v>COMPROMISOS</c:v>
                </c:pt>
              </c:strCache>
            </c:strRef>
          </c:tx>
          <c:invertIfNegative val="0"/>
          <c:cat>
            <c:strRef>
              <c:f>'IVA telefonia movil cultura'!$B$4:$B$7</c:f>
              <c:strCache>
                <c:ptCount val="4"/>
                <c:pt idx="0">
                  <c:v> IVA TELEFONÍA MÓVIL CULTURA</c:v>
                </c:pt>
                <c:pt idx="1">
                  <c:v>SUPERAVIT IVA TELEFONIA MOVIL CULTURA</c:v>
                </c:pt>
                <c:pt idx="2">
                  <c:v>TOTAL </c:v>
                </c:pt>
                <c:pt idx="3">
                  <c:v>% DE INGRESO EFECTIVO</c:v>
                </c:pt>
              </c:strCache>
            </c:strRef>
          </c:cat>
          <c:val>
            <c:numRef>
              <c:f>'IVA telefonia movil cultura'!$G$4:$G$7</c:f>
              <c:numCache>
                <c:formatCode>#,##0.00</c:formatCode>
                <c:ptCount val="4"/>
                <c:pt idx="0">
                  <c:v>0</c:v>
                </c:pt>
                <c:pt idx="1">
                  <c:v>0</c:v>
                </c:pt>
                <c:pt idx="2">
                  <c:v>0</c:v>
                </c:pt>
                <c:pt idx="3" formatCode="0.00%">
                  <c:v>0</c:v>
                </c:pt>
              </c:numCache>
            </c:numRef>
          </c:val>
          <c:extLst>
            <c:ext xmlns:c16="http://schemas.microsoft.com/office/drawing/2014/chart" uri="{C3380CC4-5D6E-409C-BE32-E72D297353CC}">
              <c16:uniqueId val="{00000000-D721-4FBE-A810-026A2D912623}"/>
            </c:ext>
          </c:extLst>
        </c:ser>
        <c:ser>
          <c:idx val="4"/>
          <c:order val="4"/>
          <c:tx>
            <c:strRef>
              <c:f>'IVA telefonia movil cultura'!$H$3</c:f>
              <c:strCache>
                <c:ptCount val="1"/>
                <c:pt idx="0">
                  <c:v>OBLIGACIONES</c:v>
                </c:pt>
              </c:strCache>
            </c:strRef>
          </c:tx>
          <c:invertIfNegative val="0"/>
          <c:cat>
            <c:strRef>
              <c:f>'IVA telefonia movil cultura'!$B$4:$B$7</c:f>
              <c:strCache>
                <c:ptCount val="4"/>
                <c:pt idx="0">
                  <c:v> IVA TELEFONÍA MÓVIL CULTURA</c:v>
                </c:pt>
                <c:pt idx="1">
                  <c:v>SUPERAVIT IVA TELEFONIA MOVIL CULTURA</c:v>
                </c:pt>
                <c:pt idx="2">
                  <c:v>TOTAL </c:v>
                </c:pt>
                <c:pt idx="3">
                  <c:v>% DE INGRESO EFECTIVO</c:v>
                </c:pt>
              </c:strCache>
            </c:strRef>
          </c:cat>
          <c:val>
            <c:numRef>
              <c:f>'IVA telefonia movil cultura'!$H$4:$H$7</c:f>
              <c:numCache>
                <c:formatCode>#,##0.00</c:formatCode>
                <c:ptCount val="4"/>
                <c:pt idx="0">
                  <c:v>0</c:v>
                </c:pt>
                <c:pt idx="1">
                  <c:v>0</c:v>
                </c:pt>
                <c:pt idx="2">
                  <c:v>0</c:v>
                </c:pt>
                <c:pt idx="3" formatCode="0.00%">
                  <c:v>0</c:v>
                </c:pt>
              </c:numCache>
            </c:numRef>
          </c:val>
          <c:extLst>
            <c:ext xmlns:c16="http://schemas.microsoft.com/office/drawing/2014/chart" uri="{C3380CC4-5D6E-409C-BE32-E72D297353CC}">
              <c16:uniqueId val="{00000001-D721-4FBE-A810-026A2D912623}"/>
            </c:ext>
          </c:extLst>
        </c:ser>
        <c:ser>
          <c:idx val="5"/>
          <c:order val="5"/>
          <c:tx>
            <c:strRef>
              <c:f>'IVA telefonia movil cultura'!$I$3</c:f>
              <c:strCache>
                <c:ptCount val="1"/>
                <c:pt idx="0">
                  <c:v>PAGOS</c:v>
                </c:pt>
              </c:strCache>
            </c:strRef>
          </c:tx>
          <c:invertIfNegative val="0"/>
          <c:cat>
            <c:strRef>
              <c:f>'IVA telefonia movil cultura'!$B$4:$B$7</c:f>
              <c:strCache>
                <c:ptCount val="4"/>
                <c:pt idx="0">
                  <c:v> IVA TELEFONÍA MÓVIL CULTURA</c:v>
                </c:pt>
                <c:pt idx="1">
                  <c:v>SUPERAVIT IVA TELEFONIA MOVIL CULTURA</c:v>
                </c:pt>
                <c:pt idx="2">
                  <c:v>TOTAL </c:v>
                </c:pt>
                <c:pt idx="3">
                  <c:v>% DE INGRESO EFECTIVO</c:v>
                </c:pt>
              </c:strCache>
            </c:strRef>
          </c:cat>
          <c:val>
            <c:numRef>
              <c:f>'IVA telefonia movil cultura'!$I$4:$I$7</c:f>
              <c:numCache>
                <c:formatCode>#,##0.00</c:formatCode>
                <c:ptCount val="4"/>
                <c:pt idx="0">
                  <c:v>0</c:v>
                </c:pt>
                <c:pt idx="1">
                  <c:v>0</c:v>
                </c:pt>
                <c:pt idx="2">
                  <c:v>0</c:v>
                </c:pt>
                <c:pt idx="3" formatCode="0.00%">
                  <c:v>0</c:v>
                </c:pt>
              </c:numCache>
            </c:numRef>
          </c:val>
          <c:extLst>
            <c:ext xmlns:c16="http://schemas.microsoft.com/office/drawing/2014/chart" uri="{C3380CC4-5D6E-409C-BE32-E72D297353CC}">
              <c16:uniqueId val="{00000002-D721-4FBE-A810-026A2D912623}"/>
            </c:ext>
          </c:extLst>
        </c:ser>
        <c:ser>
          <c:idx val="6"/>
          <c:order val="6"/>
          <c:tx>
            <c:strRef>
              <c:f>'IVA telefonia movil cultura'!$J$3</c:f>
              <c:strCache>
                <c:ptCount val="1"/>
                <c:pt idx="0">
                  <c:v>D. I.  EFECTIVOS VS COMPROMISOS</c:v>
                </c:pt>
              </c:strCache>
            </c:strRef>
          </c:tx>
          <c:invertIfNegative val="0"/>
          <c:cat>
            <c:strRef>
              <c:f>'IVA telefonia movil cultura'!$B$4:$B$7</c:f>
              <c:strCache>
                <c:ptCount val="4"/>
                <c:pt idx="0">
                  <c:v> IVA TELEFONÍA MÓVIL CULTURA</c:v>
                </c:pt>
                <c:pt idx="1">
                  <c:v>SUPERAVIT IVA TELEFONIA MOVIL CULTURA</c:v>
                </c:pt>
                <c:pt idx="2">
                  <c:v>TOTAL </c:v>
                </c:pt>
                <c:pt idx="3">
                  <c:v>% DE INGRESO EFECTIVO</c:v>
                </c:pt>
              </c:strCache>
            </c:strRef>
          </c:cat>
          <c:val>
            <c:numRef>
              <c:f>'IVA telefonia movil cultura'!$J$4:$J$7</c:f>
              <c:numCache>
                <c:formatCode>#,##0.00</c:formatCode>
                <c:ptCount val="4"/>
                <c:pt idx="0">
                  <c:v>0</c:v>
                </c:pt>
                <c:pt idx="1">
                  <c:v>34.433300000000003</c:v>
                </c:pt>
                <c:pt idx="2">
                  <c:v>34.433300000000003</c:v>
                </c:pt>
                <c:pt idx="3" formatCode="0.00%">
                  <c:v>2.4386494408358271E-4</c:v>
                </c:pt>
              </c:numCache>
            </c:numRef>
          </c:val>
          <c:extLst>
            <c:ext xmlns:c16="http://schemas.microsoft.com/office/drawing/2014/chart" uri="{C3380CC4-5D6E-409C-BE32-E72D297353CC}">
              <c16:uniqueId val="{00000003-D721-4FBE-A810-026A2D912623}"/>
            </c:ext>
          </c:extLst>
        </c:ser>
        <c:dLbls>
          <c:showLegendKey val="0"/>
          <c:showVal val="0"/>
          <c:showCatName val="0"/>
          <c:showSerName val="0"/>
          <c:showPercent val="0"/>
          <c:showBubbleSize val="0"/>
        </c:dLbls>
        <c:gapWidth val="219"/>
        <c:overlap val="-27"/>
        <c:axId val="328951808"/>
        <c:axId val="328952368"/>
      </c:barChart>
      <c:catAx>
        <c:axId val="328951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CO"/>
          </a:p>
        </c:txPr>
        <c:crossAx val="328952368"/>
        <c:crosses val="autoZero"/>
        <c:auto val="1"/>
        <c:lblAlgn val="ctr"/>
        <c:lblOffset val="100"/>
        <c:noMultiLvlLbl val="0"/>
      </c:catAx>
      <c:valAx>
        <c:axId val="328952368"/>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RECURSOS </a:t>
                </a:r>
              </a:p>
            </c:rich>
          </c:tx>
          <c:layout>
            <c:manualLayout>
              <c:xMode val="edge"/>
              <c:yMode val="edge"/>
              <c:x val="1.4703111146258463E-2"/>
              <c:y val="0.32395117645692517"/>
            </c:manualLayout>
          </c:layout>
          <c:overlay val="0"/>
          <c:spPr>
            <a:noFill/>
            <a:ln>
              <a:noFill/>
            </a:ln>
            <a:effectLst/>
          </c:spPr>
        </c:title>
        <c:numFmt formatCode="#,##0.00" sourceLinked="1"/>
        <c:majorTickMark val="none"/>
        <c:minorTickMark val="none"/>
        <c:tickLblPos val="nextTo"/>
        <c:crossAx val="3289518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chart>
  <c:spPr>
    <a:noFill/>
    <a:ln w="9525" cap="flat" cmpd="sng" algn="ctr">
      <a:solidFill>
        <a:sysClr val="window" lastClr="FFFFFF">
          <a:lumMod val="65000"/>
        </a:sysClr>
      </a:solidFill>
      <a:round/>
    </a:ln>
    <a:effectLst/>
  </c:spPr>
  <c:txPr>
    <a:bodyPr/>
    <a:lstStyle/>
    <a:p>
      <a:pPr>
        <a:defRPr sz="1400"/>
      </a:pPr>
      <a:endParaRPr lang="es-CO"/>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'Impto consumo deporte 3%'!$D$3</c:f>
              <c:strCache>
                <c:ptCount val="1"/>
                <c:pt idx="0">
                  <c:v>A.DEFINITIVO</c:v>
                </c:pt>
              </c:strCache>
            </c:strRef>
          </c:tx>
          <c:spPr>
            <a:solidFill>
              <a:schemeClr val="accent1"/>
            </a:solidFill>
            <a:ln>
              <a:noFill/>
            </a:ln>
            <a:effectLst/>
          </c:spPr>
          <c:invertIfNegative val="0"/>
          <c:cat>
            <c:strRef>
              <c:f>'Impto consumo deporte 3%'!$B$4:$B$6</c:f>
              <c:strCache>
                <c:ptCount val="3"/>
                <c:pt idx="0">
                  <c:v>IMPTO. AL CONSUMO (3%) DESTINACIÓN DEPORTE</c:v>
                </c:pt>
                <c:pt idx="1">
                  <c:v>TOTAL </c:v>
                </c:pt>
                <c:pt idx="2">
                  <c:v>% DE INGRESO EFECTIVO</c:v>
                </c:pt>
              </c:strCache>
            </c:strRef>
          </c:cat>
          <c:val>
            <c:numRef>
              <c:f>'Impto consumo deporte 3%'!$D$4:$D$6</c:f>
              <c:numCache>
                <c:formatCode>_-* #,##0.00_-;\-* #,##0.00_-;_-* "-"_-;_-@_-</c:formatCode>
                <c:ptCount val="3"/>
                <c:pt idx="0">
                  <c:v>611631.08200000005</c:v>
                </c:pt>
                <c:pt idx="1">
                  <c:v>611631.08200000005</c:v>
                </c:pt>
                <c:pt idx="2" formatCode="#,##0">
                  <c:v>100</c:v>
                </c:pt>
              </c:numCache>
            </c:numRef>
          </c:val>
          <c:extLst>
            <c:ext xmlns:c16="http://schemas.microsoft.com/office/drawing/2014/chart" uri="{C3380CC4-5D6E-409C-BE32-E72D297353CC}">
              <c16:uniqueId val="{00000000-D04C-4F48-8DC3-A418EC61F1BD}"/>
            </c:ext>
          </c:extLst>
        </c:ser>
        <c:ser>
          <c:idx val="1"/>
          <c:order val="1"/>
          <c:tx>
            <c:strRef>
              <c:f>'Impto consumo deporte 3%'!$D$3</c:f>
              <c:strCache>
                <c:ptCount val="1"/>
                <c:pt idx="0">
                  <c:v>A.DEFINITIVO</c:v>
                </c:pt>
              </c:strCache>
            </c:strRef>
          </c:tx>
          <c:spPr>
            <a:solidFill>
              <a:schemeClr val="accent2"/>
            </a:solidFill>
            <a:ln>
              <a:noFill/>
            </a:ln>
            <a:effectLst/>
          </c:spPr>
          <c:invertIfNegative val="0"/>
          <c:cat>
            <c:strRef>
              <c:f>'Impto consumo deporte 3%'!$B$4:$B$6</c:f>
              <c:strCache>
                <c:ptCount val="3"/>
                <c:pt idx="0">
                  <c:v>IMPTO. AL CONSUMO (3%) DESTINACIÓN DEPORTE</c:v>
                </c:pt>
                <c:pt idx="1">
                  <c:v>TOTAL </c:v>
                </c:pt>
                <c:pt idx="2">
                  <c:v>% DE INGRESO EFECTIVO</c:v>
                </c:pt>
              </c:strCache>
            </c:strRef>
          </c:cat>
          <c:val>
            <c:numRef>
              <c:f>'Impto consumo deporte 3%'!$D$4:$D$6</c:f>
              <c:numCache>
                <c:formatCode>_-* #,##0.00_-;\-* #,##0.00_-;_-* "-"_-;_-@_-</c:formatCode>
                <c:ptCount val="3"/>
                <c:pt idx="0">
                  <c:v>611631.08200000005</c:v>
                </c:pt>
                <c:pt idx="1">
                  <c:v>611631.08200000005</c:v>
                </c:pt>
                <c:pt idx="2" formatCode="#,##0">
                  <c:v>100</c:v>
                </c:pt>
              </c:numCache>
            </c:numRef>
          </c:val>
          <c:extLst>
            <c:ext xmlns:c16="http://schemas.microsoft.com/office/drawing/2014/chart" uri="{C3380CC4-5D6E-409C-BE32-E72D297353CC}">
              <c16:uniqueId val="{00000001-D04C-4F48-8DC3-A418EC61F1BD}"/>
            </c:ext>
          </c:extLst>
        </c:ser>
        <c:ser>
          <c:idx val="2"/>
          <c:order val="2"/>
          <c:tx>
            <c:strRef>
              <c:f>'Impto consumo deporte 3%'!$E$3</c:f>
              <c:strCache>
                <c:ptCount val="1"/>
                <c:pt idx="0">
                  <c:v>I. EFECTIVO</c:v>
                </c:pt>
              </c:strCache>
            </c:strRef>
          </c:tx>
          <c:spPr>
            <a:solidFill>
              <a:schemeClr val="accent3"/>
            </a:solidFill>
            <a:ln>
              <a:noFill/>
            </a:ln>
            <a:effectLst/>
          </c:spPr>
          <c:invertIfNegative val="0"/>
          <c:cat>
            <c:strRef>
              <c:f>'Impto consumo deporte 3%'!$B$4:$B$6</c:f>
              <c:strCache>
                <c:ptCount val="3"/>
                <c:pt idx="0">
                  <c:v>IMPTO. AL CONSUMO (3%) DESTINACIÓN DEPORTE</c:v>
                </c:pt>
                <c:pt idx="1">
                  <c:v>TOTAL </c:v>
                </c:pt>
                <c:pt idx="2">
                  <c:v>% DE INGRESO EFECTIVO</c:v>
                </c:pt>
              </c:strCache>
            </c:strRef>
          </c:cat>
          <c:val>
            <c:numRef>
              <c:f>'Impto consumo deporte 3%'!$E$4:$E$6</c:f>
              <c:numCache>
                <c:formatCode>_-* #,##0.00_-;\-* #,##0.00_-;_-* "-"_-;_-@_-</c:formatCode>
                <c:ptCount val="3"/>
                <c:pt idx="0">
                  <c:v>493530.43258999998</c:v>
                </c:pt>
                <c:pt idx="1">
                  <c:v>493530.43258999998</c:v>
                </c:pt>
                <c:pt idx="2" formatCode="0%">
                  <c:v>0.8069086858309793</c:v>
                </c:pt>
              </c:numCache>
            </c:numRef>
          </c:val>
          <c:extLst>
            <c:ext xmlns:c16="http://schemas.microsoft.com/office/drawing/2014/chart" uri="{C3380CC4-5D6E-409C-BE32-E72D297353CC}">
              <c16:uniqueId val="{00000002-D04C-4F48-8DC3-A418EC61F1BD}"/>
            </c:ext>
          </c:extLst>
        </c:ser>
        <c:ser>
          <c:idx val="3"/>
          <c:order val="3"/>
          <c:tx>
            <c:strRef>
              <c:f>'Impto consumo deporte 3%'!$F$3</c:f>
              <c:strCache>
                <c:ptCount val="1"/>
                <c:pt idx="0">
                  <c:v>P. DEFINITIVO GASTOS</c:v>
                </c:pt>
              </c:strCache>
            </c:strRef>
          </c:tx>
          <c:spPr>
            <a:solidFill>
              <a:schemeClr val="accent4"/>
            </a:solidFill>
            <a:ln>
              <a:noFill/>
            </a:ln>
            <a:effectLst/>
          </c:spPr>
          <c:invertIfNegative val="0"/>
          <c:cat>
            <c:strRef>
              <c:f>'Impto consumo deporte 3%'!$B$4:$B$6</c:f>
              <c:strCache>
                <c:ptCount val="3"/>
                <c:pt idx="0">
                  <c:v>IMPTO. AL CONSUMO (3%) DESTINACIÓN DEPORTE</c:v>
                </c:pt>
                <c:pt idx="1">
                  <c:v>TOTAL </c:v>
                </c:pt>
                <c:pt idx="2">
                  <c:v>% DE INGRESO EFECTIVO</c:v>
                </c:pt>
              </c:strCache>
            </c:strRef>
          </c:cat>
          <c:val>
            <c:numRef>
              <c:f>'Impto consumo deporte 3%'!$F$4:$F$6</c:f>
              <c:numCache>
                <c:formatCode>_-* #,##0.00_-;\-* #,##0.00_-;_-* "-"_-;_-@_-</c:formatCode>
                <c:ptCount val="3"/>
                <c:pt idx="0">
                  <c:v>611631.08200000005</c:v>
                </c:pt>
                <c:pt idx="1">
                  <c:v>611631.08200000005</c:v>
                </c:pt>
                <c:pt idx="2" formatCode="0.00%">
                  <c:v>0</c:v>
                </c:pt>
              </c:numCache>
            </c:numRef>
          </c:val>
          <c:extLst>
            <c:ext xmlns:c16="http://schemas.microsoft.com/office/drawing/2014/chart" uri="{C3380CC4-5D6E-409C-BE32-E72D297353CC}">
              <c16:uniqueId val="{00000003-D04C-4F48-8DC3-A418EC61F1BD}"/>
            </c:ext>
          </c:extLst>
        </c:ser>
        <c:ser>
          <c:idx val="4"/>
          <c:order val="4"/>
          <c:tx>
            <c:strRef>
              <c:f>'Impto consumo deporte 3%'!$G$3</c:f>
              <c:strCache>
                <c:ptCount val="1"/>
                <c:pt idx="0">
                  <c:v>COMPROMISOS</c:v>
                </c:pt>
              </c:strCache>
            </c:strRef>
          </c:tx>
          <c:spPr>
            <a:solidFill>
              <a:schemeClr val="accent5"/>
            </a:solidFill>
            <a:ln>
              <a:noFill/>
            </a:ln>
            <a:effectLst/>
          </c:spPr>
          <c:invertIfNegative val="0"/>
          <c:cat>
            <c:strRef>
              <c:f>'Impto consumo deporte 3%'!$B$4:$B$6</c:f>
              <c:strCache>
                <c:ptCount val="3"/>
                <c:pt idx="0">
                  <c:v>IMPTO. AL CONSUMO (3%) DESTINACIÓN DEPORTE</c:v>
                </c:pt>
                <c:pt idx="1">
                  <c:v>TOTAL </c:v>
                </c:pt>
                <c:pt idx="2">
                  <c:v>% DE INGRESO EFECTIVO</c:v>
                </c:pt>
              </c:strCache>
            </c:strRef>
          </c:cat>
          <c:val>
            <c:numRef>
              <c:f>'Impto consumo deporte 3%'!$G$4:$G$6</c:f>
              <c:numCache>
                <c:formatCode>_-* #,##0.00_-;\-* #,##0.00_-;_-* "-"_-;_-@_-</c:formatCode>
                <c:ptCount val="3"/>
                <c:pt idx="0">
                  <c:v>386803.88998000004</c:v>
                </c:pt>
                <c:pt idx="1">
                  <c:v>386803.88998000004</c:v>
                </c:pt>
                <c:pt idx="2" formatCode="0.00%">
                  <c:v>0.6324137235066154</c:v>
                </c:pt>
              </c:numCache>
            </c:numRef>
          </c:val>
          <c:extLst>
            <c:ext xmlns:c16="http://schemas.microsoft.com/office/drawing/2014/chart" uri="{C3380CC4-5D6E-409C-BE32-E72D297353CC}">
              <c16:uniqueId val="{00000004-D04C-4F48-8DC3-A418EC61F1BD}"/>
            </c:ext>
          </c:extLst>
        </c:ser>
        <c:ser>
          <c:idx val="5"/>
          <c:order val="5"/>
          <c:tx>
            <c:strRef>
              <c:f>'Impto consumo deporte 3%'!$H$3</c:f>
              <c:strCache>
                <c:ptCount val="1"/>
                <c:pt idx="0">
                  <c:v>OBLIGACIONES</c:v>
                </c:pt>
              </c:strCache>
            </c:strRef>
          </c:tx>
          <c:spPr>
            <a:solidFill>
              <a:schemeClr val="accent6"/>
            </a:solidFill>
            <a:ln>
              <a:noFill/>
            </a:ln>
            <a:effectLst/>
          </c:spPr>
          <c:invertIfNegative val="0"/>
          <c:cat>
            <c:strRef>
              <c:f>'Impto consumo deporte 3%'!$B$4:$B$6</c:f>
              <c:strCache>
                <c:ptCount val="3"/>
                <c:pt idx="0">
                  <c:v>IMPTO. AL CONSUMO (3%) DESTINACIÓN DEPORTE</c:v>
                </c:pt>
                <c:pt idx="1">
                  <c:v>TOTAL </c:v>
                </c:pt>
                <c:pt idx="2">
                  <c:v>% DE INGRESO EFECTIVO</c:v>
                </c:pt>
              </c:strCache>
            </c:strRef>
          </c:cat>
          <c:val>
            <c:numRef>
              <c:f>'Impto consumo deporte 3%'!$H$4:$H$6</c:f>
              <c:numCache>
                <c:formatCode>_-* #,##0.00_-;\-* #,##0.00_-;_-* "-"_-;_-@_-</c:formatCode>
                <c:ptCount val="3"/>
                <c:pt idx="0">
                  <c:v>386803.88998000004</c:v>
                </c:pt>
                <c:pt idx="1">
                  <c:v>386803.88998000004</c:v>
                </c:pt>
                <c:pt idx="2" formatCode="0.00%">
                  <c:v>0</c:v>
                </c:pt>
              </c:numCache>
            </c:numRef>
          </c:val>
          <c:extLst>
            <c:ext xmlns:c16="http://schemas.microsoft.com/office/drawing/2014/chart" uri="{C3380CC4-5D6E-409C-BE32-E72D297353CC}">
              <c16:uniqueId val="{00000005-D04C-4F48-8DC3-A418EC61F1BD}"/>
            </c:ext>
          </c:extLst>
        </c:ser>
        <c:ser>
          <c:idx val="6"/>
          <c:order val="6"/>
          <c:tx>
            <c:strRef>
              <c:f>'Impto consumo deporte 3%'!$I$3</c:f>
              <c:strCache>
                <c:ptCount val="1"/>
                <c:pt idx="0">
                  <c:v>PAGOS</c:v>
                </c:pt>
              </c:strCache>
            </c:strRef>
          </c:tx>
          <c:spPr>
            <a:solidFill>
              <a:schemeClr val="accent1">
                <a:lumMod val="60000"/>
              </a:schemeClr>
            </a:solidFill>
            <a:ln>
              <a:noFill/>
            </a:ln>
            <a:effectLst/>
          </c:spPr>
          <c:invertIfNegative val="0"/>
          <c:cat>
            <c:strRef>
              <c:f>'Impto consumo deporte 3%'!$B$4:$B$6</c:f>
              <c:strCache>
                <c:ptCount val="3"/>
                <c:pt idx="0">
                  <c:v>IMPTO. AL CONSUMO (3%) DESTINACIÓN DEPORTE</c:v>
                </c:pt>
                <c:pt idx="1">
                  <c:v>TOTAL </c:v>
                </c:pt>
                <c:pt idx="2">
                  <c:v>% DE INGRESO EFECTIVO</c:v>
                </c:pt>
              </c:strCache>
            </c:strRef>
          </c:cat>
          <c:val>
            <c:numRef>
              <c:f>'Impto consumo deporte 3%'!$I$4:$I$6</c:f>
              <c:numCache>
                <c:formatCode>_-* #,##0.00_-;\-* #,##0.00_-;_-* "-"_-;_-@_-</c:formatCode>
                <c:ptCount val="3"/>
                <c:pt idx="0">
                  <c:v>386803.88998000004</c:v>
                </c:pt>
                <c:pt idx="1">
                  <c:v>386803.88998000004</c:v>
                </c:pt>
                <c:pt idx="2" formatCode="0.00%">
                  <c:v>0</c:v>
                </c:pt>
              </c:numCache>
            </c:numRef>
          </c:val>
          <c:extLst>
            <c:ext xmlns:c16="http://schemas.microsoft.com/office/drawing/2014/chart" uri="{C3380CC4-5D6E-409C-BE32-E72D297353CC}">
              <c16:uniqueId val="{00000006-D04C-4F48-8DC3-A418EC61F1BD}"/>
            </c:ext>
          </c:extLst>
        </c:ser>
        <c:ser>
          <c:idx val="7"/>
          <c:order val="7"/>
          <c:tx>
            <c:strRef>
              <c:f>'Impto consumo deporte 3%'!$J$3</c:f>
              <c:strCache>
                <c:ptCount val="1"/>
                <c:pt idx="0">
                  <c:v>D. INGRESOS  EFECTIVOS VS COMPROMISOS</c:v>
                </c:pt>
              </c:strCache>
            </c:strRef>
          </c:tx>
          <c:spPr>
            <a:solidFill>
              <a:schemeClr val="accent2">
                <a:lumMod val="60000"/>
              </a:schemeClr>
            </a:solidFill>
            <a:ln>
              <a:noFill/>
            </a:ln>
            <a:effectLst/>
          </c:spPr>
          <c:invertIfNegative val="0"/>
          <c:cat>
            <c:strRef>
              <c:f>'Impto consumo deporte 3%'!$B$4:$B$6</c:f>
              <c:strCache>
                <c:ptCount val="3"/>
                <c:pt idx="0">
                  <c:v>IMPTO. AL CONSUMO (3%) DESTINACIÓN DEPORTE</c:v>
                </c:pt>
                <c:pt idx="1">
                  <c:v>TOTAL </c:v>
                </c:pt>
                <c:pt idx="2">
                  <c:v>% DE INGRESO EFECTIVO</c:v>
                </c:pt>
              </c:strCache>
            </c:strRef>
          </c:cat>
          <c:val>
            <c:numRef>
              <c:f>'Impto consumo deporte 3%'!$J$4:$J$6</c:f>
              <c:numCache>
                <c:formatCode>_-* #,##0.00_-;\-* #,##0.00_-;_-* "-"_-;_-@_-</c:formatCode>
                <c:ptCount val="3"/>
                <c:pt idx="0">
                  <c:v>106726.54261</c:v>
                </c:pt>
                <c:pt idx="1">
                  <c:v>106726.54261</c:v>
                </c:pt>
                <c:pt idx="2" formatCode="0.00%">
                  <c:v>0.17449496232436401</c:v>
                </c:pt>
              </c:numCache>
            </c:numRef>
          </c:val>
          <c:extLst>
            <c:ext xmlns:c16="http://schemas.microsoft.com/office/drawing/2014/chart" uri="{C3380CC4-5D6E-409C-BE32-E72D297353CC}">
              <c16:uniqueId val="{00000007-D04C-4F48-8DC3-A418EC61F1BD}"/>
            </c:ext>
          </c:extLst>
        </c:ser>
        <c:dLbls>
          <c:showLegendKey val="0"/>
          <c:showVal val="0"/>
          <c:showCatName val="0"/>
          <c:showSerName val="0"/>
          <c:showPercent val="0"/>
          <c:showBubbleSize val="0"/>
        </c:dLbls>
        <c:gapWidth val="219"/>
        <c:overlap val="-27"/>
        <c:axId val="329647456"/>
        <c:axId val="329648016"/>
      </c:barChart>
      <c:catAx>
        <c:axId val="329647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CO"/>
          </a:p>
        </c:txPr>
        <c:crossAx val="329648016"/>
        <c:crosses val="autoZero"/>
        <c:auto val="1"/>
        <c:lblAlgn val="ctr"/>
        <c:lblOffset val="100"/>
        <c:noMultiLvlLbl val="0"/>
      </c:catAx>
      <c:valAx>
        <c:axId val="329648016"/>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RECURSOS</a:t>
                </a:r>
              </a:p>
            </c:rich>
          </c:tx>
          <c:overlay val="0"/>
          <c:spPr>
            <a:noFill/>
            <a:ln>
              <a:noFill/>
            </a:ln>
            <a:effectLst/>
          </c:spPr>
        </c:title>
        <c:numFmt formatCode="_-* #,##0.00_-;\-* #,##0.00_-;_-* &quot;-&quot;_-;_-@_-" sourceLinked="1"/>
        <c:majorTickMark val="none"/>
        <c:minorTickMark val="none"/>
        <c:tickLblPos val="nextTo"/>
        <c:crossAx val="3296474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chart>
  <c:spPr>
    <a:noFill/>
    <a:ln w="9525" cap="flat" cmpd="sng" algn="ctr">
      <a:solidFill>
        <a:sysClr val="window" lastClr="FFFFFF">
          <a:lumMod val="65000"/>
        </a:sysClr>
      </a:solidFill>
      <a:round/>
    </a:ln>
    <a:effectLst/>
  </c:spPr>
  <c:txPr>
    <a:bodyPr/>
    <a:lstStyle/>
    <a:p>
      <a:pPr>
        <a:defRPr sz="1400"/>
      </a:pPr>
      <a:endParaRPr lang="es-CO"/>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'Tasa pro deporte y recreación'!$D$3</c:f>
              <c:strCache>
                <c:ptCount val="1"/>
                <c:pt idx="0">
                  <c:v>A.DEFINITIVO</c:v>
                </c:pt>
              </c:strCache>
            </c:strRef>
          </c:tx>
          <c:spPr>
            <a:solidFill>
              <a:schemeClr val="accent1"/>
            </a:solidFill>
            <a:ln>
              <a:noFill/>
            </a:ln>
            <a:effectLst/>
          </c:spPr>
          <c:invertIfNegative val="0"/>
          <c:cat>
            <c:strRef>
              <c:f>'Tasa pro deporte y recreación'!$B$4:$B$6</c:f>
              <c:strCache>
                <c:ptCount val="3"/>
                <c:pt idx="0">
                  <c:v>TASA PRO DEPORTE Y RECREACIÓN DEPARTAMENTO DEL QUINDÍO</c:v>
                </c:pt>
                <c:pt idx="1">
                  <c:v>TOTAL </c:v>
                </c:pt>
                <c:pt idx="2">
                  <c:v>% DE INGRESO EFECTIVO</c:v>
                </c:pt>
              </c:strCache>
            </c:strRef>
          </c:cat>
          <c:val>
            <c:numRef>
              <c:f>'Tasa pro deporte y recreación'!$D$4:$D$6</c:f>
              <c:numCache>
                <c:formatCode>_-* #,##0.00_-;\-* #,##0.00_-;_-* "-"_-;_-@_-</c:formatCode>
                <c:ptCount val="3"/>
                <c:pt idx="0">
                  <c:v>6651616.46</c:v>
                </c:pt>
                <c:pt idx="1">
                  <c:v>6651616.46</c:v>
                </c:pt>
                <c:pt idx="2" formatCode="#,##0">
                  <c:v>0</c:v>
                </c:pt>
              </c:numCache>
            </c:numRef>
          </c:val>
          <c:extLst>
            <c:ext xmlns:c16="http://schemas.microsoft.com/office/drawing/2014/chart" uri="{C3380CC4-5D6E-409C-BE32-E72D297353CC}">
              <c16:uniqueId val="{00000000-F87E-455A-AFDE-A8CD6073D426}"/>
            </c:ext>
          </c:extLst>
        </c:ser>
        <c:ser>
          <c:idx val="1"/>
          <c:order val="1"/>
          <c:tx>
            <c:strRef>
              <c:f>'Tasa pro deporte y recreación'!$D$3</c:f>
              <c:strCache>
                <c:ptCount val="1"/>
                <c:pt idx="0">
                  <c:v>A.DEFINITIVO</c:v>
                </c:pt>
              </c:strCache>
            </c:strRef>
          </c:tx>
          <c:spPr>
            <a:solidFill>
              <a:schemeClr val="accent2"/>
            </a:solidFill>
            <a:ln>
              <a:noFill/>
            </a:ln>
            <a:effectLst/>
          </c:spPr>
          <c:invertIfNegative val="0"/>
          <c:cat>
            <c:strRef>
              <c:f>'Tasa pro deporte y recreación'!$B$4:$B$6</c:f>
              <c:strCache>
                <c:ptCount val="3"/>
                <c:pt idx="0">
                  <c:v>TASA PRO DEPORTE Y RECREACIÓN DEPARTAMENTO DEL QUINDÍO</c:v>
                </c:pt>
                <c:pt idx="1">
                  <c:v>TOTAL </c:v>
                </c:pt>
                <c:pt idx="2">
                  <c:v>% DE INGRESO EFECTIVO</c:v>
                </c:pt>
              </c:strCache>
            </c:strRef>
          </c:cat>
          <c:val>
            <c:numRef>
              <c:f>'Tasa pro deporte y recreación'!$D$4:$D$6</c:f>
              <c:numCache>
                <c:formatCode>_-* #,##0.00_-;\-* #,##0.00_-;_-* "-"_-;_-@_-</c:formatCode>
                <c:ptCount val="3"/>
                <c:pt idx="0">
                  <c:v>6651616.46</c:v>
                </c:pt>
                <c:pt idx="1">
                  <c:v>6651616.46</c:v>
                </c:pt>
                <c:pt idx="2" formatCode="#,##0">
                  <c:v>0</c:v>
                </c:pt>
              </c:numCache>
            </c:numRef>
          </c:val>
          <c:extLst>
            <c:ext xmlns:c16="http://schemas.microsoft.com/office/drawing/2014/chart" uri="{C3380CC4-5D6E-409C-BE32-E72D297353CC}">
              <c16:uniqueId val="{00000001-F87E-455A-AFDE-A8CD6073D426}"/>
            </c:ext>
          </c:extLst>
        </c:ser>
        <c:ser>
          <c:idx val="2"/>
          <c:order val="2"/>
          <c:tx>
            <c:strRef>
              <c:f>'Tasa pro deporte y recreación'!$E$3</c:f>
              <c:strCache>
                <c:ptCount val="1"/>
                <c:pt idx="0">
                  <c:v>I. EFECTIVO</c:v>
                </c:pt>
              </c:strCache>
            </c:strRef>
          </c:tx>
          <c:spPr>
            <a:solidFill>
              <a:schemeClr val="accent3"/>
            </a:solidFill>
            <a:ln>
              <a:noFill/>
            </a:ln>
            <a:effectLst/>
          </c:spPr>
          <c:invertIfNegative val="0"/>
          <c:cat>
            <c:strRef>
              <c:f>'Tasa pro deporte y recreación'!$B$4:$B$6</c:f>
              <c:strCache>
                <c:ptCount val="3"/>
                <c:pt idx="0">
                  <c:v>TASA PRO DEPORTE Y RECREACIÓN DEPARTAMENTO DEL QUINDÍO</c:v>
                </c:pt>
                <c:pt idx="1">
                  <c:v>TOTAL </c:v>
                </c:pt>
                <c:pt idx="2">
                  <c:v>% DE INGRESO EFECTIVO</c:v>
                </c:pt>
              </c:strCache>
            </c:strRef>
          </c:cat>
          <c:val>
            <c:numRef>
              <c:f>'Tasa pro deporte y recreación'!$E$4:$E$6</c:f>
              <c:numCache>
                <c:formatCode>_-* #,##0.00_-;\-* #,##0.00_-;_-* "-"_-;_-@_-</c:formatCode>
                <c:ptCount val="3"/>
                <c:pt idx="0">
                  <c:v>399266.84399999998</c:v>
                </c:pt>
                <c:pt idx="1">
                  <c:v>399266.84399999998</c:v>
                </c:pt>
                <c:pt idx="2" formatCode="0%">
                  <c:v>6.0025536108556682E-2</c:v>
                </c:pt>
              </c:numCache>
            </c:numRef>
          </c:val>
          <c:extLst>
            <c:ext xmlns:c16="http://schemas.microsoft.com/office/drawing/2014/chart" uri="{C3380CC4-5D6E-409C-BE32-E72D297353CC}">
              <c16:uniqueId val="{00000002-F87E-455A-AFDE-A8CD6073D426}"/>
            </c:ext>
          </c:extLst>
        </c:ser>
        <c:ser>
          <c:idx val="3"/>
          <c:order val="3"/>
          <c:tx>
            <c:strRef>
              <c:f>'Tasa pro deporte y recreación'!$F$3</c:f>
              <c:strCache>
                <c:ptCount val="1"/>
                <c:pt idx="0">
                  <c:v>P. DEFINITIVO GASTOS</c:v>
                </c:pt>
              </c:strCache>
            </c:strRef>
          </c:tx>
          <c:spPr>
            <a:solidFill>
              <a:schemeClr val="accent4"/>
            </a:solidFill>
            <a:ln>
              <a:noFill/>
            </a:ln>
            <a:effectLst/>
          </c:spPr>
          <c:invertIfNegative val="0"/>
          <c:cat>
            <c:strRef>
              <c:f>'Tasa pro deporte y recreación'!$B$4:$B$6</c:f>
              <c:strCache>
                <c:ptCount val="3"/>
                <c:pt idx="0">
                  <c:v>TASA PRO DEPORTE Y RECREACIÓN DEPARTAMENTO DEL QUINDÍO</c:v>
                </c:pt>
                <c:pt idx="1">
                  <c:v>TOTAL </c:v>
                </c:pt>
                <c:pt idx="2">
                  <c:v>% DE INGRESO EFECTIVO</c:v>
                </c:pt>
              </c:strCache>
            </c:strRef>
          </c:cat>
          <c:val>
            <c:numRef>
              <c:f>'Tasa pro deporte y recreación'!$F$4:$F$6</c:f>
              <c:numCache>
                <c:formatCode>_-* #,##0.00_-;\-* #,##0.00_-;_-* "-"_-;_-@_-</c:formatCode>
                <c:ptCount val="3"/>
                <c:pt idx="0">
                  <c:v>6651616.46</c:v>
                </c:pt>
                <c:pt idx="1">
                  <c:v>6651616.46</c:v>
                </c:pt>
                <c:pt idx="2" formatCode="0.00%">
                  <c:v>0</c:v>
                </c:pt>
              </c:numCache>
            </c:numRef>
          </c:val>
          <c:extLst>
            <c:ext xmlns:c16="http://schemas.microsoft.com/office/drawing/2014/chart" uri="{C3380CC4-5D6E-409C-BE32-E72D297353CC}">
              <c16:uniqueId val="{00000000-E888-4368-81C6-7623A36D1C4A}"/>
            </c:ext>
          </c:extLst>
        </c:ser>
        <c:ser>
          <c:idx val="4"/>
          <c:order val="4"/>
          <c:tx>
            <c:strRef>
              <c:f>'Tasa pro deporte y recreación'!$G$3</c:f>
              <c:strCache>
                <c:ptCount val="1"/>
                <c:pt idx="0">
                  <c:v>COMPROMISOS</c:v>
                </c:pt>
              </c:strCache>
            </c:strRef>
          </c:tx>
          <c:spPr>
            <a:solidFill>
              <a:schemeClr val="accent5"/>
            </a:solidFill>
            <a:ln>
              <a:noFill/>
            </a:ln>
            <a:effectLst/>
          </c:spPr>
          <c:invertIfNegative val="0"/>
          <c:cat>
            <c:strRef>
              <c:f>'Tasa pro deporte y recreación'!$B$4:$B$6</c:f>
              <c:strCache>
                <c:ptCount val="3"/>
                <c:pt idx="0">
                  <c:v>TASA PRO DEPORTE Y RECREACIÓN DEPARTAMENTO DEL QUINDÍO</c:v>
                </c:pt>
                <c:pt idx="1">
                  <c:v>TOTAL </c:v>
                </c:pt>
                <c:pt idx="2">
                  <c:v>% DE INGRESO EFECTIVO</c:v>
                </c:pt>
              </c:strCache>
            </c:strRef>
          </c:cat>
          <c:val>
            <c:numRef>
              <c:f>'Tasa pro deporte y recreación'!$G$4:$G$6</c:f>
              <c:numCache>
                <c:formatCode>_-* #,##0.00_-;\-* #,##0.00_-;_-* "-"_-;_-@_-</c:formatCode>
                <c:ptCount val="3"/>
                <c:pt idx="0">
                  <c:v>397603.94400000002</c:v>
                </c:pt>
                <c:pt idx="1">
                  <c:v>397603.94400000002</c:v>
                </c:pt>
                <c:pt idx="2" formatCode="0.00%">
                  <c:v>5.9775536727203302E-2</c:v>
                </c:pt>
              </c:numCache>
            </c:numRef>
          </c:val>
          <c:extLst>
            <c:ext xmlns:c16="http://schemas.microsoft.com/office/drawing/2014/chart" uri="{C3380CC4-5D6E-409C-BE32-E72D297353CC}">
              <c16:uniqueId val="{00000001-E888-4368-81C6-7623A36D1C4A}"/>
            </c:ext>
          </c:extLst>
        </c:ser>
        <c:ser>
          <c:idx val="5"/>
          <c:order val="5"/>
          <c:tx>
            <c:strRef>
              <c:f>'Tasa pro deporte y recreación'!$H$3</c:f>
              <c:strCache>
                <c:ptCount val="1"/>
                <c:pt idx="0">
                  <c:v>OBLIGACIONES</c:v>
                </c:pt>
              </c:strCache>
            </c:strRef>
          </c:tx>
          <c:spPr>
            <a:solidFill>
              <a:schemeClr val="accent6"/>
            </a:solidFill>
            <a:ln>
              <a:noFill/>
            </a:ln>
            <a:effectLst/>
          </c:spPr>
          <c:invertIfNegative val="0"/>
          <c:cat>
            <c:strRef>
              <c:f>'Tasa pro deporte y recreación'!$B$4:$B$6</c:f>
              <c:strCache>
                <c:ptCount val="3"/>
                <c:pt idx="0">
                  <c:v>TASA PRO DEPORTE Y RECREACIÓN DEPARTAMENTO DEL QUINDÍO</c:v>
                </c:pt>
                <c:pt idx="1">
                  <c:v>TOTAL </c:v>
                </c:pt>
                <c:pt idx="2">
                  <c:v>% DE INGRESO EFECTIVO</c:v>
                </c:pt>
              </c:strCache>
            </c:strRef>
          </c:cat>
          <c:val>
            <c:numRef>
              <c:f>'Tasa pro deporte y recreación'!$H$4:$H$6</c:f>
              <c:numCache>
                <c:formatCode>_-* #,##0.00_-;\-* #,##0.00_-;_-* "-"_-;_-@_-</c:formatCode>
                <c:ptCount val="3"/>
                <c:pt idx="0">
                  <c:v>397603.94400000002</c:v>
                </c:pt>
                <c:pt idx="1">
                  <c:v>397603.94400000002</c:v>
                </c:pt>
                <c:pt idx="2" formatCode="0.00%">
                  <c:v>0</c:v>
                </c:pt>
              </c:numCache>
            </c:numRef>
          </c:val>
          <c:extLst>
            <c:ext xmlns:c16="http://schemas.microsoft.com/office/drawing/2014/chart" uri="{C3380CC4-5D6E-409C-BE32-E72D297353CC}">
              <c16:uniqueId val="{00000002-E888-4368-81C6-7623A36D1C4A}"/>
            </c:ext>
          </c:extLst>
        </c:ser>
        <c:ser>
          <c:idx val="6"/>
          <c:order val="6"/>
          <c:tx>
            <c:strRef>
              <c:f>'Tasa pro deporte y recreación'!$I$3</c:f>
              <c:strCache>
                <c:ptCount val="1"/>
                <c:pt idx="0">
                  <c:v>PAGOS</c:v>
                </c:pt>
              </c:strCache>
            </c:strRef>
          </c:tx>
          <c:spPr>
            <a:solidFill>
              <a:schemeClr val="accent1">
                <a:lumMod val="60000"/>
              </a:schemeClr>
            </a:solidFill>
            <a:ln>
              <a:noFill/>
            </a:ln>
            <a:effectLst/>
          </c:spPr>
          <c:invertIfNegative val="0"/>
          <c:cat>
            <c:strRef>
              <c:f>'Tasa pro deporte y recreación'!$B$4:$B$6</c:f>
              <c:strCache>
                <c:ptCount val="3"/>
                <c:pt idx="0">
                  <c:v>TASA PRO DEPORTE Y RECREACIÓN DEPARTAMENTO DEL QUINDÍO</c:v>
                </c:pt>
                <c:pt idx="1">
                  <c:v>TOTAL </c:v>
                </c:pt>
                <c:pt idx="2">
                  <c:v>% DE INGRESO EFECTIVO</c:v>
                </c:pt>
              </c:strCache>
            </c:strRef>
          </c:cat>
          <c:val>
            <c:numRef>
              <c:f>'Tasa pro deporte y recreación'!$I$4:$I$6</c:f>
              <c:numCache>
                <c:formatCode>_-* #,##0.00_-;\-* #,##0.00_-;_-* "-"_-;_-@_-</c:formatCode>
                <c:ptCount val="3"/>
                <c:pt idx="0">
                  <c:v>397603.94400000002</c:v>
                </c:pt>
                <c:pt idx="1">
                  <c:v>397603.94400000002</c:v>
                </c:pt>
                <c:pt idx="2" formatCode="0.00%">
                  <c:v>0</c:v>
                </c:pt>
              </c:numCache>
            </c:numRef>
          </c:val>
          <c:extLst>
            <c:ext xmlns:c16="http://schemas.microsoft.com/office/drawing/2014/chart" uri="{C3380CC4-5D6E-409C-BE32-E72D297353CC}">
              <c16:uniqueId val="{00000003-E888-4368-81C6-7623A36D1C4A}"/>
            </c:ext>
          </c:extLst>
        </c:ser>
        <c:ser>
          <c:idx val="7"/>
          <c:order val="7"/>
          <c:tx>
            <c:strRef>
              <c:f>'Tasa pro deporte y recreación'!$J$3</c:f>
              <c:strCache>
                <c:ptCount val="1"/>
                <c:pt idx="0">
                  <c:v>D. I.  EFECTIVOS VS COMPROMISOS</c:v>
                </c:pt>
              </c:strCache>
            </c:strRef>
          </c:tx>
          <c:spPr>
            <a:solidFill>
              <a:schemeClr val="accent2">
                <a:lumMod val="60000"/>
              </a:schemeClr>
            </a:solidFill>
            <a:ln>
              <a:noFill/>
            </a:ln>
            <a:effectLst/>
          </c:spPr>
          <c:invertIfNegative val="0"/>
          <c:cat>
            <c:strRef>
              <c:f>'Tasa pro deporte y recreación'!$B$4:$B$6</c:f>
              <c:strCache>
                <c:ptCount val="3"/>
                <c:pt idx="0">
                  <c:v>TASA PRO DEPORTE Y RECREACIÓN DEPARTAMENTO DEL QUINDÍO</c:v>
                </c:pt>
                <c:pt idx="1">
                  <c:v>TOTAL </c:v>
                </c:pt>
                <c:pt idx="2">
                  <c:v>% DE INGRESO EFECTIVO</c:v>
                </c:pt>
              </c:strCache>
            </c:strRef>
          </c:cat>
          <c:val>
            <c:numRef>
              <c:f>'Tasa pro deporte y recreación'!$J$4:$J$6</c:f>
              <c:numCache>
                <c:formatCode>_-* #,##0.00_-;\-* #,##0.00_-;_-* "-"_-;_-@_-</c:formatCode>
                <c:ptCount val="3"/>
                <c:pt idx="0">
                  <c:v>1662.9</c:v>
                </c:pt>
                <c:pt idx="1">
                  <c:v>1662.9</c:v>
                </c:pt>
                <c:pt idx="2" formatCode="0.00%">
                  <c:v>2.4999938135338609E-4</c:v>
                </c:pt>
              </c:numCache>
            </c:numRef>
          </c:val>
          <c:extLst>
            <c:ext xmlns:c16="http://schemas.microsoft.com/office/drawing/2014/chart" uri="{C3380CC4-5D6E-409C-BE32-E72D297353CC}">
              <c16:uniqueId val="{00000004-E888-4368-81C6-7623A36D1C4A}"/>
            </c:ext>
          </c:extLst>
        </c:ser>
        <c:dLbls>
          <c:showLegendKey val="0"/>
          <c:showVal val="0"/>
          <c:showCatName val="0"/>
          <c:showSerName val="0"/>
          <c:showPercent val="0"/>
          <c:showBubbleSize val="0"/>
        </c:dLbls>
        <c:gapWidth val="219"/>
        <c:overlap val="-27"/>
        <c:axId val="329654736"/>
        <c:axId val="329655296"/>
      </c:barChart>
      <c:catAx>
        <c:axId val="32965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CO"/>
          </a:p>
        </c:txPr>
        <c:crossAx val="329655296"/>
        <c:crosses val="autoZero"/>
        <c:auto val="1"/>
        <c:lblAlgn val="ctr"/>
        <c:lblOffset val="100"/>
        <c:noMultiLvlLbl val="0"/>
      </c:catAx>
      <c:valAx>
        <c:axId val="329655296"/>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RECURSOS</a:t>
                </a:r>
              </a:p>
            </c:rich>
          </c:tx>
          <c:overlay val="0"/>
          <c:spPr>
            <a:noFill/>
            <a:ln>
              <a:noFill/>
            </a:ln>
            <a:effectLst/>
          </c:spPr>
        </c:title>
        <c:numFmt formatCode="_-* #,##0.00_-;\-* #,##0.00_-;_-* &quot;-&quot;_-;_-@_-" sourceLinked="1"/>
        <c:majorTickMark val="none"/>
        <c:minorTickMark val="none"/>
        <c:tickLblPos val="nextTo"/>
        <c:crossAx val="3296547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sz="1400"/>
      </a:pPr>
      <a:endParaRPr lang="es-CO"/>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357789351215719E-2"/>
          <c:y val="4.1749861621398612E-2"/>
          <c:w val="0.90218770591656616"/>
          <c:h val="0.79526110305928688"/>
        </c:manualLayout>
      </c:layout>
      <c:barChart>
        <c:barDir val="col"/>
        <c:grouping val="clustered"/>
        <c:varyColors val="0"/>
        <c:ser>
          <c:idx val="0"/>
          <c:order val="0"/>
          <c:tx>
            <c:strRef>
              <c:f>'UNIDADES SEP 30 2021'!$G$17</c:f>
              <c:strCache>
                <c:ptCount val="1"/>
                <c:pt idx="0">
                  <c:v>Valor</c:v>
                </c:pt>
              </c:strCache>
            </c:strRef>
          </c:tx>
          <c:spPr>
            <a:solidFill>
              <a:srgbClr val="002060"/>
            </a:solidFill>
            <a:ln>
              <a:noFill/>
            </a:ln>
            <a:effectLst/>
          </c:spPr>
          <c:invertIfNegative val="0"/>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3-3960-46AD-8AEB-A9264092E8AD}"/>
              </c:ext>
            </c:extLst>
          </c:dPt>
          <c:dPt>
            <c:idx val="2"/>
            <c:invertIfNegative val="0"/>
            <c:bubble3D val="0"/>
            <c:spPr>
              <a:solidFill>
                <a:schemeClr val="accent4">
                  <a:lumMod val="75000"/>
                </a:schemeClr>
              </a:solidFill>
              <a:ln>
                <a:noFill/>
              </a:ln>
              <a:effectLst/>
            </c:spPr>
            <c:extLst>
              <c:ext xmlns:c16="http://schemas.microsoft.com/office/drawing/2014/chart" uri="{C3380CC4-5D6E-409C-BE32-E72D297353CC}">
                <c16:uniqueId val="{00000006-3960-46AD-8AEB-A9264092E8AD}"/>
              </c:ext>
            </c:extLst>
          </c:dPt>
          <c:dPt>
            <c:idx val="3"/>
            <c:invertIfNegative val="0"/>
            <c:bubble3D val="0"/>
            <c:spPr>
              <a:solidFill>
                <a:schemeClr val="tx2">
                  <a:lumMod val="75000"/>
                </a:schemeClr>
              </a:solidFill>
              <a:ln>
                <a:noFill/>
              </a:ln>
              <a:effectLst/>
            </c:spPr>
            <c:extLst>
              <c:ext xmlns:c16="http://schemas.microsoft.com/office/drawing/2014/chart" uri="{C3380CC4-5D6E-409C-BE32-E72D297353CC}">
                <c16:uniqueId val="{00000009-3960-46AD-8AEB-A9264092E8AD}"/>
              </c:ext>
            </c:extLst>
          </c:dPt>
          <c:dPt>
            <c:idx val="4"/>
            <c:invertIfNegative val="0"/>
            <c:bubble3D val="0"/>
            <c:spPr>
              <a:solidFill>
                <a:schemeClr val="accent2">
                  <a:lumMod val="75000"/>
                </a:schemeClr>
              </a:solidFill>
              <a:ln>
                <a:noFill/>
              </a:ln>
              <a:effectLst/>
            </c:spPr>
            <c:extLst>
              <c:ext xmlns:c16="http://schemas.microsoft.com/office/drawing/2014/chart" uri="{C3380CC4-5D6E-409C-BE32-E72D297353CC}">
                <c16:uniqueId val="{0000000E-3960-46AD-8AEB-A9264092E8AD}"/>
              </c:ext>
            </c:extLst>
          </c:dPt>
          <c:dPt>
            <c:idx val="5"/>
            <c:invertIfNegative val="0"/>
            <c:bubble3D val="0"/>
            <c:spPr>
              <a:solidFill>
                <a:srgbClr val="C00000"/>
              </a:solidFill>
              <a:ln>
                <a:noFill/>
              </a:ln>
              <a:effectLst/>
            </c:spPr>
            <c:extLst>
              <c:ext xmlns:c16="http://schemas.microsoft.com/office/drawing/2014/chart" uri="{C3380CC4-5D6E-409C-BE32-E72D297353CC}">
                <c16:uniqueId val="{00000012-3960-46AD-8AEB-A9264092E8AD}"/>
              </c:ext>
            </c:extLst>
          </c:dPt>
          <c:cat>
            <c:strRef>
              <c:f>'UNIDADES SEP 30 2021'!$D$18:$D$23</c:f>
              <c:strCache>
                <c:ptCount val="6"/>
                <c:pt idx="0">
                  <c:v>Definitivo</c:v>
                </c:pt>
                <c:pt idx="1">
                  <c:v>Disponibilidades </c:v>
                </c:pt>
                <c:pt idx="2">
                  <c:v>Compromisos</c:v>
                </c:pt>
                <c:pt idx="3">
                  <c:v>Obligaciones</c:v>
                </c:pt>
                <c:pt idx="4">
                  <c:v>Pagos </c:v>
                </c:pt>
                <c:pt idx="5">
                  <c:v>Disponible</c:v>
                </c:pt>
              </c:strCache>
            </c:strRef>
          </c:cat>
          <c:val>
            <c:numRef>
              <c:f>'UNIDADES SEP 30 2021'!$G$18:$G$23</c:f>
              <c:numCache>
                <c:formatCode>_(* #,##0_);_(* \(#,##0\);_(* "-"??_);_(@_)</c:formatCode>
                <c:ptCount val="6"/>
                <c:pt idx="0">
                  <c:v>300874324699.38</c:v>
                </c:pt>
                <c:pt idx="1">
                  <c:v>218263940231.41998</c:v>
                </c:pt>
                <c:pt idx="2">
                  <c:v>199543937171.60001</c:v>
                </c:pt>
                <c:pt idx="3">
                  <c:v>178726340061.37</c:v>
                </c:pt>
                <c:pt idx="4">
                  <c:v>178726340061.37</c:v>
                </c:pt>
                <c:pt idx="5">
                  <c:v>82610384467.960007</c:v>
                </c:pt>
              </c:numCache>
            </c:numRef>
          </c:val>
          <c:extLst>
            <c:ext xmlns:c16="http://schemas.microsoft.com/office/drawing/2014/chart" uri="{C3380CC4-5D6E-409C-BE32-E72D297353CC}">
              <c16:uniqueId val="{00000000-3960-46AD-8AEB-A9264092E8AD}"/>
            </c:ext>
          </c:extLst>
        </c:ser>
        <c:ser>
          <c:idx val="1"/>
          <c:order val="1"/>
          <c:tx>
            <c:strRef>
              <c:f>'UNIDADES SEP 30 2021'!$H$17</c:f>
              <c:strCache>
                <c:ptCount val="1"/>
                <c:pt idx="0">
                  <c:v>%</c:v>
                </c:pt>
              </c:strCache>
            </c:strRef>
          </c:tx>
          <c:spPr>
            <a:solidFill>
              <a:schemeClr val="accent2"/>
            </a:solidFill>
            <a:ln>
              <a:noFill/>
            </a:ln>
            <a:effectLst/>
          </c:spPr>
          <c:invertIfNegative val="0"/>
          <c:cat>
            <c:strRef>
              <c:f>'UNIDADES SEP 30 2021'!$D$18:$D$23</c:f>
              <c:strCache>
                <c:ptCount val="6"/>
                <c:pt idx="0">
                  <c:v>Definitivo</c:v>
                </c:pt>
                <c:pt idx="1">
                  <c:v>Disponibilidades </c:v>
                </c:pt>
                <c:pt idx="2">
                  <c:v>Compromisos</c:v>
                </c:pt>
                <c:pt idx="3">
                  <c:v>Obligaciones</c:v>
                </c:pt>
                <c:pt idx="4">
                  <c:v>Pagos </c:v>
                </c:pt>
                <c:pt idx="5">
                  <c:v>Disponible</c:v>
                </c:pt>
              </c:strCache>
            </c:strRef>
          </c:cat>
          <c:val>
            <c:numRef>
              <c:f>'UNIDADES SEP 30 2021'!$H$18:$H$23</c:f>
              <c:numCache>
                <c:formatCode>0.00%</c:formatCode>
                <c:ptCount val="6"/>
                <c:pt idx="0" formatCode="0%">
                  <c:v>1</c:v>
                </c:pt>
                <c:pt idx="1">
                  <c:v>0.72543225630668029</c:v>
                </c:pt>
                <c:pt idx="2">
                  <c:v>0.66321357720029872</c:v>
                </c:pt>
                <c:pt idx="3">
                  <c:v>0.895674118666268</c:v>
                </c:pt>
                <c:pt idx="4">
                  <c:v>0.895674118666268</c:v>
                </c:pt>
                <c:pt idx="5">
                  <c:v>0.27456774369331965</c:v>
                </c:pt>
              </c:numCache>
            </c:numRef>
          </c:val>
          <c:extLst>
            <c:ext xmlns:c16="http://schemas.microsoft.com/office/drawing/2014/chart" uri="{C3380CC4-5D6E-409C-BE32-E72D297353CC}">
              <c16:uniqueId val="{00000001-3960-46AD-8AEB-A9264092E8AD}"/>
            </c:ext>
          </c:extLst>
        </c:ser>
        <c:dLbls>
          <c:showLegendKey val="0"/>
          <c:showVal val="0"/>
          <c:showCatName val="0"/>
          <c:showSerName val="0"/>
          <c:showPercent val="0"/>
          <c:showBubbleSize val="0"/>
        </c:dLbls>
        <c:gapWidth val="219"/>
        <c:overlap val="-27"/>
        <c:axId val="329658656"/>
        <c:axId val="329659216"/>
      </c:barChart>
      <c:catAx>
        <c:axId val="329658656"/>
        <c:scaling>
          <c:orientation val="minMax"/>
        </c:scaling>
        <c:delete val="1"/>
        <c:axPos val="b"/>
        <c:numFmt formatCode="General" sourceLinked="1"/>
        <c:majorTickMark val="none"/>
        <c:minorTickMark val="none"/>
        <c:tickLblPos val="nextTo"/>
        <c:crossAx val="329659216"/>
        <c:crosses val="autoZero"/>
        <c:auto val="1"/>
        <c:lblAlgn val="ctr"/>
        <c:lblOffset val="100"/>
        <c:noMultiLvlLbl val="0"/>
      </c:catAx>
      <c:valAx>
        <c:axId val="329659216"/>
        <c:scaling>
          <c:orientation val="minMax"/>
        </c:scaling>
        <c:delete val="1"/>
        <c:axPos val="l"/>
        <c:numFmt formatCode="_(* #,##0_);_(* \(#,##0\);_(* &quot;-&quot;??_);_(@_)" sourceLinked="1"/>
        <c:majorTickMark val="none"/>
        <c:minorTickMark val="none"/>
        <c:tickLblPos val="nextTo"/>
        <c:crossAx val="3296586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chart>
  <c:spPr>
    <a:noFill/>
    <a:ln w="9525" cap="flat" cmpd="sng" algn="ctr">
      <a:solidFill>
        <a:sysClr val="window" lastClr="FFFFFF">
          <a:lumMod val="50000"/>
        </a:sysClr>
      </a:solidFill>
      <a:round/>
    </a:ln>
    <a:effectLst/>
  </c:spPr>
  <c:txPr>
    <a:bodyPr/>
    <a:lstStyle/>
    <a:p>
      <a:pPr>
        <a:defRPr sz="1400"/>
      </a:pPr>
      <a:endParaRPr lang="es-CO"/>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206E-4B7B-8B49-00214891761A}"/>
              </c:ext>
            </c:extLst>
          </c:dPt>
          <c:dPt>
            <c:idx val="1"/>
            <c:invertIfNegative val="0"/>
            <c:bubble3D val="0"/>
            <c:spPr>
              <a:solidFill>
                <a:srgbClr val="C00000"/>
              </a:solidFill>
              <a:ln>
                <a:noFill/>
              </a:ln>
              <a:effectLst/>
            </c:spPr>
            <c:extLst>
              <c:ext xmlns:c16="http://schemas.microsoft.com/office/drawing/2014/chart" uri="{C3380CC4-5D6E-409C-BE32-E72D297353CC}">
                <c16:uniqueId val="{00000003-206E-4B7B-8B49-00214891761A}"/>
              </c:ext>
            </c:extLst>
          </c:dPt>
          <c:dPt>
            <c:idx val="2"/>
            <c:invertIfNegative val="0"/>
            <c:bubble3D val="0"/>
            <c:spPr>
              <a:solidFill>
                <a:srgbClr val="00B0F0"/>
              </a:solidFill>
              <a:ln>
                <a:noFill/>
              </a:ln>
              <a:effectLst/>
            </c:spPr>
            <c:extLst>
              <c:ext xmlns:c16="http://schemas.microsoft.com/office/drawing/2014/chart" uri="{C3380CC4-5D6E-409C-BE32-E72D297353CC}">
                <c16:uniqueId val="{00000005-206E-4B7B-8B49-00214891761A}"/>
              </c:ext>
            </c:extLst>
          </c:dPt>
          <c:dPt>
            <c:idx val="3"/>
            <c:invertIfNegative val="0"/>
            <c:bubble3D val="0"/>
            <c:spPr>
              <a:solidFill>
                <a:schemeClr val="accent4">
                  <a:lumMod val="75000"/>
                </a:schemeClr>
              </a:solidFill>
              <a:ln>
                <a:noFill/>
              </a:ln>
              <a:effectLst/>
            </c:spPr>
            <c:extLst>
              <c:ext xmlns:c16="http://schemas.microsoft.com/office/drawing/2014/chart" uri="{C3380CC4-5D6E-409C-BE32-E72D297353CC}">
                <c16:uniqueId val="{00000007-206E-4B7B-8B49-00214891761A}"/>
              </c:ext>
            </c:extLst>
          </c:dPt>
          <c:dPt>
            <c:idx val="4"/>
            <c:invertIfNegative val="0"/>
            <c:bubble3D val="0"/>
            <c:spPr>
              <a:solidFill>
                <a:srgbClr val="92D050"/>
              </a:solidFill>
              <a:ln>
                <a:noFill/>
              </a:ln>
              <a:effectLst/>
            </c:spPr>
            <c:extLst>
              <c:ext xmlns:c16="http://schemas.microsoft.com/office/drawing/2014/chart" uri="{C3380CC4-5D6E-409C-BE32-E72D297353CC}">
                <c16:uniqueId val="{00000009-206E-4B7B-8B49-00214891761A}"/>
              </c:ext>
            </c:extLst>
          </c:dPt>
          <c:dPt>
            <c:idx val="5"/>
            <c:invertIfNegative val="0"/>
            <c:bubble3D val="0"/>
            <c:spPr>
              <a:solidFill>
                <a:srgbClr val="FFFF00"/>
              </a:solidFill>
              <a:ln>
                <a:noFill/>
              </a:ln>
              <a:effectLst/>
            </c:spPr>
            <c:extLst>
              <c:ext xmlns:c16="http://schemas.microsoft.com/office/drawing/2014/chart" uri="{C3380CC4-5D6E-409C-BE32-E72D297353CC}">
                <c16:uniqueId val="{0000000B-206E-4B7B-8B49-00214891761A}"/>
              </c:ext>
            </c:extLst>
          </c:dPt>
          <c:cat>
            <c:strRef>
              <c:f>'CONSOLIDADO UNIDADES'!$B$47:$B$52</c:f>
              <c:strCache>
                <c:ptCount val="6"/>
                <c:pt idx="0">
                  <c:v>Departamento Quindío</c:v>
                </c:pt>
                <c:pt idx="1">
                  <c:v>Disponibilidades </c:v>
                </c:pt>
                <c:pt idx="2">
                  <c:v>Compromisos</c:v>
                </c:pt>
                <c:pt idx="3">
                  <c:v>Obligaciones</c:v>
                </c:pt>
                <c:pt idx="4">
                  <c:v>Pagos </c:v>
                </c:pt>
                <c:pt idx="5">
                  <c:v>Disponible</c:v>
                </c:pt>
              </c:strCache>
            </c:strRef>
          </c:cat>
          <c:val>
            <c:numRef>
              <c:f>'CONSOLIDADO UNIDADES'!$C$47:$C$52</c:f>
              <c:numCache>
                <c:formatCode>_(* #,##0_);_(* \(#,##0\);_(* "-"??_);_(@_)</c:formatCode>
                <c:ptCount val="6"/>
                <c:pt idx="0">
                  <c:v>316284719185.49005</c:v>
                </c:pt>
                <c:pt idx="1">
                  <c:v>224147939827.92444</c:v>
                </c:pt>
                <c:pt idx="2">
                  <c:v>204378362860.81204</c:v>
                </c:pt>
                <c:pt idx="3">
                  <c:v>182018809021.97598</c:v>
                </c:pt>
                <c:pt idx="4">
                  <c:v>182018809021.97598</c:v>
                </c:pt>
                <c:pt idx="5">
                  <c:v>92136779357.565582</c:v>
                </c:pt>
              </c:numCache>
            </c:numRef>
          </c:val>
          <c:extLst>
            <c:ext xmlns:c16="http://schemas.microsoft.com/office/drawing/2014/chart" uri="{C3380CC4-5D6E-409C-BE32-E72D297353CC}">
              <c16:uniqueId val="{0000000C-206E-4B7B-8B49-00214891761A}"/>
            </c:ext>
          </c:extLst>
        </c:ser>
        <c:ser>
          <c:idx val="1"/>
          <c:order val="1"/>
          <c:spPr>
            <a:solidFill>
              <a:schemeClr val="accent2"/>
            </a:solidFill>
            <a:ln>
              <a:noFill/>
            </a:ln>
            <a:effectLst/>
          </c:spPr>
          <c:invertIfNegative val="0"/>
          <c:cat>
            <c:strRef>
              <c:f>'CONSOLIDADO UNIDADES'!$B$47:$B$52</c:f>
              <c:strCache>
                <c:ptCount val="6"/>
                <c:pt idx="0">
                  <c:v>Departamento Quindío</c:v>
                </c:pt>
                <c:pt idx="1">
                  <c:v>Disponibilidades </c:v>
                </c:pt>
                <c:pt idx="2">
                  <c:v>Compromisos</c:v>
                </c:pt>
                <c:pt idx="3">
                  <c:v>Obligaciones</c:v>
                </c:pt>
                <c:pt idx="4">
                  <c:v>Pagos </c:v>
                </c:pt>
                <c:pt idx="5">
                  <c:v>Disponible</c:v>
                </c:pt>
              </c:strCache>
            </c:strRef>
          </c:cat>
          <c:val>
            <c:numRef>
              <c:f>'CONSOLIDADO UNIDADES'!$D$47:$D$52</c:f>
              <c:numCache>
                <c:formatCode>0.00%</c:formatCode>
                <c:ptCount val="6"/>
                <c:pt idx="0" formatCode="0%">
                  <c:v>1</c:v>
                </c:pt>
                <c:pt idx="1">
                  <c:v>0.70869038632394199</c:v>
                </c:pt>
                <c:pt idx="2">
                  <c:v>0.6461847521029026</c:v>
                </c:pt>
                <c:pt idx="3">
                  <c:v>0.89059725537549395</c:v>
                </c:pt>
                <c:pt idx="4">
                  <c:v>0.89059725537549395</c:v>
                </c:pt>
                <c:pt idx="5">
                  <c:v>0.29130961367605795</c:v>
                </c:pt>
              </c:numCache>
            </c:numRef>
          </c:val>
          <c:extLst>
            <c:ext xmlns:c16="http://schemas.microsoft.com/office/drawing/2014/chart" uri="{C3380CC4-5D6E-409C-BE32-E72D297353CC}">
              <c16:uniqueId val="{0000000D-206E-4B7B-8B49-00214891761A}"/>
            </c:ext>
          </c:extLst>
        </c:ser>
        <c:dLbls>
          <c:showLegendKey val="0"/>
          <c:showVal val="0"/>
          <c:showCatName val="0"/>
          <c:showSerName val="0"/>
          <c:showPercent val="0"/>
          <c:showBubbleSize val="0"/>
        </c:dLbls>
        <c:gapWidth val="219"/>
        <c:overlap val="-27"/>
        <c:axId val="331858528"/>
        <c:axId val="331859088"/>
      </c:barChart>
      <c:catAx>
        <c:axId val="33185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331859088"/>
        <c:crosses val="autoZero"/>
        <c:auto val="1"/>
        <c:lblAlgn val="ctr"/>
        <c:lblOffset val="100"/>
        <c:noMultiLvlLbl val="0"/>
      </c:catAx>
      <c:valAx>
        <c:axId val="331859088"/>
        <c:scaling>
          <c:orientation val="minMax"/>
        </c:scaling>
        <c:delete val="1"/>
        <c:axPos val="l"/>
        <c:numFmt formatCode="_(* #,##0_);_(* \(#,##0\);_(* &quot;-&quot;??_);_(@_)" sourceLinked="1"/>
        <c:majorTickMark val="none"/>
        <c:minorTickMark val="none"/>
        <c:tickLblPos val="nextTo"/>
        <c:crossAx val="3318585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sz="1200"/>
      </a:pPr>
      <a:endParaRPr lang="es-CO"/>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171528588294913E-2"/>
          <c:y val="7.1784334375346509E-2"/>
          <c:w val="0.94681289590591144"/>
          <c:h val="0.79997303274096254"/>
        </c:manualLayout>
      </c:layout>
      <c:lineChart>
        <c:grouping val="standard"/>
        <c:varyColors val="0"/>
        <c:ser>
          <c:idx val="0"/>
          <c:order val="0"/>
          <c:tx>
            <c:strRef>
              <c:f>'UNI PARCI OCT 2021'!$E$46</c:f>
              <c:strCache>
                <c:ptCount val="1"/>
                <c:pt idx="0">
                  <c:v> % RP MAR </c:v>
                </c:pt>
              </c:strCache>
            </c:strRef>
          </c:tx>
          <c:spPr>
            <a:ln w="28575" cap="rnd">
              <a:solidFill>
                <a:schemeClr val="accent1"/>
              </a:solidFill>
              <a:round/>
            </a:ln>
            <a:effectLst/>
          </c:spPr>
          <c:marker>
            <c:symbol val="circle"/>
            <c:size val="5"/>
            <c:spPr>
              <a:solidFill>
                <a:schemeClr val="accent1">
                  <a:lumMod val="75000"/>
                </a:schemeClr>
              </a:solidFill>
              <a:ln w="9525">
                <a:solidFill>
                  <a:schemeClr val="accent1"/>
                </a:solidFill>
              </a:ln>
              <a:effectLst/>
            </c:spPr>
          </c:marker>
          <c:dLbls>
            <c:dLbl>
              <c:idx val="0"/>
              <c:layout>
                <c:manualLayout>
                  <c:x val="-1.6166299682222437E-2"/>
                  <c:y val="-0.1078305278523990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1D-4B16-B7B1-005320B892FD}"/>
                </c:ext>
              </c:extLst>
            </c:dLbl>
            <c:dLbl>
              <c:idx val="4"/>
              <c:layout>
                <c:manualLayout>
                  <c:x val="-2.1117119684277711E-2"/>
                  <c:y val="-4.89575892275651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1D-4B16-B7B1-005320B892FD}"/>
                </c:ext>
              </c:extLst>
            </c:dLbl>
            <c:dLbl>
              <c:idx val="12"/>
              <c:layout>
                <c:manualLayout>
                  <c:x val="-2.7268222471462836E-2"/>
                  <c:y val="-6.99096595834490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C1D-4B16-B7B1-005320B892FD}"/>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'UNI PARCI OCT 2021'!$B$47:$B$60</c:f>
              <c:strCache>
                <c:ptCount val="14"/>
                <c:pt idx="0">
                  <c:v>Admin..</c:v>
                </c:pt>
                <c:pt idx="1">
                  <c:v>Planea..</c:v>
                </c:pt>
                <c:pt idx="2">
                  <c:v>Hacien..</c:v>
                </c:pt>
                <c:pt idx="3">
                  <c:v>Aguas e Infra..</c:v>
                </c:pt>
                <c:pt idx="4">
                  <c:v>Interior</c:v>
                </c:pt>
                <c:pt idx="5">
                  <c:v>Cultura</c:v>
                </c:pt>
                <c:pt idx="6">
                  <c:v>Turismo…</c:v>
                </c:pt>
                <c:pt idx="7">
                  <c:v>Agricult..</c:v>
                </c:pt>
                <c:pt idx="8">
                  <c:v>Privada</c:v>
                </c:pt>
                <c:pt idx="9">
                  <c:v>Educación</c:v>
                </c:pt>
                <c:pt idx="10">
                  <c:v>Familia</c:v>
                </c:pt>
                <c:pt idx="11">
                  <c:v>Salud</c:v>
                </c:pt>
                <c:pt idx="12">
                  <c:v>Tic</c:v>
                </c:pt>
                <c:pt idx="13">
                  <c:v>Total Sector Central</c:v>
                </c:pt>
              </c:strCache>
            </c:strRef>
          </c:cat>
          <c:val>
            <c:numRef>
              <c:f>'UNI PARCI OCT 2021'!$E$47:$E$60</c:f>
              <c:numCache>
                <c:formatCode>0.00%</c:formatCode>
                <c:ptCount val="14"/>
                <c:pt idx="0">
                  <c:v>0.36511363636363636</c:v>
                </c:pt>
                <c:pt idx="1">
                  <c:v>0.30447100712105801</c:v>
                </c:pt>
                <c:pt idx="2">
                  <c:v>0.41374935762362258</c:v>
                </c:pt>
                <c:pt idx="3">
                  <c:v>8.6893076361472421E-2</c:v>
                </c:pt>
                <c:pt idx="4">
                  <c:v>0.18878846757115211</c:v>
                </c:pt>
                <c:pt idx="5">
                  <c:v>2.0056422819206856E-2</c:v>
                </c:pt>
                <c:pt idx="6">
                  <c:v>8.6684964585096044E-2</c:v>
                </c:pt>
                <c:pt idx="7">
                  <c:v>0.22929288484884605</c:v>
                </c:pt>
                <c:pt idx="8">
                  <c:v>0.40425179856115107</c:v>
                </c:pt>
                <c:pt idx="9">
                  <c:v>0.28295647452724004</c:v>
                </c:pt>
                <c:pt idx="10">
                  <c:v>9.8360157733851303E-2</c:v>
                </c:pt>
                <c:pt idx="11">
                  <c:v>0.72047724586443418</c:v>
                </c:pt>
                <c:pt idx="12">
                  <c:v>0.28655171205357144</c:v>
                </c:pt>
                <c:pt idx="13">
                  <c:v>0.34491638033228539</c:v>
                </c:pt>
              </c:numCache>
            </c:numRef>
          </c:val>
          <c:smooth val="0"/>
          <c:extLst xmlns:c15="http://schemas.microsoft.com/office/drawing/2012/chart">
            <c:ext xmlns:c16="http://schemas.microsoft.com/office/drawing/2014/chart" uri="{C3380CC4-5D6E-409C-BE32-E72D297353CC}">
              <c16:uniqueId val="{00000002-DC1D-4B16-B7B1-005320B892FD}"/>
            </c:ext>
          </c:extLst>
        </c:ser>
        <c:ser>
          <c:idx val="1"/>
          <c:order val="1"/>
          <c:tx>
            <c:strRef>
              <c:f>'UNI PARCI OCT 2021'!$H$46</c:f>
              <c:strCache>
                <c:ptCount val="1"/>
                <c:pt idx="0">
                  <c:v> % RP JUNIO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3"/>
              <c:layout>
                <c:manualLayout>
                  <c:x val="-1.8329056840275325E-2"/>
                  <c:y val="-8.9869287649938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C1D-4B16-B7B1-005320B892FD}"/>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'UNI PARCI OCT 2021'!$B$47:$B$60</c:f>
              <c:strCache>
                <c:ptCount val="14"/>
                <c:pt idx="0">
                  <c:v>Admin..</c:v>
                </c:pt>
                <c:pt idx="1">
                  <c:v>Planea..</c:v>
                </c:pt>
                <c:pt idx="2">
                  <c:v>Hacien..</c:v>
                </c:pt>
                <c:pt idx="3">
                  <c:v>Aguas e Infra..</c:v>
                </c:pt>
                <c:pt idx="4">
                  <c:v>Interior</c:v>
                </c:pt>
                <c:pt idx="5">
                  <c:v>Cultura</c:v>
                </c:pt>
                <c:pt idx="6">
                  <c:v>Turismo…</c:v>
                </c:pt>
                <c:pt idx="7">
                  <c:v>Agricult..</c:v>
                </c:pt>
                <c:pt idx="8">
                  <c:v>Privada</c:v>
                </c:pt>
                <c:pt idx="9">
                  <c:v>Educación</c:v>
                </c:pt>
                <c:pt idx="10">
                  <c:v>Familia</c:v>
                </c:pt>
                <c:pt idx="11">
                  <c:v>Salud</c:v>
                </c:pt>
                <c:pt idx="12">
                  <c:v>Tic</c:v>
                </c:pt>
                <c:pt idx="13">
                  <c:v>Total Sector Central</c:v>
                </c:pt>
              </c:strCache>
            </c:strRef>
          </c:cat>
          <c:val>
            <c:numRef>
              <c:f>'UNI PARCI OCT 2021'!$H$47:$H$60</c:f>
              <c:numCache>
                <c:formatCode>0.00%</c:formatCode>
                <c:ptCount val="14"/>
                <c:pt idx="0">
                  <c:v>0.35145360227272726</c:v>
                </c:pt>
                <c:pt idx="1">
                  <c:v>0.41106784680742614</c:v>
                </c:pt>
                <c:pt idx="2">
                  <c:v>0.55741127778310606</c:v>
                </c:pt>
                <c:pt idx="3">
                  <c:v>7.0922638492355194E-2</c:v>
                </c:pt>
                <c:pt idx="4">
                  <c:v>0.1707514993624519</c:v>
                </c:pt>
                <c:pt idx="5">
                  <c:v>0.343422810490285</c:v>
                </c:pt>
                <c:pt idx="6">
                  <c:v>0.1416202594649546</c:v>
                </c:pt>
                <c:pt idx="7">
                  <c:v>0.27407581721026381</c:v>
                </c:pt>
                <c:pt idx="8">
                  <c:v>0.32662276295666948</c:v>
                </c:pt>
                <c:pt idx="9">
                  <c:v>0.47567149981779089</c:v>
                </c:pt>
                <c:pt idx="10">
                  <c:v>0.25829229401549358</c:v>
                </c:pt>
                <c:pt idx="11">
                  <c:v>0.40101630527836202</c:v>
                </c:pt>
                <c:pt idx="12">
                  <c:v>0.25877020652173915</c:v>
                </c:pt>
                <c:pt idx="13">
                  <c:v>0.41882053962294302</c:v>
                </c:pt>
              </c:numCache>
            </c:numRef>
          </c:val>
          <c:smooth val="0"/>
          <c:extLst>
            <c:ext xmlns:c16="http://schemas.microsoft.com/office/drawing/2014/chart" uri="{C3380CC4-5D6E-409C-BE32-E72D297353CC}">
              <c16:uniqueId val="{00000004-DC1D-4B16-B7B1-005320B892FD}"/>
            </c:ext>
          </c:extLst>
        </c:ser>
        <c:ser>
          <c:idx val="2"/>
          <c:order val="2"/>
          <c:tx>
            <c:strRef>
              <c:f>'UNI PARCI OCT 2021'!$K$46</c:f>
              <c:strCache>
                <c:ptCount val="1"/>
                <c:pt idx="0">
                  <c:v> % RP SEP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9.6968435962838679E-3"/>
                  <c:y val="-8.10494593967195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C1D-4B16-B7B1-005320B892FD}"/>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'UNI PARCI OCT 2021'!$B$47:$B$60</c:f>
              <c:strCache>
                <c:ptCount val="14"/>
                <c:pt idx="0">
                  <c:v>Admin..</c:v>
                </c:pt>
                <c:pt idx="1">
                  <c:v>Planea..</c:v>
                </c:pt>
                <c:pt idx="2">
                  <c:v>Hacien..</c:v>
                </c:pt>
                <c:pt idx="3">
                  <c:v>Aguas e Infra..</c:v>
                </c:pt>
                <c:pt idx="4">
                  <c:v>Interior</c:v>
                </c:pt>
                <c:pt idx="5">
                  <c:v>Cultura</c:v>
                </c:pt>
                <c:pt idx="6">
                  <c:v>Turismo…</c:v>
                </c:pt>
                <c:pt idx="7">
                  <c:v>Agricult..</c:v>
                </c:pt>
                <c:pt idx="8">
                  <c:v>Privada</c:v>
                </c:pt>
                <c:pt idx="9">
                  <c:v>Educación</c:v>
                </c:pt>
                <c:pt idx="10">
                  <c:v>Familia</c:v>
                </c:pt>
                <c:pt idx="11">
                  <c:v>Salud</c:v>
                </c:pt>
                <c:pt idx="12">
                  <c:v>Tic</c:v>
                </c:pt>
                <c:pt idx="13">
                  <c:v>Total Sector Central</c:v>
                </c:pt>
              </c:strCache>
            </c:strRef>
          </c:cat>
          <c:val>
            <c:numRef>
              <c:f>'UNI PARCI OCT 2021'!$K$47:$K$60</c:f>
              <c:numCache>
                <c:formatCode>0.00%</c:formatCode>
                <c:ptCount val="14"/>
                <c:pt idx="0">
                  <c:v>0.33991528361344536</c:v>
                </c:pt>
                <c:pt idx="1">
                  <c:v>0.69737331721590501</c:v>
                </c:pt>
                <c:pt idx="2">
                  <c:v>0.71177328311366639</c:v>
                </c:pt>
                <c:pt idx="3">
                  <c:v>0.28835556704396825</c:v>
                </c:pt>
                <c:pt idx="4">
                  <c:v>0.30536751927898986</c:v>
                </c:pt>
                <c:pt idx="5">
                  <c:v>0.74449317600813425</c:v>
                </c:pt>
                <c:pt idx="6">
                  <c:v>0.68535599581847007</c:v>
                </c:pt>
                <c:pt idx="7">
                  <c:v>0.45082222480769413</c:v>
                </c:pt>
                <c:pt idx="8">
                  <c:v>0.7760498071282923</c:v>
                </c:pt>
                <c:pt idx="9">
                  <c:v>0.66606481752758795</c:v>
                </c:pt>
                <c:pt idx="10">
                  <c:v>0.56392151084363185</c:v>
                </c:pt>
                <c:pt idx="11">
                  <c:v>0.81379123412351151</c:v>
                </c:pt>
                <c:pt idx="12">
                  <c:v>0.55617683946488294</c:v>
                </c:pt>
                <c:pt idx="13">
                  <c:v>0.66321357720029872</c:v>
                </c:pt>
              </c:numCache>
            </c:numRef>
          </c:val>
          <c:smooth val="0"/>
          <c:extLst>
            <c:ext xmlns:c16="http://schemas.microsoft.com/office/drawing/2014/chart" uri="{C3380CC4-5D6E-409C-BE32-E72D297353CC}">
              <c16:uniqueId val="{00000006-DC1D-4B16-B7B1-005320B892FD}"/>
            </c:ext>
          </c:extLst>
        </c:ser>
        <c:ser>
          <c:idx val="3"/>
          <c:order val="3"/>
          <c:tx>
            <c:strRef>
              <c:f>'UNI PARCI OCT 2021'!$L$46</c:f>
              <c:strCache>
                <c:ptCount val="1"/>
                <c:pt idx="0">
                  <c:v> % RP OCT 30 </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3"/>
              <c:layout>
                <c:manualLayout>
                  <c:x val="-2.8339771486688196E-2"/>
                  <c:y val="-6.09826367648891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C1D-4B16-B7B1-005320B892FD}"/>
                </c:ext>
              </c:extLst>
            </c:dLbl>
            <c:dLbl>
              <c:idx val="4"/>
              <c:layout>
                <c:manualLayout>
                  <c:x val="-2.8339771486688276E-2"/>
                  <c:y val="-5.87508810602492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C1D-4B16-B7B1-005320B892FD}"/>
                </c:ext>
              </c:extLst>
            </c:dLbl>
            <c:dLbl>
              <c:idx val="5"/>
              <c:layout>
                <c:manualLayout>
                  <c:x val="-2.5109305767208417E-2"/>
                  <c:y val="-6.69087474460985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C1D-4B16-B7B1-005320B892FD}"/>
                </c:ext>
              </c:extLst>
            </c:dLbl>
            <c:dLbl>
              <c:idx val="10"/>
              <c:layout>
                <c:manualLayout>
                  <c:x val="-2.8339771486688356E-2"/>
                  <c:y val="-7.21414152880889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C1D-4B16-B7B1-005320B892FD}"/>
                </c:ext>
              </c:extLst>
            </c:dLbl>
            <c:dLbl>
              <c:idx val="11"/>
              <c:layout>
                <c:manualLayout>
                  <c:x val="-2.7268222471462836E-2"/>
                  <c:y val="-5.20556139463292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C1D-4B16-B7B1-005320B892FD}"/>
                </c:ext>
              </c:extLst>
            </c:dLbl>
            <c:dLbl>
              <c:idx val="13"/>
              <c:layout>
                <c:manualLayout>
                  <c:x val="-2.2455617410089813E-2"/>
                  <c:y val="-5.87508810602491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C1D-4B16-B7B1-005320B892FD}"/>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'UNI PARCI OCT 2021'!$B$47:$B$60</c:f>
              <c:strCache>
                <c:ptCount val="14"/>
                <c:pt idx="0">
                  <c:v>Admin..</c:v>
                </c:pt>
                <c:pt idx="1">
                  <c:v>Planea..</c:v>
                </c:pt>
                <c:pt idx="2">
                  <c:v>Hacien..</c:v>
                </c:pt>
                <c:pt idx="3">
                  <c:v>Aguas e Infra..</c:v>
                </c:pt>
                <c:pt idx="4">
                  <c:v>Interior</c:v>
                </c:pt>
                <c:pt idx="5">
                  <c:v>Cultura</c:v>
                </c:pt>
                <c:pt idx="6">
                  <c:v>Turismo…</c:v>
                </c:pt>
                <c:pt idx="7">
                  <c:v>Agricult..</c:v>
                </c:pt>
                <c:pt idx="8">
                  <c:v>Privada</c:v>
                </c:pt>
                <c:pt idx="9">
                  <c:v>Educación</c:v>
                </c:pt>
                <c:pt idx="10">
                  <c:v>Familia</c:v>
                </c:pt>
                <c:pt idx="11">
                  <c:v>Salud</c:v>
                </c:pt>
                <c:pt idx="12">
                  <c:v>Tic</c:v>
                </c:pt>
                <c:pt idx="13">
                  <c:v>Total Sector Central</c:v>
                </c:pt>
              </c:strCache>
            </c:strRef>
          </c:cat>
          <c:val>
            <c:numRef>
              <c:f>'UNI PARCI OCT 2021'!$L$47:$L$60</c:f>
              <c:numCache>
                <c:formatCode>0.00%</c:formatCode>
                <c:ptCount val="14"/>
                <c:pt idx="0">
                  <c:v>0.61093695588235297</c:v>
                </c:pt>
                <c:pt idx="1">
                  <c:v>0.77954852936972396</c:v>
                </c:pt>
                <c:pt idx="2">
                  <c:v>0.75477992476196587</c:v>
                </c:pt>
                <c:pt idx="3">
                  <c:v>0.3196299131542138</c:v>
                </c:pt>
                <c:pt idx="4">
                  <c:v>0.32935497789745055</c:v>
                </c:pt>
                <c:pt idx="5">
                  <c:v>0.75977114342710039</c:v>
                </c:pt>
                <c:pt idx="6">
                  <c:v>0.75426754215637637</c:v>
                </c:pt>
                <c:pt idx="7">
                  <c:v>0.55138188808063315</c:v>
                </c:pt>
                <c:pt idx="8">
                  <c:v>0.81863887508920985</c:v>
                </c:pt>
                <c:pt idx="9">
                  <c:v>0.70693687571338182</c:v>
                </c:pt>
                <c:pt idx="10">
                  <c:v>0.58219965587458122</c:v>
                </c:pt>
                <c:pt idx="11">
                  <c:v>0.83433363444196018</c:v>
                </c:pt>
                <c:pt idx="12">
                  <c:v>0.75793857943143816</c:v>
                </c:pt>
                <c:pt idx="13">
                  <c:v>0.70069293239379027</c:v>
                </c:pt>
              </c:numCache>
            </c:numRef>
          </c:val>
          <c:smooth val="0"/>
          <c:extLst>
            <c:ext xmlns:c16="http://schemas.microsoft.com/office/drawing/2014/chart" uri="{C3380CC4-5D6E-409C-BE32-E72D297353CC}">
              <c16:uniqueId val="{00000008-DC1D-4B16-B7B1-005320B892FD}"/>
            </c:ext>
          </c:extLst>
        </c:ser>
        <c:dLbls>
          <c:dLblPos val="t"/>
          <c:showLegendKey val="0"/>
          <c:showVal val="1"/>
          <c:showCatName val="0"/>
          <c:showSerName val="0"/>
          <c:showPercent val="0"/>
          <c:showBubbleSize val="0"/>
        </c:dLbls>
        <c:marker val="1"/>
        <c:smooth val="0"/>
        <c:axId val="331868048"/>
        <c:axId val="331868608"/>
        <c:extLst/>
      </c:lineChart>
      <c:catAx>
        <c:axId val="331868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crossAx val="331868608"/>
        <c:crosses val="autoZero"/>
        <c:auto val="1"/>
        <c:lblAlgn val="ctr"/>
        <c:lblOffset val="100"/>
        <c:noMultiLvlLbl val="0"/>
      </c:catAx>
      <c:valAx>
        <c:axId val="331868608"/>
        <c:scaling>
          <c:orientation val="minMax"/>
        </c:scaling>
        <c:delete val="1"/>
        <c:axPos val="l"/>
        <c:numFmt formatCode="0.00%" sourceLinked="1"/>
        <c:majorTickMark val="none"/>
        <c:minorTickMark val="none"/>
        <c:tickLblPos val="nextTo"/>
        <c:crossAx val="331868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ysClr val="windowText" lastClr="000000">
          <a:lumMod val="50000"/>
          <a:lumOff val="50000"/>
        </a:sysClr>
      </a:solidFill>
      <a:round/>
    </a:ln>
    <a:effectLst/>
  </c:spPr>
  <c:txPr>
    <a:bodyPr/>
    <a:lstStyle/>
    <a:p>
      <a:pPr>
        <a:defRPr sz="1200">
          <a:solidFill>
            <a:schemeClr val="tx1"/>
          </a:solidFill>
        </a:defRPr>
      </a:pPr>
      <a:endParaRPr lang="es-CO"/>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'CONSOLIDADO UNIDADES'!$D$2</c:f>
              <c:strCache>
                <c:ptCount val="1"/>
                <c:pt idx="0">
                  <c:v> % PD </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'CONSOLIDADO UNIDADES'!$B$3:$B$22</c:f>
              <c:strCache>
                <c:ptCount val="17"/>
                <c:pt idx="0">
                  <c:v>Administrativa</c:v>
                </c:pt>
                <c:pt idx="1">
                  <c:v>Planeación</c:v>
                </c:pt>
                <c:pt idx="2">
                  <c:v>Hacienda</c:v>
                </c:pt>
                <c:pt idx="3">
                  <c:v>Aguas e Infraestructura</c:v>
                </c:pt>
                <c:pt idx="4">
                  <c:v>Interior</c:v>
                </c:pt>
                <c:pt idx="5">
                  <c:v>Cultura</c:v>
                </c:pt>
                <c:pt idx="6">
                  <c:v>Turismo Industria y Comercio</c:v>
                </c:pt>
                <c:pt idx="7">
                  <c:v>Agricultura, Desarrollo Rural y Medio Ambiente</c:v>
                </c:pt>
                <c:pt idx="8">
                  <c:v>Oficina Privada</c:v>
                </c:pt>
                <c:pt idx="9">
                  <c:v>Educación</c:v>
                </c:pt>
                <c:pt idx="10">
                  <c:v>Familia</c:v>
                </c:pt>
                <c:pt idx="11">
                  <c:v>Salud</c:v>
                </c:pt>
                <c:pt idx="12">
                  <c:v>Tecnología de la Información y las Comunicaciones</c:v>
                </c:pt>
                <c:pt idx="13">
                  <c:v>Indeportes</c:v>
                </c:pt>
                <c:pt idx="14">
                  <c:v>Promotora</c:v>
                </c:pt>
                <c:pt idx="15">
                  <c:v>IDTQ</c:v>
                </c:pt>
                <c:pt idx="16">
                  <c:v>TOTAL DEPARTAMENTO</c:v>
                </c:pt>
              </c:strCache>
            </c:strRef>
          </c:cat>
          <c:val>
            <c:numRef>
              <c:f>'CONSOLIDADO UNIDADES'!$D$3:$D$22</c:f>
              <c:numCache>
                <c:formatCode>0%</c:formatCode>
                <c:ptCount val="17"/>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numCache>
            </c:numRef>
          </c:val>
          <c:extLst>
            <c:ext xmlns:c16="http://schemas.microsoft.com/office/drawing/2014/chart" uri="{C3380CC4-5D6E-409C-BE32-E72D297353CC}">
              <c16:uniqueId val="{00000000-FCAC-40E9-A580-28F5882046CC}"/>
            </c:ext>
          </c:extLst>
        </c:ser>
        <c:ser>
          <c:idx val="1"/>
          <c:order val="1"/>
          <c:tx>
            <c:strRef>
              <c:f>'CONSOLIDADO UNIDADES'!$F$2</c:f>
              <c:strCache>
                <c:ptCount val="1"/>
                <c:pt idx="0">
                  <c:v> % CD </c:v>
                </c:pt>
              </c:strCache>
            </c:strRef>
          </c:tx>
          <c:spPr>
            <a:solidFill>
              <a:schemeClr val="accent4">
                <a:lumMod val="75000"/>
              </a:schemeClr>
            </a:solidFill>
            <a:ln>
              <a:noFill/>
            </a:ln>
            <a:effectLst/>
          </c:spPr>
          <c:invertIfNegative val="0"/>
          <c:dLbls>
            <c:dLbl>
              <c:idx val="1"/>
              <c:layout>
                <c:manualLayout>
                  <c:x val="4.4117649613110588E-3"/>
                  <c:y val="-2.90178571428571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E5-46F1-A621-54781B63464B}"/>
                </c:ext>
              </c:extLst>
            </c:dLbl>
            <c:dLbl>
              <c:idx val="10"/>
              <c:layout>
                <c:manualLayout>
                  <c:x val="0"/>
                  <c:y val="1.33928571428571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8C-409A-AD56-F6F7CD95DA2E}"/>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'CONSOLIDADO UNIDADES'!$B$3:$B$22</c:f>
              <c:strCache>
                <c:ptCount val="17"/>
                <c:pt idx="0">
                  <c:v>Administrativa</c:v>
                </c:pt>
                <c:pt idx="1">
                  <c:v>Planeación</c:v>
                </c:pt>
                <c:pt idx="2">
                  <c:v>Hacienda</c:v>
                </c:pt>
                <c:pt idx="3">
                  <c:v>Aguas e Infraestructura</c:v>
                </c:pt>
                <c:pt idx="4">
                  <c:v>Interior</c:v>
                </c:pt>
                <c:pt idx="5">
                  <c:v>Cultura</c:v>
                </c:pt>
                <c:pt idx="6">
                  <c:v>Turismo Industria y Comercio</c:v>
                </c:pt>
                <c:pt idx="7">
                  <c:v>Agricultura, Desarrollo Rural y Medio Ambiente</c:v>
                </c:pt>
                <c:pt idx="8">
                  <c:v>Oficina Privada</c:v>
                </c:pt>
                <c:pt idx="9">
                  <c:v>Educación</c:v>
                </c:pt>
                <c:pt idx="10">
                  <c:v>Familia</c:v>
                </c:pt>
                <c:pt idx="11">
                  <c:v>Salud</c:v>
                </c:pt>
                <c:pt idx="12">
                  <c:v>Tecnología de la Información y las Comunicaciones</c:v>
                </c:pt>
                <c:pt idx="13">
                  <c:v>Indeportes</c:v>
                </c:pt>
                <c:pt idx="14">
                  <c:v>Promotora</c:v>
                </c:pt>
                <c:pt idx="15">
                  <c:v>IDTQ</c:v>
                </c:pt>
                <c:pt idx="16">
                  <c:v>TOTAL DEPARTAMENTO</c:v>
                </c:pt>
              </c:strCache>
            </c:strRef>
          </c:cat>
          <c:val>
            <c:numRef>
              <c:f>'CONSOLIDADO UNIDADES'!$F$3:$F$22</c:f>
              <c:numCache>
                <c:formatCode>0.00%</c:formatCode>
                <c:ptCount val="17"/>
                <c:pt idx="0">
                  <c:v>0.49743557773109243</c:v>
                </c:pt>
                <c:pt idx="1">
                  <c:v>0.73782396177672671</c:v>
                </c:pt>
                <c:pt idx="2">
                  <c:v>0.72484547388889553</c:v>
                </c:pt>
                <c:pt idx="3">
                  <c:v>0.79277833387990293</c:v>
                </c:pt>
                <c:pt idx="4">
                  <c:v>0.73689621191630816</c:v>
                </c:pt>
                <c:pt idx="5">
                  <c:v>0.81914322805931961</c:v>
                </c:pt>
                <c:pt idx="6">
                  <c:v>0.89670188239883342</c:v>
                </c:pt>
                <c:pt idx="7">
                  <c:v>0.60891873588860579</c:v>
                </c:pt>
                <c:pt idx="8">
                  <c:v>0.781769149804588</c:v>
                </c:pt>
                <c:pt idx="9">
                  <c:v>0.68889267732787351</c:v>
                </c:pt>
                <c:pt idx="10">
                  <c:v>0.60752133221185833</c:v>
                </c:pt>
                <c:pt idx="11">
                  <c:v>0.83140775713697967</c:v>
                </c:pt>
                <c:pt idx="12">
                  <c:v>0.75593524498327758</c:v>
                </c:pt>
                <c:pt idx="13">
                  <c:v>0.35595018920963806</c:v>
                </c:pt>
                <c:pt idx="14">
                  <c:v>0.5131179331933895</c:v>
                </c:pt>
                <c:pt idx="15">
                  <c:v>0.84287487523818161</c:v>
                </c:pt>
                <c:pt idx="16">
                  <c:v>0.70869038632394199</c:v>
                </c:pt>
              </c:numCache>
            </c:numRef>
          </c:val>
          <c:extLst>
            <c:ext xmlns:c16="http://schemas.microsoft.com/office/drawing/2014/chart" uri="{C3380CC4-5D6E-409C-BE32-E72D297353CC}">
              <c16:uniqueId val="{00000001-FCAC-40E9-A580-28F5882046CC}"/>
            </c:ext>
          </c:extLst>
        </c:ser>
        <c:ser>
          <c:idx val="2"/>
          <c:order val="2"/>
          <c:tx>
            <c:strRef>
              <c:f>'CONSOLIDADO UNIDADES'!$H$2</c:f>
              <c:strCache>
                <c:ptCount val="1"/>
                <c:pt idx="0">
                  <c:v> % RP </c:v>
                </c:pt>
              </c:strCache>
            </c:strRef>
          </c:tx>
          <c:spPr>
            <a:solidFill>
              <a:srgbClr val="FFC000"/>
            </a:solidFill>
            <a:ln>
              <a:noFill/>
            </a:ln>
            <a:effectLst/>
          </c:spPr>
          <c:invertIfNegative val="0"/>
          <c:dLbls>
            <c:dLbl>
              <c:idx val="0"/>
              <c:layout>
                <c:manualLayout>
                  <c:x val="3.3096929178304886E-3"/>
                  <c:y val="-4.20136445099827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AC-40E9-A580-28F5882046CC}"/>
                </c:ext>
              </c:extLst>
            </c:dLbl>
            <c:dLbl>
              <c:idx val="9"/>
              <c:layout>
                <c:manualLayout>
                  <c:x val="3.3096929178304886E-3"/>
                  <c:y val="-3.5711597833485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CAC-40E9-A580-28F5882046CC}"/>
                </c:ext>
              </c:extLst>
            </c:dLbl>
            <c:dLbl>
              <c:idx val="10"/>
              <c:layout>
                <c:manualLayout>
                  <c:x val="5.5147062016388491E-3"/>
                  <c:y val="-4.01785714285714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8C-409A-AD56-F6F7CD95DA2E}"/>
                </c:ext>
              </c:extLst>
            </c:dLbl>
            <c:dLbl>
              <c:idx val="13"/>
              <c:layout>
                <c:manualLayout>
                  <c:x val="6.6193843573057179E-3"/>
                  <c:y val="-6.236589566929133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CAC-40E9-A580-28F5882046CC}"/>
                </c:ext>
              </c:extLst>
            </c:dLbl>
            <c:dLbl>
              <c:idx val="14"/>
              <c:layout>
                <c:manualLayout>
                  <c:x val="1.103201777628473E-3"/>
                  <c:y val="-7.37895458380202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CAC-40E9-A580-28F5882046CC}"/>
                </c:ext>
              </c:extLst>
            </c:dLbl>
            <c:dLbl>
              <c:idx val="15"/>
              <c:layout>
                <c:manualLayout>
                  <c:x val="1.1032309726101629E-2"/>
                  <c:y val="-4.20136445099827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CAC-40E9-A580-28F5882046CC}"/>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'CONSOLIDADO UNIDADES'!$B$3:$B$22</c:f>
              <c:strCache>
                <c:ptCount val="17"/>
                <c:pt idx="0">
                  <c:v>Administrativa</c:v>
                </c:pt>
                <c:pt idx="1">
                  <c:v>Planeación</c:v>
                </c:pt>
                <c:pt idx="2">
                  <c:v>Hacienda</c:v>
                </c:pt>
                <c:pt idx="3">
                  <c:v>Aguas e Infraestructura</c:v>
                </c:pt>
                <c:pt idx="4">
                  <c:v>Interior</c:v>
                </c:pt>
                <c:pt idx="5">
                  <c:v>Cultura</c:v>
                </c:pt>
                <c:pt idx="6">
                  <c:v>Turismo Industria y Comercio</c:v>
                </c:pt>
                <c:pt idx="7">
                  <c:v>Agricultura, Desarrollo Rural y Medio Ambiente</c:v>
                </c:pt>
                <c:pt idx="8">
                  <c:v>Oficina Privada</c:v>
                </c:pt>
                <c:pt idx="9">
                  <c:v>Educación</c:v>
                </c:pt>
                <c:pt idx="10">
                  <c:v>Familia</c:v>
                </c:pt>
                <c:pt idx="11">
                  <c:v>Salud</c:v>
                </c:pt>
                <c:pt idx="12">
                  <c:v>Tecnología de la Información y las Comunicaciones</c:v>
                </c:pt>
                <c:pt idx="13">
                  <c:v>Indeportes</c:v>
                </c:pt>
                <c:pt idx="14">
                  <c:v>Promotora</c:v>
                </c:pt>
                <c:pt idx="15">
                  <c:v>IDTQ</c:v>
                </c:pt>
                <c:pt idx="16">
                  <c:v>TOTAL DEPARTAMENTO</c:v>
                </c:pt>
              </c:strCache>
            </c:strRef>
          </c:cat>
          <c:val>
            <c:numRef>
              <c:f>'CONSOLIDADO UNIDADES'!$H$3:$H$22</c:f>
              <c:numCache>
                <c:formatCode>0.00%</c:formatCode>
                <c:ptCount val="17"/>
                <c:pt idx="0">
                  <c:v>0.33991528361344536</c:v>
                </c:pt>
                <c:pt idx="1">
                  <c:v>0.69737331721590501</c:v>
                </c:pt>
                <c:pt idx="2">
                  <c:v>0.71177328311366639</c:v>
                </c:pt>
                <c:pt idx="3">
                  <c:v>0.2883555670439682</c:v>
                </c:pt>
                <c:pt idx="4">
                  <c:v>0.30536751927898986</c:v>
                </c:pt>
                <c:pt idx="5">
                  <c:v>0.74449317600813425</c:v>
                </c:pt>
                <c:pt idx="6">
                  <c:v>0.68535599581847007</c:v>
                </c:pt>
                <c:pt idx="7">
                  <c:v>0.45082222480769413</c:v>
                </c:pt>
                <c:pt idx="8">
                  <c:v>0.77604980712829241</c:v>
                </c:pt>
                <c:pt idx="9">
                  <c:v>0.66606481752758784</c:v>
                </c:pt>
                <c:pt idx="10">
                  <c:v>0.56392151084363185</c:v>
                </c:pt>
                <c:pt idx="11">
                  <c:v>0.81379123412351151</c:v>
                </c:pt>
                <c:pt idx="12">
                  <c:v>0.55617683946488294</c:v>
                </c:pt>
                <c:pt idx="13">
                  <c:v>0.290444016448412</c:v>
                </c:pt>
                <c:pt idx="14">
                  <c:v>0.42853806523544125</c:v>
                </c:pt>
                <c:pt idx="15">
                  <c:v>0.79343979675165588</c:v>
                </c:pt>
                <c:pt idx="16">
                  <c:v>0.6461847521029026</c:v>
                </c:pt>
              </c:numCache>
            </c:numRef>
          </c:val>
          <c:extLst>
            <c:ext xmlns:c16="http://schemas.microsoft.com/office/drawing/2014/chart" uri="{C3380CC4-5D6E-409C-BE32-E72D297353CC}">
              <c16:uniqueId val="{00000007-FCAC-40E9-A580-28F5882046CC}"/>
            </c:ext>
          </c:extLst>
        </c:ser>
        <c:dLbls>
          <c:dLblPos val="outEnd"/>
          <c:showLegendKey val="0"/>
          <c:showVal val="1"/>
          <c:showCatName val="0"/>
          <c:showSerName val="0"/>
          <c:showPercent val="0"/>
          <c:showBubbleSize val="0"/>
        </c:dLbls>
        <c:gapWidth val="219"/>
        <c:overlap val="-27"/>
        <c:axId val="336155568"/>
        <c:axId val="336156128"/>
      </c:barChart>
      <c:catAx>
        <c:axId val="336155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crossAx val="336156128"/>
        <c:crosses val="autoZero"/>
        <c:auto val="1"/>
        <c:lblAlgn val="ctr"/>
        <c:lblOffset val="100"/>
        <c:noMultiLvlLbl val="0"/>
      </c:catAx>
      <c:valAx>
        <c:axId val="33615612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crossAx val="336155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sz="1100"/>
      </a:pPr>
      <a:endParaRPr lang="es-CO"/>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'[F-PLA-47 METAS SEP 2021-CORRECCIONES (2).xlsx]METAS E INDICAD JUNIO 2021'!$D$37</c:f>
              <c:strCache>
                <c:ptCount val="1"/>
                <c:pt idx="0">
                  <c:v>Meta Producto</c:v>
                </c:pt>
              </c:strCache>
            </c:strRef>
          </c:tx>
          <c:spPr>
            <a:solidFill>
              <a:schemeClr val="accent1"/>
            </a:solidFill>
            <a:ln>
              <a:noFill/>
            </a:ln>
            <a:effectLst/>
            <a:sp3d/>
          </c:spPr>
          <c:invertIfNegative val="0"/>
          <c:dPt>
            <c:idx val="0"/>
            <c:invertIfNegative val="0"/>
            <c:bubble3D val="0"/>
            <c:spPr>
              <a:solidFill>
                <a:srgbClr val="00B050"/>
              </a:solidFill>
              <a:ln>
                <a:noFill/>
              </a:ln>
              <a:effectLst/>
              <a:sp3d/>
            </c:spPr>
            <c:extLst>
              <c:ext xmlns:c16="http://schemas.microsoft.com/office/drawing/2014/chart" uri="{C3380CC4-5D6E-409C-BE32-E72D297353CC}">
                <c16:uniqueId val="{00000001-2F8E-43B0-A58D-2ED173F171AA}"/>
              </c:ext>
            </c:extLst>
          </c:dPt>
          <c:dPt>
            <c:idx val="1"/>
            <c:invertIfNegative val="0"/>
            <c:bubble3D val="0"/>
            <c:spPr>
              <a:solidFill>
                <a:srgbClr val="92D050"/>
              </a:solidFill>
              <a:ln>
                <a:noFill/>
              </a:ln>
              <a:effectLst/>
              <a:sp3d/>
            </c:spPr>
            <c:extLst>
              <c:ext xmlns:c16="http://schemas.microsoft.com/office/drawing/2014/chart" uri="{C3380CC4-5D6E-409C-BE32-E72D297353CC}">
                <c16:uniqueId val="{00000003-2F8E-43B0-A58D-2ED173F171AA}"/>
              </c:ext>
            </c:extLst>
          </c:dPt>
          <c:dPt>
            <c:idx val="2"/>
            <c:invertIfNegative val="0"/>
            <c:bubble3D val="0"/>
            <c:spPr>
              <a:solidFill>
                <a:srgbClr val="FFFF00"/>
              </a:solidFill>
              <a:ln>
                <a:noFill/>
              </a:ln>
              <a:effectLst/>
              <a:sp3d/>
            </c:spPr>
            <c:extLst>
              <c:ext xmlns:c16="http://schemas.microsoft.com/office/drawing/2014/chart" uri="{C3380CC4-5D6E-409C-BE32-E72D297353CC}">
                <c16:uniqueId val="{00000005-2F8E-43B0-A58D-2ED173F171AA}"/>
              </c:ext>
            </c:extLst>
          </c:dPt>
          <c:dPt>
            <c:idx val="3"/>
            <c:invertIfNegative val="0"/>
            <c:bubble3D val="0"/>
            <c:spPr>
              <a:solidFill>
                <a:srgbClr val="FFC000"/>
              </a:solidFill>
              <a:ln>
                <a:noFill/>
              </a:ln>
              <a:effectLst/>
              <a:sp3d/>
            </c:spPr>
            <c:extLst>
              <c:ext xmlns:c16="http://schemas.microsoft.com/office/drawing/2014/chart" uri="{C3380CC4-5D6E-409C-BE32-E72D297353CC}">
                <c16:uniqueId val="{00000007-2F8E-43B0-A58D-2ED173F171AA}"/>
              </c:ext>
            </c:extLst>
          </c:dPt>
          <c:dPt>
            <c:idx val="4"/>
            <c:invertIfNegative val="0"/>
            <c:bubble3D val="0"/>
            <c:spPr>
              <a:solidFill>
                <a:srgbClr val="C00000"/>
              </a:solidFill>
              <a:ln>
                <a:noFill/>
              </a:ln>
              <a:effectLst/>
              <a:sp3d/>
            </c:spPr>
            <c:extLst>
              <c:ext xmlns:c16="http://schemas.microsoft.com/office/drawing/2014/chart" uri="{C3380CC4-5D6E-409C-BE32-E72D297353CC}">
                <c16:uniqueId val="{00000009-2F8E-43B0-A58D-2ED173F171AA}"/>
              </c:ext>
            </c:extLst>
          </c:dPt>
          <c:dPt>
            <c:idx val="5"/>
            <c:invertIfNegative val="0"/>
            <c:bubble3D val="0"/>
            <c:spPr>
              <a:solidFill>
                <a:schemeClr val="tx2">
                  <a:lumMod val="75000"/>
                </a:schemeClr>
              </a:solidFill>
              <a:ln>
                <a:noFill/>
              </a:ln>
              <a:effectLst/>
              <a:sp3d/>
            </c:spPr>
            <c:extLst>
              <c:ext xmlns:c16="http://schemas.microsoft.com/office/drawing/2014/chart" uri="{C3380CC4-5D6E-409C-BE32-E72D297353CC}">
                <c16:uniqueId val="{0000000B-2F8E-43B0-A58D-2ED173F171AA}"/>
              </c:ext>
            </c:extLst>
          </c:dPt>
          <c:dLbls>
            <c:dLbl>
              <c:idx val="0"/>
              <c:layout>
                <c:manualLayout>
                  <c:x val="-2.5670497735791353E-3"/>
                  <c:y val="-0.114051587636895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8E-43B0-A58D-2ED173F171AA}"/>
                </c:ext>
              </c:extLst>
            </c:dLbl>
            <c:dLbl>
              <c:idx val="1"/>
              <c:layout>
                <c:manualLayout>
                  <c:x val="-2.5670497735791353E-3"/>
                  <c:y val="-9.8498922145031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8E-43B0-A58D-2ED173F171AA}"/>
                </c:ext>
              </c:extLst>
            </c:dLbl>
            <c:dLbl>
              <c:idx val="2"/>
              <c:layout>
                <c:manualLayout>
                  <c:x val="0"/>
                  <c:y val="-9.59068452464780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F8E-43B0-A58D-2ED173F171AA}"/>
                </c:ext>
              </c:extLst>
            </c:dLbl>
            <c:dLbl>
              <c:idx val="3"/>
              <c:layout>
                <c:manualLayout>
                  <c:x val="-1.2835248867895676E-3"/>
                  <c:y val="-9.33147683479244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F8E-43B0-A58D-2ED173F171AA}"/>
                </c:ext>
              </c:extLst>
            </c:dLbl>
            <c:dLbl>
              <c:idx val="4"/>
              <c:layout>
                <c:manualLayout>
                  <c:x val="-1.2835248867895676E-3"/>
                  <c:y val="-6.48019224638364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F8E-43B0-A58D-2ED173F171AA}"/>
                </c:ext>
              </c:extLst>
            </c:dLbl>
            <c:dLbl>
              <c:idx val="5"/>
              <c:layout>
                <c:manualLayout>
                  <c:x val="-9.412407103526778E-17"/>
                  <c:y val="-2.33286920869811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F8E-43B0-A58D-2ED173F171AA}"/>
                </c:ext>
              </c:extLst>
            </c:dLbl>
            <c:spPr>
              <a:noFill/>
              <a:ln>
                <a:noFill/>
              </a:ln>
              <a:effectLst/>
            </c:spPr>
            <c:txPr>
              <a:bodyPr/>
              <a:lstStyle/>
              <a:p>
                <a:pPr>
                  <a:defRPr sz="1800"/>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'[F-PLA-47 METAS SEP 2021-CORRECCIONES (2).xlsx]METAS E INDICAD JUNIO 2021'!$C$38:$C$43</c:f>
              <c:strCache>
                <c:ptCount val="6"/>
                <c:pt idx="0">
                  <c:v>Sobresaliente  (Entre 80%-100%) </c:v>
                </c:pt>
                <c:pt idx="1">
                  <c:v>Satisfactorio (Entre 70% -79,99%)</c:v>
                </c:pt>
                <c:pt idx="2">
                  <c:v>Medio (Entre 60%-69,99%)</c:v>
                </c:pt>
                <c:pt idx="3">
                  <c:v>Bajo (Entre 40% - 59,99%)</c:v>
                </c:pt>
                <c:pt idx="4">
                  <c:v>Critico (Entre 0% - 39,99%)</c:v>
                </c:pt>
                <c:pt idx="5">
                  <c:v>TOTAL </c:v>
                </c:pt>
              </c:strCache>
            </c:strRef>
          </c:cat>
          <c:val>
            <c:numRef>
              <c:f>'[F-PLA-47 METAS SEP 2021-CORRECCIONES (2).xlsx]METAS E INDICAD JUNIO 2021'!$D$38:$D$43</c:f>
              <c:numCache>
                <c:formatCode>General</c:formatCode>
                <c:ptCount val="6"/>
                <c:pt idx="0">
                  <c:v>79</c:v>
                </c:pt>
                <c:pt idx="1">
                  <c:v>45</c:v>
                </c:pt>
                <c:pt idx="2">
                  <c:v>29</c:v>
                </c:pt>
                <c:pt idx="3">
                  <c:v>42</c:v>
                </c:pt>
                <c:pt idx="4">
                  <c:v>92</c:v>
                </c:pt>
                <c:pt idx="5">
                  <c:v>287</c:v>
                </c:pt>
              </c:numCache>
            </c:numRef>
          </c:val>
          <c:extLst>
            <c:ext xmlns:c16="http://schemas.microsoft.com/office/drawing/2014/chart" uri="{C3380CC4-5D6E-409C-BE32-E72D297353CC}">
              <c16:uniqueId val="{0000000C-2F8E-43B0-A58D-2ED173F171AA}"/>
            </c:ext>
          </c:extLst>
        </c:ser>
        <c:ser>
          <c:idx val="1"/>
          <c:order val="1"/>
          <c:tx>
            <c:strRef>
              <c:f>'[F-PLA-47 METAS SEP 2021-CORRECCIONES (2).xlsx]METAS E INDICAD JUNIO 2021'!$E$37</c:f>
              <c:strCache>
                <c:ptCount val="1"/>
                <c:pt idx="0">
                  <c:v>%</c:v>
                </c:pt>
              </c:strCache>
            </c:strRef>
          </c:tx>
          <c:spPr>
            <a:noFill/>
            <a:ln>
              <a:noFill/>
            </a:ln>
            <a:effectLst/>
            <a:sp3d/>
          </c:spPr>
          <c:invertIfNegative val="0"/>
          <c:dLbls>
            <c:dLbl>
              <c:idx val="0"/>
              <c:layout>
                <c:manualLayout>
                  <c:x val="-6.4469332699453952E-3"/>
                  <c:y val="-0.207429423052666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5AA-4CEB-87D1-335E841EF66D}"/>
                </c:ext>
              </c:extLst>
            </c:dLbl>
            <c:dLbl>
              <c:idx val="1"/>
              <c:layout>
                <c:manualLayout>
                  <c:x val="6.2876549060414304E-3"/>
                  <c:y val="-0.131702814913871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5AA-4CEB-87D1-335E841EF66D}"/>
                </c:ext>
              </c:extLst>
            </c:dLbl>
            <c:dLbl>
              <c:idx val="2"/>
              <c:layout>
                <c:manualLayout>
                  <c:x val="8.8547046796205661E-3"/>
                  <c:y val="-8.29466648542538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5AA-4CEB-87D1-335E841EF66D}"/>
                </c:ext>
              </c:extLst>
            </c:dLbl>
            <c:dLbl>
              <c:idx val="3"/>
              <c:layout>
                <c:manualLayout>
                  <c:x val="1.4450165731361072E-2"/>
                  <c:y val="-0.100597892131230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5AA-4CEB-87D1-335E841EF66D}"/>
                </c:ext>
              </c:extLst>
            </c:dLbl>
            <c:dLbl>
              <c:idx val="4"/>
              <c:layout>
                <c:manualLayout>
                  <c:x val="1.7709308294289509E-2"/>
                  <c:y val="-0.22032674047758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5AA-4CEB-87D1-335E841EF66D}"/>
                </c:ext>
              </c:extLst>
            </c:dLbl>
            <c:dLbl>
              <c:idx val="5"/>
              <c:layout>
                <c:manualLayout>
                  <c:x val="3.4827281839748481E-2"/>
                  <c:y val="-1.8207822654086915E-3"/>
                </c:manualLayout>
              </c:layout>
              <c:showLegendKey val="0"/>
              <c:showVal val="1"/>
              <c:showCatName val="0"/>
              <c:showSerName val="0"/>
              <c:showPercent val="0"/>
              <c:showBubbleSize val="0"/>
              <c:extLst>
                <c:ext xmlns:c15="http://schemas.microsoft.com/office/drawing/2012/chart" uri="{CE6537A1-D6FC-4f65-9D91-7224C49458BB}">
                  <c15:layout>
                    <c:manualLayout>
                      <c:w val="4.5972012028467985E-2"/>
                      <c:h val="4.4445438467308501E-2"/>
                    </c:manualLayout>
                  </c15:layout>
                </c:ext>
                <c:ext xmlns:c16="http://schemas.microsoft.com/office/drawing/2014/chart" uri="{C3380CC4-5D6E-409C-BE32-E72D297353CC}">
                  <c16:uniqueId val="{00000012-C5AA-4CEB-87D1-335E841EF66D}"/>
                </c:ext>
              </c:extLst>
            </c:dLbl>
            <c:spPr>
              <a:noFill/>
              <a:ln>
                <a:noFill/>
              </a:ln>
              <a:effectLst/>
            </c:spPr>
            <c:txPr>
              <a:bodyPr/>
              <a:lstStyle/>
              <a:p>
                <a:pPr>
                  <a:defRPr sz="1600">
                    <a:solidFill>
                      <a:srgbClr val="FF0000"/>
                    </a:solidFill>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'[F-PLA-47 METAS SEP 2021-CORRECCIONES (2).xlsx]METAS E INDICAD JUNIO 2021'!$C$38:$C$43</c:f>
              <c:strCache>
                <c:ptCount val="6"/>
                <c:pt idx="0">
                  <c:v>Sobresaliente  (Entre 80%-100%) </c:v>
                </c:pt>
                <c:pt idx="1">
                  <c:v>Satisfactorio (Entre 70% -79,99%)</c:v>
                </c:pt>
                <c:pt idx="2">
                  <c:v>Medio (Entre 60%-69,99%)</c:v>
                </c:pt>
                <c:pt idx="3">
                  <c:v>Bajo (Entre 40% - 59,99%)</c:v>
                </c:pt>
                <c:pt idx="4">
                  <c:v>Critico (Entre 0% - 39,99%)</c:v>
                </c:pt>
                <c:pt idx="5">
                  <c:v>TOTAL </c:v>
                </c:pt>
              </c:strCache>
            </c:strRef>
          </c:cat>
          <c:val>
            <c:numRef>
              <c:f>'[F-PLA-47 METAS SEP 2021-CORRECCIONES (2).xlsx]METAS E INDICAD JUNIO 2021'!$E$38:$E$43</c:f>
              <c:numCache>
                <c:formatCode>0%</c:formatCode>
                <c:ptCount val="6"/>
                <c:pt idx="0">
                  <c:v>0.27526132404181186</c:v>
                </c:pt>
                <c:pt idx="1">
                  <c:v>0.156794425087108</c:v>
                </c:pt>
                <c:pt idx="2">
                  <c:v>0.10104529616724739</c:v>
                </c:pt>
                <c:pt idx="3">
                  <c:v>0.14634146341463414</c:v>
                </c:pt>
                <c:pt idx="4">
                  <c:v>0.32055749128919858</c:v>
                </c:pt>
                <c:pt idx="5">
                  <c:v>1</c:v>
                </c:pt>
              </c:numCache>
            </c:numRef>
          </c:val>
          <c:extLst>
            <c:ext xmlns:c16="http://schemas.microsoft.com/office/drawing/2014/chart" uri="{C3380CC4-5D6E-409C-BE32-E72D297353CC}">
              <c16:uniqueId val="{0000000D-2F8E-43B0-A58D-2ED173F171AA}"/>
            </c:ext>
          </c:extLst>
        </c:ser>
        <c:dLbls>
          <c:showLegendKey val="0"/>
          <c:showVal val="1"/>
          <c:showCatName val="0"/>
          <c:showSerName val="0"/>
          <c:showPercent val="0"/>
          <c:showBubbleSize val="0"/>
        </c:dLbls>
        <c:gapWidth val="150"/>
        <c:shape val="box"/>
        <c:axId val="336166768"/>
        <c:axId val="336167328"/>
        <c:axId val="0"/>
      </c:bar3DChart>
      <c:catAx>
        <c:axId val="336166768"/>
        <c:scaling>
          <c:orientation val="minMax"/>
        </c:scaling>
        <c:delete val="0"/>
        <c:axPos val="b"/>
        <c:numFmt formatCode="General" sourceLinked="1"/>
        <c:majorTickMark val="none"/>
        <c:minorTickMark val="none"/>
        <c:tickLblPos val="nextTo"/>
        <c:spPr>
          <a:noFill/>
          <a:ln>
            <a:noFill/>
          </a:ln>
          <a:effectLst/>
        </c:spPr>
        <c:txPr>
          <a:bodyPr rot="-60000000" vert="horz"/>
          <a:lstStyle/>
          <a:p>
            <a:pPr>
              <a:defRPr/>
            </a:pPr>
            <a:endParaRPr lang="es-CO"/>
          </a:p>
        </c:txPr>
        <c:crossAx val="336167328"/>
        <c:crosses val="autoZero"/>
        <c:auto val="1"/>
        <c:lblAlgn val="ctr"/>
        <c:lblOffset val="100"/>
        <c:noMultiLvlLbl val="0"/>
      </c:catAx>
      <c:valAx>
        <c:axId val="336167328"/>
        <c:scaling>
          <c:orientation val="minMax"/>
        </c:scaling>
        <c:delete val="0"/>
        <c:axPos val="l"/>
        <c:numFmt formatCode="General" sourceLinked="1"/>
        <c:majorTickMark val="none"/>
        <c:minorTickMark val="none"/>
        <c:tickLblPos val="nextTo"/>
        <c:spPr>
          <a:noFill/>
          <a:ln>
            <a:noFill/>
          </a:ln>
          <a:effectLst/>
        </c:spPr>
        <c:txPr>
          <a:bodyPr rot="-60000000" vert="horz"/>
          <a:lstStyle/>
          <a:p>
            <a:pPr>
              <a:defRPr/>
            </a:pPr>
            <a:endParaRPr lang="es-CO"/>
          </a:p>
        </c:txPr>
        <c:crossAx val="336166768"/>
        <c:crosses val="autoZero"/>
        <c:crossBetween val="between"/>
      </c:valAx>
      <c:spPr>
        <a:noFill/>
        <a:ln>
          <a:noFill/>
        </a:ln>
        <a:effectLst/>
      </c:spPr>
    </c:plotArea>
    <c:plotVisOnly val="1"/>
    <c:dispBlanksAs val="gap"/>
    <c:showDLblsOverMax val="0"/>
  </c:chart>
  <c:spPr>
    <a:noFill/>
    <a:ln w="9525" cap="flat" cmpd="sng" algn="ctr">
      <a:solidFill>
        <a:sysClr val="window" lastClr="FFFFFF">
          <a:lumMod val="65000"/>
        </a:sysClr>
      </a:solidFill>
      <a:round/>
    </a:ln>
    <a:effectLst/>
  </c:spPr>
  <c:txPr>
    <a:bodyPr/>
    <a:lstStyle/>
    <a:p>
      <a:pPr>
        <a:defRPr sz="1400"/>
      </a:pPr>
      <a:endParaRPr lang="es-CO"/>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'UNIDADES EJECUTORAS'!$B$2</c:f>
              <c:strCache>
                <c:ptCount val="1"/>
                <c:pt idx="0">
                  <c:v> A. DEFINITIVA </c:v>
                </c:pt>
              </c:strCache>
            </c:strRef>
          </c:tx>
          <c:spPr>
            <a:solidFill>
              <a:schemeClr val="accent1"/>
            </a:solidFill>
            <a:ln>
              <a:noFill/>
            </a:ln>
            <a:effectLst/>
            <a:sp3d/>
          </c:spPr>
          <c:invertIfNegative val="0"/>
          <c:dLbls>
            <c:dLbl>
              <c:idx val="0"/>
              <c:layout>
                <c:manualLayout>
                  <c:x val="0"/>
                  <c:y val="-7.372005727332534E-2"/>
                </c:manualLayout>
              </c:layout>
              <c:tx>
                <c:rich>
                  <a:bodyPr/>
                  <a:lstStyle/>
                  <a:p>
                    <a:fld id="{5CE309DB-1DD1-46D1-822B-99D45A33D537}" type="SERIESNAME">
                      <a:rPr lang="en-US" smtClean="0"/>
                      <a:pPr/>
                      <a:t>[NOMBRE DE LA SERIE]</a:t>
                    </a:fld>
                    <a:r>
                      <a:rPr lang="en-US" baseline="0" dirty="0"/>
                      <a:t>:</a:t>
                    </a:r>
                    <a:fld id="{71DFC7C3-9CB1-431F-B94F-3EF6828652EB}" type="VALUE">
                      <a:rPr lang="en-US" baseline="0" smtClean="0"/>
                      <a:pPr/>
                      <a:t>[VALOR]</a:t>
                    </a:fld>
                    <a:endParaRPr lang="en-US" baseline="0" dirty="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2BF-43ED-A8D4-C844E97EA4DD}"/>
                </c:ext>
              </c:extLst>
            </c:dLbl>
            <c:spPr>
              <a:noFill/>
              <a:ln>
                <a:noFill/>
              </a:ln>
              <a:effectLst/>
            </c:spPr>
            <c:txPr>
              <a:bodyPr/>
              <a:lstStyle/>
              <a:p>
                <a:pPr>
                  <a:defRPr sz="1600" b="1"/>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'UNIDADES EJECUTORAS'!$A$3:$A$13</c:f>
              <c:strCache>
                <c:ptCount val="1"/>
                <c:pt idx="0">
                  <c:v>TOTAL </c:v>
                </c:pt>
              </c:strCache>
            </c:strRef>
          </c:cat>
          <c:val>
            <c:numRef>
              <c:f>'UNIDADES EJECUTORAS'!$B$3:$B$13</c:f>
              <c:numCache>
                <c:formatCode>_(* #,##0.00_);_(* \(#,##0.00\);_(* "-"??_);_(@_)</c:formatCode>
                <c:ptCount val="1"/>
                <c:pt idx="0">
                  <c:v>112149319508.58</c:v>
                </c:pt>
              </c:numCache>
            </c:numRef>
          </c:val>
          <c:extLst>
            <c:ext xmlns:c16="http://schemas.microsoft.com/office/drawing/2014/chart" uri="{C3380CC4-5D6E-409C-BE32-E72D297353CC}">
              <c16:uniqueId val="{00000000-79DD-41D0-93AB-053348CB8029}"/>
            </c:ext>
          </c:extLst>
        </c:ser>
        <c:ser>
          <c:idx val="1"/>
          <c:order val="1"/>
          <c:tx>
            <c:strRef>
              <c:f>'UNIDADES EJECUTORAS'!$C$2</c:f>
              <c:strCache>
                <c:ptCount val="1"/>
                <c:pt idx="0">
                  <c:v> % </c:v>
                </c:pt>
              </c:strCache>
            </c:strRef>
          </c:tx>
          <c:spPr>
            <a:solidFill>
              <a:schemeClr val="accent2"/>
            </a:solidFill>
            <a:ln>
              <a:noFill/>
            </a:ln>
            <a:effectLst/>
            <a:sp3d/>
          </c:spPr>
          <c:invertIfNegative val="0"/>
          <c:dLbls>
            <c:dLbl>
              <c:idx val="0"/>
              <c:layout>
                <c:manualLayout>
                  <c:x val="-1.0145783277547799E-2"/>
                  <c:y val="-0.10075074494021129"/>
                </c:manualLayout>
              </c:layout>
              <c:tx>
                <c:rich>
                  <a:bodyPr/>
                  <a:lstStyle/>
                  <a:p>
                    <a:fld id="{899367C8-9D4A-4B8F-B19A-FAFF79AABE42}" type="SERIESNAME">
                      <a:rPr lang="en-US" smtClean="0"/>
                      <a:pPr/>
                      <a:t>[NOMBRE DE LA SERIE]</a:t>
                    </a:fld>
                    <a:r>
                      <a:rPr lang="en-US" baseline="0" dirty="0"/>
                      <a:t> </a:t>
                    </a:r>
                    <a:fld id="{6C1AC1A5-F18D-4C58-852C-E9EDE200F15F}" type="VALUE">
                      <a:rPr lang="en-US" baseline="0"/>
                      <a:pPr/>
                      <a:t>[VALOR]</a:t>
                    </a:fld>
                    <a:endParaRPr lang="en-US" baseline="0" dirty="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2BF-43ED-A8D4-C844E97EA4DD}"/>
                </c:ext>
              </c:extLst>
            </c:dLbl>
            <c:spPr>
              <a:noFill/>
              <a:ln>
                <a:noFill/>
              </a:ln>
              <a:effectLst/>
            </c:spPr>
            <c:txPr>
              <a:bodyPr/>
              <a:lstStyle/>
              <a:p>
                <a:pPr>
                  <a:defRPr sz="1600" b="1"/>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'UNIDADES EJECUTORAS'!$A$3:$A$13</c:f>
              <c:strCache>
                <c:ptCount val="1"/>
                <c:pt idx="0">
                  <c:v>TOTAL </c:v>
                </c:pt>
              </c:strCache>
            </c:strRef>
          </c:cat>
          <c:val>
            <c:numRef>
              <c:f>'UNIDADES EJECUTORAS'!$C$3:$C$13</c:f>
              <c:numCache>
                <c:formatCode>_(* #,##0.00_);_(* \(#,##0.00\);_(* "-"??_);_(@_)</c:formatCode>
                <c:ptCount val="1"/>
                <c:pt idx="0">
                  <c:v>100</c:v>
                </c:pt>
              </c:numCache>
            </c:numRef>
          </c:val>
          <c:extLst>
            <c:ext xmlns:c16="http://schemas.microsoft.com/office/drawing/2014/chart" uri="{C3380CC4-5D6E-409C-BE32-E72D297353CC}">
              <c16:uniqueId val="{00000001-79DD-41D0-93AB-053348CB8029}"/>
            </c:ext>
          </c:extLst>
        </c:ser>
        <c:ser>
          <c:idx val="2"/>
          <c:order val="2"/>
          <c:tx>
            <c:strRef>
              <c:f>'UNIDADES EJECUTORAS'!$D$2</c:f>
              <c:strCache>
                <c:ptCount val="1"/>
                <c:pt idx="0">
                  <c:v> CERTIFICADOS </c:v>
                </c:pt>
              </c:strCache>
            </c:strRef>
          </c:tx>
          <c:spPr>
            <a:solidFill>
              <a:schemeClr val="accent3"/>
            </a:solidFill>
            <a:ln>
              <a:noFill/>
            </a:ln>
            <a:effectLst/>
            <a:sp3d/>
          </c:spPr>
          <c:invertIfNegative val="0"/>
          <c:dLbls>
            <c:dLbl>
              <c:idx val="0"/>
              <c:layout>
                <c:manualLayout>
                  <c:x val="2.3673494314278197E-2"/>
                  <c:y val="-9.0921403970434578E-2"/>
                </c:manualLayout>
              </c:layout>
              <c:tx>
                <c:rich>
                  <a:bodyPr/>
                  <a:lstStyle/>
                  <a:p>
                    <a:fld id="{421DD63B-5D88-4A67-B449-64D3B6D8D6D0}" type="SERIESNAME">
                      <a:rPr lang="en-US" smtClean="0"/>
                      <a:pPr/>
                      <a:t>[NOMBRE DE LA SERIE]</a:t>
                    </a:fld>
                    <a:r>
                      <a:rPr lang="en-US" baseline="0" dirty="0"/>
                      <a:t>: </a:t>
                    </a:r>
                    <a:fld id="{8D48EC7D-1B5C-401F-9114-61085815C171}" type="VALUE">
                      <a:rPr lang="en-US" baseline="0"/>
                      <a:pPr/>
                      <a:t>[VALOR]</a:t>
                    </a:fld>
                    <a:endParaRPr lang="en-US" baseline="0" dirty="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2BF-43ED-A8D4-C844E97EA4DD}"/>
                </c:ext>
              </c:extLst>
            </c:dLbl>
            <c:spPr>
              <a:noFill/>
              <a:ln>
                <a:noFill/>
              </a:ln>
              <a:effectLst/>
            </c:spPr>
            <c:txPr>
              <a:bodyPr/>
              <a:lstStyle/>
              <a:p>
                <a:pPr>
                  <a:defRPr sz="1600" b="1"/>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'UNIDADES EJECUTORAS'!$A$3:$A$13</c:f>
              <c:strCache>
                <c:ptCount val="1"/>
                <c:pt idx="0">
                  <c:v>TOTAL </c:v>
                </c:pt>
              </c:strCache>
            </c:strRef>
          </c:cat>
          <c:val>
            <c:numRef>
              <c:f>'UNIDADES EJECUTORAS'!$D$3:$D$13</c:f>
              <c:numCache>
                <c:formatCode>_(* #,##0.00_);_(* \(#,##0.00\);_(* "-"??_);_(@_)</c:formatCode>
                <c:ptCount val="1"/>
                <c:pt idx="0">
                  <c:v>84489640408.327774</c:v>
                </c:pt>
              </c:numCache>
            </c:numRef>
          </c:val>
          <c:extLst>
            <c:ext xmlns:c16="http://schemas.microsoft.com/office/drawing/2014/chart" uri="{C3380CC4-5D6E-409C-BE32-E72D297353CC}">
              <c16:uniqueId val="{00000002-79DD-41D0-93AB-053348CB8029}"/>
            </c:ext>
          </c:extLst>
        </c:ser>
        <c:ser>
          <c:idx val="3"/>
          <c:order val="3"/>
          <c:tx>
            <c:strRef>
              <c:f>'UNIDADES EJECUTORAS'!$E$2</c:f>
              <c:strCache>
                <c:ptCount val="1"/>
                <c:pt idx="0">
                  <c:v> % </c:v>
                </c:pt>
              </c:strCache>
            </c:strRef>
          </c:tx>
          <c:spPr>
            <a:solidFill>
              <a:schemeClr val="accent4"/>
            </a:solidFill>
            <a:ln>
              <a:noFill/>
            </a:ln>
            <a:effectLst/>
            <a:sp3d/>
          </c:spPr>
          <c:invertIfNegative val="0"/>
          <c:dLbls>
            <c:dLbl>
              <c:idx val="0"/>
              <c:layout>
                <c:manualLayout>
                  <c:x val="-2.254618506121733E-3"/>
                  <c:y val="-7.372005727332534E-2"/>
                </c:manualLayout>
              </c:layout>
              <c:tx>
                <c:rich>
                  <a:bodyPr/>
                  <a:lstStyle/>
                  <a:p>
                    <a:fld id="{5DD23C42-4944-4704-AC16-E813E80CAB22}" type="SERIESNAME">
                      <a:rPr lang="en-US" smtClean="0"/>
                      <a:pPr/>
                      <a:t>[NOMBRE DE LA SERIE]</a:t>
                    </a:fld>
                    <a:r>
                      <a:rPr lang="en-US" baseline="0" dirty="0"/>
                      <a:t> </a:t>
                    </a:r>
                    <a:fld id="{23DD81FD-162C-472B-B051-EA2A60486502}" type="VALUE">
                      <a:rPr lang="en-US" baseline="0"/>
                      <a:pPr/>
                      <a:t>[VALOR]</a:t>
                    </a:fld>
                    <a:endParaRPr lang="en-US" baseline="0" dirty="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2BF-43ED-A8D4-C844E97EA4DD}"/>
                </c:ext>
              </c:extLst>
            </c:dLbl>
            <c:spPr>
              <a:noFill/>
              <a:ln>
                <a:noFill/>
              </a:ln>
              <a:effectLst/>
            </c:spPr>
            <c:txPr>
              <a:bodyPr/>
              <a:lstStyle/>
              <a:p>
                <a:pPr>
                  <a:defRPr sz="1600" b="1"/>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'UNIDADES EJECUTORAS'!$A$3:$A$13</c:f>
              <c:strCache>
                <c:ptCount val="1"/>
                <c:pt idx="0">
                  <c:v>TOTAL </c:v>
                </c:pt>
              </c:strCache>
            </c:strRef>
          </c:cat>
          <c:val>
            <c:numRef>
              <c:f>'UNIDADES EJECUTORAS'!$E$3:$E$13</c:f>
              <c:numCache>
                <c:formatCode>_(* #,##0.00_);_(* \(#,##0.00\);_(* "-"??_);_(@_)</c:formatCode>
                <c:ptCount val="1"/>
                <c:pt idx="0">
                  <c:v>75.336739249553702</c:v>
                </c:pt>
              </c:numCache>
            </c:numRef>
          </c:val>
          <c:extLst>
            <c:ext xmlns:c16="http://schemas.microsoft.com/office/drawing/2014/chart" uri="{C3380CC4-5D6E-409C-BE32-E72D297353CC}">
              <c16:uniqueId val="{00000003-79DD-41D0-93AB-053348CB8029}"/>
            </c:ext>
          </c:extLst>
        </c:ser>
        <c:ser>
          <c:idx val="4"/>
          <c:order val="4"/>
          <c:tx>
            <c:strRef>
              <c:f>'UNIDADES EJECUTORAS'!$F$2</c:f>
              <c:strCache>
                <c:ptCount val="1"/>
                <c:pt idx="0">
                  <c:v> COMPROMISOS </c:v>
                </c:pt>
              </c:strCache>
            </c:strRef>
          </c:tx>
          <c:spPr>
            <a:solidFill>
              <a:schemeClr val="accent5"/>
            </a:solidFill>
            <a:ln>
              <a:noFill/>
            </a:ln>
            <a:effectLst/>
            <a:sp3d/>
          </c:spPr>
          <c:invertIfNegative val="0"/>
          <c:dLbls>
            <c:dLbl>
              <c:idx val="0"/>
              <c:layout>
                <c:manualLayout>
                  <c:x val="3.269199512178439E-2"/>
                  <c:y val="-0.2281187845377223"/>
                </c:manualLayout>
              </c:layout>
              <c:tx>
                <c:rich>
                  <a:bodyPr/>
                  <a:lstStyle/>
                  <a:p>
                    <a:fld id="{251D3105-1E14-4615-A118-92570BF72EFB}" type="SERIESNAME">
                      <a:rPr lang="en-US" smtClean="0"/>
                      <a:pPr/>
                      <a:t>[NOMBRE DE LA SERIE]</a:t>
                    </a:fld>
                    <a:r>
                      <a:rPr lang="en-US" baseline="0" dirty="0"/>
                      <a:t>: </a:t>
                    </a:r>
                    <a:fld id="{E935B9F0-A3CD-4AB5-B461-3F6D2ACDE2AF}" type="VALUE">
                      <a:rPr lang="en-US" baseline="0" dirty="0"/>
                      <a:pPr/>
                      <a:t>[VALOR]</a:t>
                    </a:fld>
                    <a:endParaRPr lang="en-US" baseline="0" dirty="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2BF-43ED-A8D4-C844E97EA4DD}"/>
                </c:ext>
              </c:extLst>
            </c:dLbl>
            <c:spPr>
              <a:noFill/>
              <a:ln>
                <a:noFill/>
              </a:ln>
              <a:effectLst/>
            </c:spPr>
            <c:txPr>
              <a:bodyPr/>
              <a:lstStyle/>
              <a:p>
                <a:pPr>
                  <a:defRPr b="1">
                    <a:solidFill>
                      <a:schemeClr val="tx1"/>
                    </a:solidFill>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'UNIDADES EJECUTORAS'!$A$3:$A$13</c:f>
              <c:strCache>
                <c:ptCount val="1"/>
                <c:pt idx="0">
                  <c:v>TOTAL </c:v>
                </c:pt>
              </c:strCache>
            </c:strRef>
          </c:cat>
          <c:val>
            <c:numRef>
              <c:f>'UNIDADES EJECUTORAS'!$F$3:$F$13</c:f>
              <c:numCache>
                <c:formatCode>_(* #,##0.00_);_(* \(#,##0.00\);_(* "-"??_);_(@_)</c:formatCode>
                <c:ptCount val="1"/>
                <c:pt idx="0">
                  <c:v>51541721615.383682</c:v>
                </c:pt>
              </c:numCache>
            </c:numRef>
          </c:val>
          <c:extLst>
            <c:ext xmlns:c16="http://schemas.microsoft.com/office/drawing/2014/chart" uri="{C3380CC4-5D6E-409C-BE32-E72D297353CC}">
              <c16:uniqueId val="{00000004-79DD-41D0-93AB-053348CB8029}"/>
            </c:ext>
          </c:extLst>
        </c:ser>
        <c:ser>
          <c:idx val="5"/>
          <c:order val="5"/>
          <c:tx>
            <c:strRef>
              <c:f>'UNIDADES EJECUTORAS'!$G$2</c:f>
              <c:strCache>
                <c:ptCount val="1"/>
                <c:pt idx="0">
                  <c:v> % </c:v>
                </c:pt>
              </c:strCache>
            </c:strRef>
          </c:tx>
          <c:spPr>
            <a:solidFill>
              <a:schemeClr val="accent6"/>
            </a:solidFill>
            <a:ln>
              <a:noFill/>
            </a:ln>
            <a:effectLst/>
            <a:sp3d/>
          </c:spPr>
          <c:invertIfNegative val="0"/>
          <c:dLbls>
            <c:dLbl>
              <c:idx val="0"/>
              <c:layout>
                <c:manualLayout>
                  <c:x val="-3.3818910172221882E-3"/>
                  <c:y val="-0.15298647568517804"/>
                </c:manualLayout>
              </c:layout>
              <c:tx>
                <c:rich>
                  <a:bodyPr/>
                  <a:lstStyle/>
                  <a:p>
                    <a:fld id="{3B73F18B-65B9-40CE-99A3-9247400A3973}" type="SERIESNAME">
                      <a:rPr lang="en-US" smtClean="0"/>
                      <a:pPr/>
                      <a:t>[NOMBRE DE LA SERIE]</a:t>
                    </a:fld>
                    <a:r>
                      <a:rPr lang="en-US" baseline="0" dirty="0"/>
                      <a:t> </a:t>
                    </a:r>
                    <a:fld id="{CD6B6D2E-ED98-44F0-8A04-AEDF6164ECA8}" type="VALUE">
                      <a:rPr lang="en-US" baseline="0" dirty="0"/>
                      <a:pPr/>
                      <a:t>[VALOR]</a:t>
                    </a:fld>
                    <a:endParaRPr lang="en-US" baseline="0" dirty="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2BF-43ED-A8D4-C844E97EA4DD}"/>
                </c:ext>
              </c:extLst>
            </c:dLbl>
            <c:spPr>
              <a:noFill/>
              <a:ln>
                <a:noFill/>
              </a:ln>
              <a:effectLst/>
            </c:spPr>
            <c:txPr>
              <a:bodyPr/>
              <a:lstStyle/>
              <a:p>
                <a:pPr>
                  <a:defRPr sz="1600" b="1"/>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'UNIDADES EJECUTORAS'!$A$3:$A$13</c:f>
              <c:strCache>
                <c:ptCount val="1"/>
                <c:pt idx="0">
                  <c:v>TOTAL </c:v>
                </c:pt>
              </c:strCache>
            </c:strRef>
          </c:cat>
          <c:val>
            <c:numRef>
              <c:f>'UNIDADES EJECUTORAS'!$G$3:$G$13</c:f>
              <c:numCache>
                <c:formatCode>_(* #,##0.00_);_(* \(#,##0.00\);_(* "-"??_);_(@_)</c:formatCode>
                <c:ptCount val="1"/>
                <c:pt idx="0">
                  <c:v>45.958122475670017</c:v>
                </c:pt>
              </c:numCache>
            </c:numRef>
          </c:val>
          <c:extLst>
            <c:ext xmlns:c16="http://schemas.microsoft.com/office/drawing/2014/chart" uri="{C3380CC4-5D6E-409C-BE32-E72D297353CC}">
              <c16:uniqueId val="{00000005-79DD-41D0-93AB-053348CB8029}"/>
            </c:ext>
          </c:extLst>
        </c:ser>
        <c:ser>
          <c:idx val="6"/>
          <c:order val="6"/>
          <c:tx>
            <c:strRef>
              <c:f>'UNIDADES EJECUTORAS'!$H$2</c:f>
              <c:strCache>
                <c:ptCount val="1"/>
                <c:pt idx="0">
                  <c:v> OBLIGACIONES  </c:v>
                </c:pt>
              </c:strCache>
            </c:strRef>
          </c:tx>
          <c:spPr>
            <a:solidFill>
              <a:schemeClr val="accent1">
                <a:lumMod val="60000"/>
              </a:schemeClr>
            </a:solidFill>
            <a:ln>
              <a:noFill/>
            </a:ln>
            <a:effectLst/>
            <a:sp3d/>
          </c:spPr>
          <c:invertIfNegative val="0"/>
          <c:dLbls>
            <c:dLbl>
              <c:idx val="0"/>
              <c:layout>
                <c:manualLayout>
                  <c:x val="4.5006135046683653E-2"/>
                  <c:y val="-0.29248333470532678"/>
                </c:manualLayout>
              </c:layout>
              <c:tx>
                <c:rich>
                  <a:bodyPr/>
                  <a:lstStyle/>
                  <a:p>
                    <a:fld id="{32F91B86-A2B8-4CE1-8577-F897E4C2F4DF}" type="SERIESNAME">
                      <a:rPr lang="en-US" smtClean="0"/>
                      <a:pPr/>
                      <a:t>[NOMBRE DE LA SERIE]</a:t>
                    </a:fld>
                    <a:r>
                      <a:rPr lang="en-US" baseline="0" dirty="0"/>
                      <a:t>: </a:t>
                    </a:r>
                    <a:fld id="{13030FD8-6372-466D-90B9-A62A0A108DC6}" type="VALUE">
                      <a:rPr lang="en-US" baseline="0" dirty="0"/>
                      <a:pPr/>
                      <a:t>[VALOR]</a:t>
                    </a:fld>
                    <a:endParaRPr lang="en-US" baseline="0" dirty="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2BF-43ED-A8D4-C844E97EA4DD}"/>
                </c:ext>
              </c:extLst>
            </c:dLbl>
            <c:spPr>
              <a:noFill/>
              <a:ln>
                <a:noFill/>
              </a:ln>
              <a:effectLst/>
            </c:spPr>
            <c:txPr>
              <a:bodyPr/>
              <a:lstStyle/>
              <a:p>
                <a:pPr>
                  <a:defRPr b="1">
                    <a:solidFill>
                      <a:schemeClr val="tx1"/>
                    </a:solidFill>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'UNIDADES EJECUTORAS'!$A$3:$A$13</c:f>
              <c:strCache>
                <c:ptCount val="1"/>
                <c:pt idx="0">
                  <c:v>TOTAL </c:v>
                </c:pt>
              </c:strCache>
            </c:strRef>
          </c:cat>
          <c:val>
            <c:numRef>
              <c:f>'UNIDADES EJECUTORAS'!$H$3:$H$13</c:f>
              <c:numCache>
                <c:formatCode>_(* #,##0.00_);_(* \(#,##0.00\);_(* "-"??_);_(@_)</c:formatCode>
                <c:ptCount val="1"/>
                <c:pt idx="0">
                  <c:v>6152529140.0643377</c:v>
                </c:pt>
              </c:numCache>
            </c:numRef>
          </c:val>
          <c:extLst>
            <c:ext xmlns:c16="http://schemas.microsoft.com/office/drawing/2014/chart" uri="{C3380CC4-5D6E-409C-BE32-E72D297353CC}">
              <c16:uniqueId val="{00000006-79DD-41D0-93AB-053348CB8029}"/>
            </c:ext>
          </c:extLst>
        </c:ser>
        <c:ser>
          <c:idx val="7"/>
          <c:order val="7"/>
          <c:tx>
            <c:strRef>
              <c:f>'UNIDADES EJECUTORAS'!$I$2</c:f>
              <c:strCache>
                <c:ptCount val="1"/>
                <c:pt idx="0">
                  <c:v> % </c:v>
                </c:pt>
              </c:strCache>
            </c:strRef>
          </c:tx>
          <c:spPr>
            <a:solidFill>
              <a:schemeClr val="accent2">
                <a:lumMod val="60000"/>
              </a:schemeClr>
            </a:solidFill>
            <a:ln>
              <a:noFill/>
            </a:ln>
            <a:effectLst/>
            <a:sp3d/>
          </c:spPr>
          <c:invertIfNegative val="0"/>
          <c:dLbls>
            <c:dLbl>
              <c:idx val="0"/>
              <c:layout>
                <c:manualLayout>
                  <c:x val="2.2466904748221529E-3"/>
                  <c:y val="-0.13113070848856775"/>
                </c:manualLayout>
              </c:layout>
              <c:tx>
                <c:rich>
                  <a:bodyPr/>
                  <a:lstStyle/>
                  <a:p>
                    <a:fld id="{83BA16F3-ABCD-4670-BC08-30B84C5F9447}" type="SERIESNAME">
                      <a:rPr lang="en-US" smtClean="0"/>
                      <a:pPr/>
                      <a:t>[NOMBRE DE LA SERIE]</a:t>
                    </a:fld>
                    <a:r>
                      <a:rPr lang="en-US" baseline="0" dirty="0"/>
                      <a:t> </a:t>
                    </a:r>
                    <a:fld id="{4F22E670-5259-4DE5-B2D3-409F1362ECA9}" type="VALUE">
                      <a:rPr lang="en-US" baseline="0"/>
                      <a:pPr/>
                      <a:t>[VALOR]</a:t>
                    </a:fld>
                    <a:endParaRPr lang="en-US" baseline="0" dirty="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2BF-43ED-A8D4-C844E97EA4DD}"/>
                </c:ext>
              </c:extLst>
            </c:dLbl>
            <c:spPr>
              <a:noFill/>
              <a:ln>
                <a:noFill/>
              </a:ln>
              <a:effectLst/>
            </c:spPr>
            <c:txPr>
              <a:bodyPr/>
              <a:lstStyle/>
              <a:p>
                <a:pPr>
                  <a:defRPr sz="1600" b="1"/>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'UNIDADES EJECUTORAS'!$A$3:$A$13</c:f>
              <c:strCache>
                <c:ptCount val="1"/>
                <c:pt idx="0">
                  <c:v>TOTAL </c:v>
                </c:pt>
              </c:strCache>
            </c:strRef>
          </c:cat>
          <c:val>
            <c:numRef>
              <c:f>'UNIDADES EJECUTORAS'!$I$3:$I$13</c:f>
              <c:numCache>
                <c:formatCode>_(* #,##0.00_);_(* \(#,##0.00\);_(* "-"??_);_(@_)</c:formatCode>
                <c:ptCount val="1"/>
                <c:pt idx="0">
                  <c:v>11.936988030737393</c:v>
                </c:pt>
              </c:numCache>
            </c:numRef>
          </c:val>
          <c:extLst>
            <c:ext xmlns:c16="http://schemas.microsoft.com/office/drawing/2014/chart" uri="{C3380CC4-5D6E-409C-BE32-E72D297353CC}">
              <c16:uniqueId val="{00000007-79DD-41D0-93AB-053348CB8029}"/>
            </c:ext>
          </c:extLst>
        </c:ser>
        <c:ser>
          <c:idx val="8"/>
          <c:order val="8"/>
          <c:tx>
            <c:strRef>
              <c:f>'UNIDADES EJECUTORAS'!$J$2</c:f>
              <c:strCache>
                <c:ptCount val="1"/>
                <c:pt idx="0">
                  <c:v> PAGOS </c:v>
                </c:pt>
              </c:strCache>
            </c:strRef>
          </c:tx>
          <c:spPr>
            <a:solidFill>
              <a:schemeClr val="accent3">
                <a:lumMod val="60000"/>
              </a:schemeClr>
            </a:solidFill>
            <a:ln>
              <a:noFill/>
            </a:ln>
            <a:effectLst/>
            <a:sp3d/>
          </c:spPr>
          <c:invertIfNegative val="0"/>
          <c:dLbls>
            <c:dLbl>
              <c:idx val="0"/>
              <c:layout>
                <c:manualLayout>
                  <c:x val="9.3550872744362953E-2"/>
                  <c:y val="-0.219125588740094"/>
                </c:manualLayout>
              </c:layout>
              <c:tx>
                <c:rich>
                  <a:bodyPr/>
                  <a:lstStyle/>
                  <a:p>
                    <a:fld id="{EF715D33-3021-4651-BB5A-BB902840CDE9}" type="SERIESNAME">
                      <a:rPr lang="en-US" smtClean="0"/>
                      <a:pPr/>
                      <a:t>[NOMBRE DE LA SERIE]</a:t>
                    </a:fld>
                    <a:r>
                      <a:rPr lang="en-US" baseline="0" dirty="0"/>
                      <a:t>: </a:t>
                    </a:r>
                    <a:fld id="{0FE4B3D3-A423-4DED-8D03-041B33D716E1}" type="VALUE">
                      <a:rPr lang="en-US" baseline="0"/>
                      <a:pPr/>
                      <a:t>[VALOR]</a:t>
                    </a:fld>
                    <a:endParaRPr lang="en-US" baseline="0" dirty="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2BF-43ED-A8D4-C844E97EA4DD}"/>
                </c:ext>
              </c:extLst>
            </c:dLbl>
            <c:spPr>
              <a:noFill/>
              <a:ln>
                <a:noFill/>
              </a:ln>
              <a:effectLst/>
            </c:spPr>
            <c:txPr>
              <a:bodyPr/>
              <a:lstStyle/>
              <a:p>
                <a:pPr>
                  <a:defRPr b="1"/>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'UNIDADES EJECUTORAS'!$A$3:$A$13</c:f>
              <c:strCache>
                <c:ptCount val="1"/>
                <c:pt idx="0">
                  <c:v>TOTAL </c:v>
                </c:pt>
              </c:strCache>
            </c:strRef>
          </c:cat>
          <c:val>
            <c:numRef>
              <c:f>'UNIDADES EJECUTORAS'!$J$3:$J$13</c:f>
              <c:numCache>
                <c:formatCode>_(* #,##0.00_);_(* \(#,##0.00\);_(* "-"??_);_(@_)</c:formatCode>
                <c:ptCount val="1"/>
                <c:pt idx="0">
                  <c:v>6152529225.1599998</c:v>
                </c:pt>
              </c:numCache>
            </c:numRef>
          </c:val>
          <c:extLst>
            <c:ext xmlns:c16="http://schemas.microsoft.com/office/drawing/2014/chart" uri="{C3380CC4-5D6E-409C-BE32-E72D297353CC}">
              <c16:uniqueId val="{00000008-79DD-41D0-93AB-053348CB8029}"/>
            </c:ext>
          </c:extLst>
        </c:ser>
        <c:ser>
          <c:idx val="9"/>
          <c:order val="9"/>
          <c:tx>
            <c:strRef>
              <c:f>'UNIDADES EJECUTORAS'!$K$2</c:f>
              <c:strCache>
                <c:ptCount val="1"/>
                <c:pt idx="0">
                  <c:v> % </c:v>
                </c:pt>
              </c:strCache>
            </c:strRef>
          </c:tx>
          <c:spPr>
            <a:solidFill>
              <a:schemeClr val="accent4">
                <a:lumMod val="60000"/>
              </a:schemeClr>
            </a:solidFill>
            <a:ln>
              <a:noFill/>
            </a:ln>
            <a:effectLst/>
            <a:sp3d/>
          </c:spPr>
          <c:invertIfNegative val="0"/>
          <c:dLbls>
            <c:dLbl>
              <c:idx val="0"/>
              <c:layout>
                <c:manualLayout>
                  <c:x val="1.2345206737127431E-2"/>
                  <c:y val="-0.10660831711283009"/>
                </c:manualLayout>
              </c:layout>
              <c:tx>
                <c:rich>
                  <a:bodyPr/>
                  <a:lstStyle/>
                  <a:p>
                    <a:fld id="{828AC2F1-5EE5-43B5-B6A8-095BA2427A08}" type="SERIESNAME">
                      <a:rPr lang="en-US" smtClean="0"/>
                      <a:pPr/>
                      <a:t>[NOMBRE DE LA SERIE]</a:t>
                    </a:fld>
                    <a:r>
                      <a:rPr lang="en-US" baseline="0" dirty="0"/>
                      <a:t> </a:t>
                    </a:r>
                    <a:fld id="{EF18DC56-F3D0-4DAD-B258-EBACF454C5C7}" type="VALUE">
                      <a:rPr lang="en-US" baseline="0"/>
                      <a:pPr/>
                      <a:t>[VALOR]</a:t>
                    </a:fld>
                    <a:endParaRPr lang="en-US" baseline="0" dirty="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2BF-43ED-A8D4-C844E97EA4DD}"/>
                </c:ext>
              </c:extLst>
            </c:dLbl>
            <c:spPr>
              <a:noFill/>
              <a:ln>
                <a:noFill/>
              </a:ln>
              <a:effectLst/>
            </c:spPr>
            <c:txPr>
              <a:bodyPr/>
              <a:lstStyle/>
              <a:p>
                <a:pPr>
                  <a:defRPr sz="1600" b="1"/>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'UNIDADES EJECUTORAS'!$A$3:$A$13</c:f>
              <c:strCache>
                <c:ptCount val="1"/>
                <c:pt idx="0">
                  <c:v>TOTAL </c:v>
                </c:pt>
              </c:strCache>
            </c:strRef>
          </c:cat>
          <c:val>
            <c:numRef>
              <c:f>'UNIDADES EJECUTORAS'!$K$3:$K$13</c:f>
              <c:numCache>
                <c:formatCode>_(* #,##0.00_);_(* \(#,##0.00\);_(* "-"??_);_(@_)</c:formatCode>
                <c:ptCount val="1"/>
                <c:pt idx="0">
                  <c:v>100.00000138310052</c:v>
                </c:pt>
              </c:numCache>
            </c:numRef>
          </c:val>
          <c:extLst>
            <c:ext xmlns:c16="http://schemas.microsoft.com/office/drawing/2014/chart" uri="{C3380CC4-5D6E-409C-BE32-E72D297353CC}">
              <c16:uniqueId val="{00000009-79DD-41D0-93AB-053348CB8029}"/>
            </c:ext>
          </c:extLst>
        </c:ser>
        <c:dLbls>
          <c:showLegendKey val="0"/>
          <c:showVal val="0"/>
          <c:showCatName val="0"/>
          <c:showSerName val="0"/>
          <c:showPercent val="0"/>
          <c:showBubbleSize val="0"/>
        </c:dLbls>
        <c:gapWidth val="150"/>
        <c:shape val="box"/>
        <c:axId val="341047088"/>
        <c:axId val="341047648"/>
        <c:axId val="0"/>
      </c:bar3DChart>
      <c:catAx>
        <c:axId val="341047088"/>
        <c:scaling>
          <c:orientation val="minMax"/>
        </c:scaling>
        <c:delete val="1"/>
        <c:axPos val="b"/>
        <c:numFmt formatCode="General" sourceLinked="1"/>
        <c:majorTickMark val="none"/>
        <c:minorTickMark val="none"/>
        <c:tickLblPos val="nextTo"/>
        <c:crossAx val="341047648"/>
        <c:crosses val="autoZero"/>
        <c:auto val="1"/>
        <c:lblAlgn val="ctr"/>
        <c:lblOffset val="100"/>
        <c:noMultiLvlLbl val="0"/>
      </c:catAx>
      <c:valAx>
        <c:axId val="341047648"/>
        <c:scaling>
          <c:orientation val="minMax"/>
        </c:scaling>
        <c:delete val="1"/>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crossAx val="341047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65000"/>
        </a:sysClr>
      </a:solidFill>
    </a:ln>
    <a:effectLst/>
  </c:spPr>
  <c:txPr>
    <a:bodyPr/>
    <a:lstStyle/>
    <a:p>
      <a:pPr>
        <a:defRPr sz="1400"/>
      </a:pPr>
      <a:endParaRPr lang="es-CO"/>
    </a:p>
  </c:txPr>
  <c:externalData r:id="rId2">
    <c:autoUpdate val="0"/>
  </c:externalData>
  <c:userShapes r:id="rId3"/>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'UNIDADES EJECUTORAS'!$A$48</c:f>
              <c:strCache>
                <c:ptCount val="1"/>
                <c:pt idx="0">
                  <c:v>Planeación </c:v>
                </c:pt>
              </c:strCache>
            </c:strRef>
          </c:tx>
          <c:spPr>
            <a:solidFill>
              <a:schemeClr val="accent1"/>
            </a:solidFill>
            <a:ln>
              <a:noFill/>
            </a:ln>
            <a:effectLst/>
            <a:sp3d/>
          </c:spPr>
          <c:invertIfNegative val="0"/>
          <c:cat>
            <c:strRef>
              <c:f>'UNIDADES EJECUTORAS'!$B$47:$K$47</c:f>
              <c:strCache>
                <c:ptCount val="8"/>
                <c:pt idx="0">
                  <c:v> RP FEBRERO </c:v>
                </c:pt>
                <c:pt idx="1">
                  <c:v> R-P MARZO  </c:v>
                </c:pt>
                <c:pt idx="2">
                  <c:v>RP- ABRIL </c:v>
                </c:pt>
                <c:pt idx="3">
                  <c:v>RP- MAYO </c:v>
                </c:pt>
                <c:pt idx="4">
                  <c:v>RP-JUNIO </c:v>
                </c:pt>
                <c:pt idx="5">
                  <c:v>RP-JULIO</c:v>
                </c:pt>
                <c:pt idx="6">
                  <c:v>RP AGOSTO</c:v>
                </c:pt>
                <c:pt idx="7">
                  <c:v>RP SEPTIEMBRE</c:v>
                </c:pt>
              </c:strCache>
            </c:strRef>
          </c:cat>
          <c:val>
            <c:numRef>
              <c:f>'UNIDADES EJECUTORAS'!$B$48:$K$48</c:f>
              <c:numCache>
                <c:formatCode>General</c:formatCode>
                <c:ptCount val="8"/>
                <c:pt idx="4" formatCode="_(* #,##0.00_);_(* \(#,##0.00\);_(* &quot;-&quot;??_);_(@_)">
                  <c:v>0.5555931070218274</c:v>
                </c:pt>
                <c:pt idx="5" formatCode="_(* #,##0.00_);_(* \(#,##0.00\);_(* &quot;-&quot;??_);_(@_)">
                  <c:v>2.5001689815982235</c:v>
                </c:pt>
                <c:pt idx="6">
                  <c:v>2.88</c:v>
                </c:pt>
                <c:pt idx="7" formatCode="_(* #,##0.00_);_(* \(#,##0.00\);_(* &quot;-&quot;??_);_(@_)">
                  <c:v>2.88</c:v>
                </c:pt>
              </c:numCache>
            </c:numRef>
          </c:val>
          <c:extLst>
            <c:ext xmlns:c16="http://schemas.microsoft.com/office/drawing/2014/chart" uri="{C3380CC4-5D6E-409C-BE32-E72D297353CC}">
              <c16:uniqueId val="{00000000-2160-4506-8D69-27FC8745F3EA}"/>
            </c:ext>
          </c:extLst>
        </c:ser>
        <c:ser>
          <c:idx val="1"/>
          <c:order val="1"/>
          <c:tx>
            <c:strRef>
              <c:f>'UNIDADES EJECUTORAS'!$A$49</c:f>
              <c:strCache>
                <c:ptCount val="1"/>
                <c:pt idx="0">
                  <c:v>Infraestructura</c:v>
                </c:pt>
              </c:strCache>
            </c:strRef>
          </c:tx>
          <c:spPr>
            <a:solidFill>
              <a:schemeClr val="accent2"/>
            </a:solidFill>
            <a:ln>
              <a:noFill/>
            </a:ln>
            <a:effectLst/>
            <a:sp3d/>
          </c:spPr>
          <c:invertIfNegative val="0"/>
          <c:cat>
            <c:strRef>
              <c:f>'UNIDADES EJECUTORAS'!$B$47:$K$47</c:f>
              <c:strCache>
                <c:ptCount val="8"/>
                <c:pt idx="0">
                  <c:v> RP FEBRERO </c:v>
                </c:pt>
                <c:pt idx="1">
                  <c:v> R-P MARZO  </c:v>
                </c:pt>
                <c:pt idx="2">
                  <c:v>RP- ABRIL </c:v>
                </c:pt>
                <c:pt idx="3">
                  <c:v>RP- MAYO </c:v>
                </c:pt>
                <c:pt idx="4">
                  <c:v>RP-JUNIO </c:v>
                </c:pt>
                <c:pt idx="5">
                  <c:v>RP-JULIO</c:v>
                </c:pt>
                <c:pt idx="6">
                  <c:v>RP AGOSTO</c:v>
                </c:pt>
                <c:pt idx="7">
                  <c:v>RP SEPTIEMBRE</c:v>
                </c:pt>
              </c:strCache>
            </c:strRef>
          </c:cat>
          <c:val>
            <c:numRef>
              <c:f>'UNIDADES EJECUTORAS'!$B$49:$K$49</c:f>
              <c:numCache>
                <c:formatCode>_(* #,##0.0_);_(* \(#,##0.0\);_(* "-"??_);_(@_)</c:formatCode>
                <c:ptCount val="8"/>
                <c:pt idx="0" formatCode="_(* #,##0.00_);_(* \(#,##0.00\);_(* &quot;-&quot;??_);_(@_)">
                  <c:v>8.82</c:v>
                </c:pt>
                <c:pt idx="1">
                  <c:v>45.4</c:v>
                </c:pt>
                <c:pt idx="2" formatCode="_(* #,##0.00_);_(* \(#,##0.00\);_(* &quot;-&quot;??_);_(@_)">
                  <c:v>46.869465688831262</c:v>
                </c:pt>
                <c:pt idx="3" formatCode="_(* #,##0.00_);_(* \(#,##0.00\);_(* &quot;-&quot;??_);_(@_)">
                  <c:v>48.737340013625982</c:v>
                </c:pt>
                <c:pt idx="4" formatCode="_(* #,##0.00_);_(* \(#,##0.00\);_(* &quot;-&quot;??_);_(@_)">
                  <c:v>48.055467144613949</c:v>
                </c:pt>
                <c:pt idx="5" formatCode="_(* #,##0.00_);_(* \(#,##0.00\);_(* &quot;-&quot;??_);_(@_)">
                  <c:v>48.63343820841488</c:v>
                </c:pt>
                <c:pt idx="6" formatCode="General">
                  <c:v>49.59</c:v>
                </c:pt>
                <c:pt idx="7" formatCode="_(* #,##0.00_);_(* \(#,##0.00\);_(* &quot;-&quot;??_);_(@_)">
                  <c:v>49.588214529184739</c:v>
                </c:pt>
              </c:numCache>
            </c:numRef>
          </c:val>
          <c:extLst>
            <c:ext xmlns:c16="http://schemas.microsoft.com/office/drawing/2014/chart" uri="{C3380CC4-5D6E-409C-BE32-E72D297353CC}">
              <c16:uniqueId val="{00000001-2160-4506-8D69-27FC8745F3EA}"/>
            </c:ext>
          </c:extLst>
        </c:ser>
        <c:ser>
          <c:idx val="2"/>
          <c:order val="2"/>
          <c:tx>
            <c:strRef>
              <c:f>'UNIDADES EJECUTORAS'!$A$50</c:f>
              <c:strCache>
                <c:ptCount val="1"/>
                <c:pt idx="0">
                  <c:v>Interior</c:v>
                </c:pt>
              </c:strCache>
            </c:strRef>
          </c:tx>
          <c:spPr>
            <a:solidFill>
              <a:schemeClr val="accent3"/>
            </a:solidFill>
            <a:ln>
              <a:noFill/>
            </a:ln>
            <a:effectLst/>
            <a:sp3d/>
          </c:spPr>
          <c:invertIfNegative val="0"/>
          <c:cat>
            <c:strRef>
              <c:f>'UNIDADES EJECUTORAS'!$B$47:$K$47</c:f>
              <c:strCache>
                <c:ptCount val="8"/>
                <c:pt idx="0">
                  <c:v> RP FEBRERO </c:v>
                </c:pt>
                <c:pt idx="1">
                  <c:v> R-P MARZO  </c:v>
                </c:pt>
                <c:pt idx="2">
                  <c:v>RP- ABRIL </c:v>
                </c:pt>
                <c:pt idx="3">
                  <c:v>RP- MAYO </c:v>
                </c:pt>
                <c:pt idx="4">
                  <c:v>RP-JUNIO </c:v>
                </c:pt>
                <c:pt idx="5">
                  <c:v>RP-JULIO</c:v>
                </c:pt>
                <c:pt idx="6">
                  <c:v>RP AGOSTO</c:v>
                </c:pt>
                <c:pt idx="7">
                  <c:v>RP SEPTIEMBRE</c:v>
                </c:pt>
              </c:strCache>
            </c:strRef>
          </c:cat>
          <c:val>
            <c:numRef>
              <c:f>'UNIDADES EJECUTORAS'!$B$50:$K$50</c:f>
              <c:numCache>
                <c:formatCode>_(* #,##0.00_);_(* \(#,##0.00\);_(* "-"??_);_(@_)</c:formatCode>
                <c:ptCount val="8"/>
                <c:pt idx="0">
                  <c:v>88</c:v>
                </c:pt>
                <c:pt idx="1">
                  <c:v>88</c:v>
                </c:pt>
                <c:pt idx="2">
                  <c:v>88</c:v>
                </c:pt>
                <c:pt idx="3">
                  <c:v>88</c:v>
                </c:pt>
                <c:pt idx="4">
                  <c:v>88.099441589236562</c:v>
                </c:pt>
                <c:pt idx="5">
                  <c:v>88.099441589236562</c:v>
                </c:pt>
                <c:pt idx="6" formatCode="General">
                  <c:v>88.1</c:v>
                </c:pt>
                <c:pt idx="7">
                  <c:v>88.099441589236562</c:v>
                </c:pt>
              </c:numCache>
            </c:numRef>
          </c:val>
          <c:extLst>
            <c:ext xmlns:c16="http://schemas.microsoft.com/office/drawing/2014/chart" uri="{C3380CC4-5D6E-409C-BE32-E72D297353CC}">
              <c16:uniqueId val="{00000002-2160-4506-8D69-27FC8745F3EA}"/>
            </c:ext>
          </c:extLst>
        </c:ser>
        <c:ser>
          <c:idx val="3"/>
          <c:order val="3"/>
          <c:tx>
            <c:strRef>
              <c:f>'UNIDADES EJECUTORAS'!$A$51</c:f>
              <c:strCache>
                <c:ptCount val="1"/>
                <c:pt idx="0">
                  <c:v>Cultura</c:v>
                </c:pt>
              </c:strCache>
            </c:strRef>
          </c:tx>
          <c:spPr>
            <a:solidFill>
              <a:schemeClr val="accent4"/>
            </a:solidFill>
            <a:ln>
              <a:noFill/>
            </a:ln>
            <a:effectLst/>
            <a:sp3d/>
          </c:spPr>
          <c:invertIfNegative val="0"/>
          <c:cat>
            <c:strRef>
              <c:f>'UNIDADES EJECUTORAS'!$B$47:$K$47</c:f>
              <c:strCache>
                <c:ptCount val="8"/>
                <c:pt idx="0">
                  <c:v> RP FEBRERO </c:v>
                </c:pt>
                <c:pt idx="1">
                  <c:v> R-P MARZO  </c:v>
                </c:pt>
                <c:pt idx="2">
                  <c:v>RP- ABRIL </c:v>
                </c:pt>
                <c:pt idx="3">
                  <c:v>RP- MAYO </c:v>
                </c:pt>
                <c:pt idx="4">
                  <c:v>RP-JUNIO </c:v>
                </c:pt>
                <c:pt idx="5">
                  <c:v>RP-JULIO</c:v>
                </c:pt>
                <c:pt idx="6">
                  <c:v>RP AGOSTO</c:v>
                </c:pt>
                <c:pt idx="7">
                  <c:v>RP SEPTIEMBRE</c:v>
                </c:pt>
              </c:strCache>
            </c:strRef>
          </c:cat>
          <c:val>
            <c:numRef>
              <c:f>'UNIDADES EJECUTORAS'!$B$51:$K$51</c:f>
              <c:numCache>
                <c:formatCode>_(* #,##0.00_);_(* \(#,##0.00\);_(* "-"??_);_(@_)</c:formatCode>
                <c:ptCount val="8"/>
                <c:pt idx="0">
                  <c:v>5.6221506036049244E-2</c:v>
                </c:pt>
                <c:pt idx="1">
                  <c:v>1.33</c:v>
                </c:pt>
                <c:pt idx="2">
                  <c:v>94.079540929678245</c:v>
                </c:pt>
                <c:pt idx="3">
                  <c:v>94.079540929678245</c:v>
                </c:pt>
                <c:pt idx="4">
                  <c:v>94.079540929678245</c:v>
                </c:pt>
                <c:pt idx="5">
                  <c:v>94.079540929678245</c:v>
                </c:pt>
                <c:pt idx="6" formatCode="General">
                  <c:v>94.08</c:v>
                </c:pt>
                <c:pt idx="7">
                  <c:v>94.079540929678245</c:v>
                </c:pt>
              </c:numCache>
            </c:numRef>
          </c:val>
          <c:extLst>
            <c:ext xmlns:c16="http://schemas.microsoft.com/office/drawing/2014/chart" uri="{C3380CC4-5D6E-409C-BE32-E72D297353CC}">
              <c16:uniqueId val="{00000003-2160-4506-8D69-27FC8745F3EA}"/>
            </c:ext>
          </c:extLst>
        </c:ser>
        <c:ser>
          <c:idx val="4"/>
          <c:order val="4"/>
          <c:tx>
            <c:strRef>
              <c:f>'UNIDADES EJECUTORAS'!$A$52</c:f>
              <c:strCache>
                <c:ptCount val="1"/>
                <c:pt idx="0">
                  <c:v>Agricultura….</c:v>
                </c:pt>
              </c:strCache>
            </c:strRef>
          </c:tx>
          <c:spPr>
            <a:solidFill>
              <a:schemeClr val="accent5"/>
            </a:solidFill>
            <a:ln>
              <a:noFill/>
            </a:ln>
            <a:effectLst/>
            <a:sp3d/>
          </c:spPr>
          <c:invertIfNegative val="0"/>
          <c:cat>
            <c:strRef>
              <c:f>'UNIDADES EJECUTORAS'!$B$47:$K$47</c:f>
              <c:strCache>
                <c:ptCount val="8"/>
                <c:pt idx="0">
                  <c:v> RP FEBRERO </c:v>
                </c:pt>
                <c:pt idx="1">
                  <c:v> R-P MARZO  </c:v>
                </c:pt>
                <c:pt idx="2">
                  <c:v>RP- ABRIL </c:v>
                </c:pt>
                <c:pt idx="3">
                  <c:v>RP- MAYO </c:v>
                </c:pt>
                <c:pt idx="4">
                  <c:v>RP-JUNIO </c:v>
                </c:pt>
                <c:pt idx="5">
                  <c:v>RP-JULIO</c:v>
                </c:pt>
                <c:pt idx="6">
                  <c:v>RP AGOSTO</c:v>
                </c:pt>
                <c:pt idx="7">
                  <c:v>RP SEPTIEMBRE</c:v>
                </c:pt>
              </c:strCache>
            </c:strRef>
          </c:cat>
          <c:val>
            <c:numRef>
              <c:f>'UNIDADES EJECUTORAS'!$B$52:$K$52</c:f>
              <c:numCache>
                <c:formatCode>_(* #,##0.00_);_(* \(#,##0.00\);_(* "-"??_);_(@_)</c:formatCode>
                <c:ptCount val="8"/>
                <c:pt idx="0">
                  <c:v>41.8</c:v>
                </c:pt>
                <c:pt idx="1">
                  <c:v>41.9</c:v>
                </c:pt>
                <c:pt idx="2">
                  <c:v>41.976990709600379</c:v>
                </c:pt>
                <c:pt idx="3">
                  <c:v>43.370614319738792</c:v>
                </c:pt>
                <c:pt idx="4">
                  <c:v>38.815165645459821</c:v>
                </c:pt>
                <c:pt idx="5">
                  <c:v>38.906345743037676</c:v>
                </c:pt>
                <c:pt idx="6" formatCode="General">
                  <c:v>39</c:v>
                </c:pt>
                <c:pt idx="7">
                  <c:v>39.003682688535271</c:v>
                </c:pt>
              </c:numCache>
            </c:numRef>
          </c:val>
          <c:extLst>
            <c:ext xmlns:c16="http://schemas.microsoft.com/office/drawing/2014/chart" uri="{C3380CC4-5D6E-409C-BE32-E72D297353CC}">
              <c16:uniqueId val="{00000004-2160-4506-8D69-27FC8745F3EA}"/>
            </c:ext>
          </c:extLst>
        </c:ser>
        <c:ser>
          <c:idx val="5"/>
          <c:order val="5"/>
          <c:tx>
            <c:strRef>
              <c:f>'UNIDADES EJECUTORAS'!$A$53</c:f>
              <c:strCache>
                <c:ptCount val="1"/>
                <c:pt idx="0">
                  <c:v>Educación</c:v>
                </c:pt>
              </c:strCache>
            </c:strRef>
          </c:tx>
          <c:spPr>
            <a:solidFill>
              <a:schemeClr val="accent6"/>
            </a:solidFill>
            <a:ln>
              <a:noFill/>
            </a:ln>
            <a:effectLst/>
            <a:sp3d/>
          </c:spPr>
          <c:invertIfNegative val="0"/>
          <c:cat>
            <c:strRef>
              <c:f>'UNIDADES EJECUTORAS'!$B$47:$K$47</c:f>
              <c:strCache>
                <c:ptCount val="8"/>
                <c:pt idx="0">
                  <c:v> RP FEBRERO </c:v>
                </c:pt>
                <c:pt idx="1">
                  <c:v> R-P MARZO  </c:v>
                </c:pt>
                <c:pt idx="2">
                  <c:v>RP- ABRIL </c:v>
                </c:pt>
                <c:pt idx="3">
                  <c:v>RP- MAYO </c:v>
                </c:pt>
                <c:pt idx="4">
                  <c:v>RP-JUNIO </c:v>
                </c:pt>
                <c:pt idx="5">
                  <c:v>RP-JULIO</c:v>
                </c:pt>
                <c:pt idx="6">
                  <c:v>RP AGOSTO</c:v>
                </c:pt>
                <c:pt idx="7">
                  <c:v>RP SEPTIEMBRE</c:v>
                </c:pt>
              </c:strCache>
            </c:strRef>
          </c:cat>
          <c:val>
            <c:numRef>
              <c:f>'UNIDADES EJECUTORAS'!$B$53:$K$53</c:f>
              <c:numCache>
                <c:formatCode>_(* #,##0.00_);_(* \(#,##0.00\);_(* "-"??_);_(@_)</c:formatCode>
                <c:ptCount val="8"/>
                <c:pt idx="0">
                  <c:v>9.32</c:v>
                </c:pt>
                <c:pt idx="1">
                  <c:v>9.32</c:v>
                </c:pt>
                <c:pt idx="2">
                  <c:v>9.3150958524174392</c:v>
                </c:pt>
                <c:pt idx="3">
                  <c:v>9.3150958524174392</c:v>
                </c:pt>
                <c:pt idx="4">
                  <c:v>9.3150958524174392</c:v>
                </c:pt>
                <c:pt idx="5">
                  <c:v>9.3150958524174392</c:v>
                </c:pt>
                <c:pt idx="6" formatCode="General">
                  <c:v>9.32</c:v>
                </c:pt>
                <c:pt idx="7">
                  <c:v>9.3150958524174392</c:v>
                </c:pt>
              </c:numCache>
            </c:numRef>
          </c:val>
          <c:extLst>
            <c:ext xmlns:c16="http://schemas.microsoft.com/office/drawing/2014/chart" uri="{C3380CC4-5D6E-409C-BE32-E72D297353CC}">
              <c16:uniqueId val="{00000005-2160-4506-8D69-27FC8745F3EA}"/>
            </c:ext>
          </c:extLst>
        </c:ser>
        <c:ser>
          <c:idx val="6"/>
          <c:order val="6"/>
          <c:tx>
            <c:strRef>
              <c:f>'UNIDADES EJECUTORAS'!$A$54</c:f>
              <c:strCache>
                <c:ptCount val="1"/>
                <c:pt idx="0">
                  <c:v>Salud</c:v>
                </c:pt>
              </c:strCache>
            </c:strRef>
          </c:tx>
          <c:spPr>
            <a:solidFill>
              <a:schemeClr val="accent1">
                <a:lumMod val="60000"/>
              </a:schemeClr>
            </a:solidFill>
            <a:ln>
              <a:noFill/>
            </a:ln>
            <a:effectLst/>
            <a:sp3d/>
          </c:spPr>
          <c:invertIfNegative val="0"/>
          <c:cat>
            <c:strRef>
              <c:f>'UNIDADES EJECUTORAS'!$B$47:$K$47</c:f>
              <c:strCache>
                <c:ptCount val="8"/>
                <c:pt idx="0">
                  <c:v> RP FEBRERO </c:v>
                </c:pt>
                <c:pt idx="1">
                  <c:v> R-P MARZO  </c:v>
                </c:pt>
                <c:pt idx="2">
                  <c:v>RP- ABRIL </c:v>
                </c:pt>
                <c:pt idx="3">
                  <c:v>RP- MAYO </c:v>
                </c:pt>
                <c:pt idx="4">
                  <c:v>RP-JUNIO </c:v>
                </c:pt>
                <c:pt idx="5">
                  <c:v>RP-JULIO</c:v>
                </c:pt>
                <c:pt idx="6">
                  <c:v>RP AGOSTO</c:v>
                </c:pt>
                <c:pt idx="7">
                  <c:v>RP SEPTIEMBRE</c:v>
                </c:pt>
              </c:strCache>
            </c:strRef>
          </c:cat>
          <c:val>
            <c:numRef>
              <c:f>'UNIDADES EJECUTORAS'!$B$54:$K$54</c:f>
              <c:numCache>
                <c:formatCode>_(* #,##0.00_);_(* \(#,##0.00\);_(* "-"??_);_(@_)</c:formatCode>
                <c:ptCount val="8"/>
                <c:pt idx="0">
                  <c:v>0</c:v>
                </c:pt>
                <c:pt idx="1">
                  <c:v>10.58</c:v>
                </c:pt>
                <c:pt idx="2">
                  <c:v>10.580211043898309</c:v>
                </c:pt>
                <c:pt idx="3">
                  <c:v>87.203460381804575</c:v>
                </c:pt>
                <c:pt idx="4">
                  <c:v>87.702761381763921</c:v>
                </c:pt>
                <c:pt idx="5">
                  <c:v>87.702761381763921</c:v>
                </c:pt>
                <c:pt idx="6" formatCode="General">
                  <c:v>88.2</c:v>
                </c:pt>
                <c:pt idx="7">
                  <c:v>89.108819937878749</c:v>
                </c:pt>
              </c:numCache>
            </c:numRef>
          </c:val>
          <c:extLst>
            <c:ext xmlns:c16="http://schemas.microsoft.com/office/drawing/2014/chart" uri="{C3380CC4-5D6E-409C-BE32-E72D297353CC}">
              <c16:uniqueId val="{00000006-2160-4506-8D69-27FC8745F3EA}"/>
            </c:ext>
          </c:extLst>
        </c:ser>
        <c:ser>
          <c:idx val="7"/>
          <c:order val="7"/>
          <c:tx>
            <c:strRef>
              <c:f>'UNIDADES EJECUTORAS'!$A$55</c:f>
              <c:strCache>
                <c:ptCount val="1"/>
                <c:pt idx="0">
                  <c:v>TIC</c:v>
                </c:pt>
              </c:strCache>
            </c:strRef>
          </c:tx>
          <c:spPr>
            <a:solidFill>
              <a:schemeClr val="accent2">
                <a:lumMod val="60000"/>
              </a:schemeClr>
            </a:solidFill>
            <a:ln>
              <a:noFill/>
            </a:ln>
            <a:effectLst/>
            <a:sp3d/>
          </c:spPr>
          <c:invertIfNegative val="0"/>
          <c:cat>
            <c:strRef>
              <c:f>'UNIDADES EJECUTORAS'!$B$47:$K$47</c:f>
              <c:strCache>
                <c:ptCount val="8"/>
                <c:pt idx="0">
                  <c:v> RP FEBRERO </c:v>
                </c:pt>
                <c:pt idx="1">
                  <c:v> R-P MARZO  </c:v>
                </c:pt>
                <c:pt idx="2">
                  <c:v>RP- ABRIL </c:v>
                </c:pt>
                <c:pt idx="3">
                  <c:v>RP- MAYO </c:v>
                </c:pt>
                <c:pt idx="4">
                  <c:v>RP-JUNIO </c:v>
                </c:pt>
                <c:pt idx="5">
                  <c:v>RP-JULIO</c:v>
                </c:pt>
                <c:pt idx="6">
                  <c:v>RP AGOSTO</c:v>
                </c:pt>
                <c:pt idx="7">
                  <c:v>RP SEPTIEMBRE</c:v>
                </c:pt>
              </c:strCache>
            </c:strRef>
          </c:cat>
          <c:val>
            <c:numRef>
              <c:f>'UNIDADES EJECUTORAS'!$B$55:$K$55</c:f>
              <c:numCache>
                <c:formatCode>_(* #,##0.00_);_(* \(#,##0.00\);_(* "-"??_);_(@_)</c:formatCode>
                <c:ptCount val="8"/>
                <c:pt idx="0">
                  <c:v>92.7</c:v>
                </c:pt>
                <c:pt idx="1">
                  <c:v>92.7</c:v>
                </c:pt>
                <c:pt idx="2">
                  <c:v>92.714405174987121</c:v>
                </c:pt>
                <c:pt idx="3">
                  <c:v>92.714405174987121</c:v>
                </c:pt>
                <c:pt idx="4">
                  <c:v>92.714405174987121</c:v>
                </c:pt>
                <c:pt idx="5">
                  <c:v>94.816340399045799</c:v>
                </c:pt>
                <c:pt idx="6" formatCode="General">
                  <c:v>94.82</c:v>
                </c:pt>
                <c:pt idx="7">
                  <c:v>97.462773843014688</c:v>
                </c:pt>
              </c:numCache>
            </c:numRef>
          </c:val>
          <c:extLst>
            <c:ext xmlns:c16="http://schemas.microsoft.com/office/drawing/2014/chart" uri="{C3380CC4-5D6E-409C-BE32-E72D297353CC}">
              <c16:uniqueId val="{00000007-2160-4506-8D69-27FC8745F3EA}"/>
            </c:ext>
          </c:extLst>
        </c:ser>
        <c:dLbls>
          <c:showLegendKey val="0"/>
          <c:showVal val="0"/>
          <c:showCatName val="0"/>
          <c:showSerName val="0"/>
          <c:showPercent val="0"/>
          <c:showBubbleSize val="0"/>
        </c:dLbls>
        <c:gapWidth val="150"/>
        <c:shape val="box"/>
        <c:axId val="341053808"/>
        <c:axId val="341054368"/>
        <c:axId val="0"/>
      </c:bar3DChart>
      <c:catAx>
        <c:axId val="341053808"/>
        <c:scaling>
          <c:orientation val="minMax"/>
        </c:scaling>
        <c:delete val="0"/>
        <c:axPos val="b"/>
        <c:numFmt formatCode="General" sourceLinked="1"/>
        <c:majorTickMark val="none"/>
        <c:minorTickMark val="none"/>
        <c:tickLblPos val="nextTo"/>
        <c:spPr>
          <a:noFill/>
          <a:ln>
            <a:noFill/>
          </a:ln>
          <a:effectLst/>
        </c:spPr>
        <c:txPr>
          <a:bodyPr rot="-60000000" vert="horz"/>
          <a:lstStyle/>
          <a:p>
            <a:pPr>
              <a:defRPr/>
            </a:pPr>
            <a:endParaRPr lang="es-CO"/>
          </a:p>
        </c:txPr>
        <c:crossAx val="341054368"/>
        <c:crosses val="autoZero"/>
        <c:auto val="1"/>
        <c:lblAlgn val="ctr"/>
        <c:lblOffset val="100"/>
        <c:noMultiLvlLbl val="0"/>
      </c:catAx>
      <c:valAx>
        <c:axId val="34105436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410538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50000"/>
        </a:schemeClr>
      </a:solidFill>
    </a:ln>
    <a:effectLst/>
  </c:spPr>
  <c:txPr>
    <a:bodyPr/>
    <a:lstStyle/>
    <a:p>
      <a:pPr>
        <a:defRPr sz="1400"/>
      </a:pPr>
      <a:endParaRPr lang="es-C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'Superávit sobretasa ACPM'!$D$3</c:f>
              <c:strCache>
                <c:ptCount val="1"/>
                <c:pt idx="0">
                  <c:v>A.DEFINITIVO</c:v>
                </c:pt>
              </c:strCache>
            </c:strRef>
          </c:tx>
          <c:spPr>
            <a:solidFill>
              <a:schemeClr val="accent1"/>
            </a:solidFill>
            <a:ln>
              <a:noFill/>
            </a:ln>
            <a:effectLst/>
          </c:spPr>
          <c:invertIfNegative val="0"/>
          <c:cat>
            <c:strRef>
              <c:f>'Superávit sobretasa ACPM'!$B$4:$B$6</c:f>
              <c:strCache>
                <c:ptCount val="3"/>
                <c:pt idx="0">
                  <c:v>S. SOBRETASA ACPM</c:v>
                </c:pt>
                <c:pt idx="1">
                  <c:v>TOTAL </c:v>
                </c:pt>
                <c:pt idx="2">
                  <c:v>% DE INGRESO EFECTIVO</c:v>
                </c:pt>
              </c:strCache>
            </c:strRef>
          </c:cat>
          <c:val>
            <c:numRef>
              <c:f>'Superávit sobretasa ACPM'!$D$4:$D$6</c:f>
              <c:numCache>
                <c:formatCode>#,##0.00</c:formatCode>
                <c:ptCount val="3"/>
                <c:pt idx="0">
                  <c:v>56108.067000000003</c:v>
                </c:pt>
                <c:pt idx="1">
                  <c:v>56108.067000000003</c:v>
                </c:pt>
                <c:pt idx="2" formatCode="#,##0">
                  <c:v>100</c:v>
                </c:pt>
              </c:numCache>
            </c:numRef>
          </c:val>
          <c:extLst>
            <c:ext xmlns:c16="http://schemas.microsoft.com/office/drawing/2014/chart" uri="{C3380CC4-5D6E-409C-BE32-E72D297353CC}">
              <c16:uniqueId val="{00000000-B95F-4C9C-A9B2-C38C3BBCEA54}"/>
            </c:ext>
          </c:extLst>
        </c:ser>
        <c:ser>
          <c:idx val="1"/>
          <c:order val="1"/>
          <c:tx>
            <c:strRef>
              <c:f>'Superávit sobretasa ACPM'!$E$3</c:f>
              <c:strCache>
                <c:ptCount val="1"/>
                <c:pt idx="0">
                  <c:v>I. EFECTIVO</c:v>
                </c:pt>
              </c:strCache>
            </c:strRef>
          </c:tx>
          <c:spPr>
            <a:solidFill>
              <a:schemeClr val="accent2"/>
            </a:solidFill>
            <a:ln>
              <a:noFill/>
            </a:ln>
            <a:effectLst/>
          </c:spPr>
          <c:invertIfNegative val="0"/>
          <c:cat>
            <c:strRef>
              <c:f>'Superávit sobretasa ACPM'!$B$4:$B$6</c:f>
              <c:strCache>
                <c:ptCount val="3"/>
                <c:pt idx="0">
                  <c:v>S. SOBRETASA ACPM</c:v>
                </c:pt>
                <c:pt idx="1">
                  <c:v>TOTAL </c:v>
                </c:pt>
                <c:pt idx="2">
                  <c:v>% DE INGRESO EFECTIVO</c:v>
                </c:pt>
              </c:strCache>
            </c:strRef>
          </c:cat>
          <c:val>
            <c:numRef>
              <c:f>'Superávit sobretasa ACPM'!$E$4:$E$6</c:f>
              <c:numCache>
                <c:formatCode>#,##0.00</c:formatCode>
                <c:ptCount val="3"/>
                <c:pt idx="0">
                  <c:v>56108.067000000003</c:v>
                </c:pt>
                <c:pt idx="1">
                  <c:v>56108.067000000003</c:v>
                </c:pt>
                <c:pt idx="2" formatCode="0%">
                  <c:v>1</c:v>
                </c:pt>
              </c:numCache>
            </c:numRef>
          </c:val>
          <c:extLst>
            <c:ext xmlns:c16="http://schemas.microsoft.com/office/drawing/2014/chart" uri="{C3380CC4-5D6E-409C-BE32-E72D297353CC}">
              <c16:uniqueId val="{00000001-B95F-4C9C-A9B2-C38C3BBCEA54}"/>
            </c:ext>
          </c:extLst>
        </c:ser>
        <c:ser>
          <c:idx val="2"/>
          <c:order val="2"/>
          <c:tx>
            <c:strRef>
              <c:f>'Superávit sobretasa ACPM'!$F$3</c:f>
              <c:strCache>
                <c:ptCount val="1"/>
                <c:pt idx="0">
                  <c:v>P. DEFINITIVO GASTOS</c:v>
                </c:pt>
              </c:strCache>
            </c:strRef>
          </c:tx>
          <c:spPr>
            <a:solidFill>
              <a:schemeClr val="accent3"/>
            </a:solidFill>
            <a:ln>
              <a:noFill/>
            </a:ln>
            <a:effectLst/>
          </c:spPr>
          <c:invertIfNegative val="0"/>
          <c:cat>
            <c:strRef>
              <c:f>'Superávit sobretasa ACPM'!$B$4:$B$6</c:f>
              <c:strCache>
                <c:ptCount val="3"/>
                <c:pt idx="0">
                  <c:v>S. SOBRETASA ACPM</c:v>
                </c:pt>
                <c:pt idx="1">
                  <c:v>TOTAL </c:v>
                </c:pt>
                <c:pt idx="2">
                  <c:v>% DE INGRESO EFECTIVO</c:v>
                </c:pt>
              </c:strCache>
            </c:strRef>
          </c:cat>
          <c:val>
            <c:numRef>
              <c:f>'Superávit sobretasa ACPM'!$F$4:$F$6</c:f>
              <c:numCache>
                <c:formatCode>#,##0.00</c:formatCode>
                <c:ptCount val="3"/>
                <c:pt idx="0">
                  <c:v>56108.067000000003</c:v>
                </c:pt>
                <c:pt idx="1">
                  <c:v>56108.067000000003</c:v>
                </c:pt>
                <c:pt idx="2" formatCode="0.00%">
                  <c:v>1</c:v>
                </c:pt>
              </c:numCache>
            </c:numRef>
          </c:val>
          <c:extLst>
            <c:ext xmlns:c16="http://schemas.microsoft.com/office/drawing/2014/chart" uri="{C3380CC4-5D6E-409C-BE32-E72D297353CC}">
              <c16:uniqueId val="{00000002-B95F-4C9C-A9B2-C38C3BBCEA54}"/>
            </c:ext>
          </c:extLst>
        </c:ser>
        <c:ser>
          <c:idx val="3"/>
          <c:order val="3"/>
          <c:tx>
            <c:strRef>
              <c:f>'Superávit sobretasa ACPM'!$G$3</c:f>
              <c:strCache>
                <c:ptCount val="1"/>
                <c:pt idx="0">
                  <c:v>COMPROMISOS</c:v>
                </c:pt>
              </c:strCache>
            </c:strRef>
          </c:tx>
          <c:spPr>
            <a:solidFill>
              <a:schemeClr val="accent4"/>
            </a:solidFill>
            <a:ln>
              <a:noFill/>
            </a:ln>
            <a:effectLst/>
          </c:spPr>
          <c:invertIfNegative val="0"/>
          <c:cat>
            <c:strRef>
              <c:f>'Superávit sobretasa ACPM'!$B$4:$B$6</c:f>
              <c:strCache>
                <c:ptCount val="3"/>
                <c:pt idx="0">
                  <c:v>S. SOBRETASA ACPM</c:v>
                </c:pt>
                <c:pt idx="1">
                  <c:v>TOTAL </c:v>
                </c:pt>
                <c:pt idx="2">
                  <c:v>% DE INGRESO EFECTIVO</c:v>
                </c:pt>
              </c:strCache>
            </c:strRef>
          </c:cat>
          <c:val>
            <c:numRef>
              <c:f>'Superávit sobretasa ACPM'!$G$4:$G$6</c:f>
              <c:numCache>
                <c:formatCode>#,##0.00</c:formatCode>
                <c:ptCount val="3"/>
                <c:pt idx="0">
                  <c:v>56108.067000000003</c:v>
                </c:pt>
                <c:pt idx="1">
                  <c:v>56108.067000000003</c:v>
                </c:pt>
                <c:pt idx="2" formatCode="0.00%">
                  <c:v>1</c:v>
                </c:pt>
              </c:numCache>
            </c:numRef>
          </c:val>
          <c:extLst>
            <c:ext xmlns:c16="http://schemas.microsoft.com/office/drawing/2014/chart" uri="{C3380CC4-5D6E-409C-BE32-E72D297353CC}">
              <c16:uniqueId val="{00000000-ED48-4170-B2FD-BB24C46B385E}"/>
            </c:ext>
          </c:extLst>
        </c:ser>
        <c:ser>
          <c:idx val="4"/>
          <c:order val="4"/>
          <c:tx>
            <c:strRef>
              <c:f>'Superávit sobretasa ACPM'!$H$3</c:f>
              <c:strCache>
                <c:ptCount val="1"/>
                <c:pt idx="0">
                  <c:v>OBLIGACIONES</c:v>
                </c:pt>
              </c:strCache>
            </c:strRef>
          </c:tx>
          <c:spPr>
            <a:solidFill>
              <a:schemeClr val="accent5"/>
            </a:solidFill>
            <a:ln>
              <a:noFill/>
            </a:ln>
            <a:effectLst/>
          </c:spPr>
          <c:invertIfNegative val="0"/>
          <c:cat>
            <c:strRef>
              <c:f>'Superávit sobretasa ACPM'!$B$4:$B$6</c:f>
              <c:strCache>
                <c:ptCount val="3"/>
                <c:pt idx="0">
                  <c:v>S. SOBRETASA ACPM</c:v>
                </c:pt>
                <c:pt idx="1">
                  <c:v>TOTAL </c:v>
                </c:pt>
                <c:pt idx="2">
                  <c:v>% DE INGRESO EFECTIVO</c:v>
                </c:pt>
              </c:strCache>
            </c:strRef>
          </c:cat>
          <c:val>
            <c:numRef>
              <c:f>'Superávit sobretasa ACPM'!$H$4:$H$6</c:f>
              <c:numCache>
                <c:formatCode>#,##0.00</c:formatCode>
                <c:ptCount val="3"/>
                <c:pt idx="0">
                  <c:v>37529.20551</c:v>
                </c:pt>
                <c:pt idx="1">
                  <c:v>37529.20551</c:v>
                </c:pt>
                <c:pt idx="2" formatCode="0.00%">
                  <c:v>0.66887361330769068</c:v>
                </c:pt>
              </c:numCache>
            </c:numRef>
          </c:val>
          <c:extLst>
            <c:ext xmlns:c16="http://schemas.microsoft.com/office/drawing/2014/chart" uri="{C3380CC4-5D6E-409C-BE32-E72D297353CC}">
              <c16:uniqueId val="{00000001-ED48-4170-B2FD-BB24C46B385E}"/>
            </c:ext>
          </c:extLst>
        </c:ser>
        <c:ser>
          <c:idx val="5"/>
          <c:order val="5"/>
          <c:tx>
            <c:strRef>
              <c:f>'Superávit sobretasa ACPM'!$I$3</c:f>
              <c:strCache>
                <c:ptCount val="1"/>
                <c:pt idx="0">
                  <c:v>PAGOS</c:v>
                </c:pt>
              </c:strCache>
            </c:strRef>
          </c:tx>
          <c:spPr>
            <a:solidFill>
              <a:schemeClr val="accent6"/>
            </a:solidFill>
            <a:ln>
              <a:noFill/>
            </a:ln>
            <a:effectLst/>
          </c:spPr>
          <c:invertIfNegative val="0"/>
          <c:cat>
            <c:strRef>
              <c:f>'Superávit sobretasa ACPM'!$B$4:$B$6</c:f>
              <c:strCache>
                <c:ptCount val="3"/>
                <c:pt idx="0">
                  <c:v>S. SOBRETASA ACPM</c:v>
                </c:pt>
                <c:pt idx="1">
                  <c:v>TOTAL </c:v>
                </c:pt>
                <c:pt idx="2">
                  <c:v>% DE INGRESO EFECTIVO</c:v>
                </c:pt>
              </c:strCache>
            </c:strRef>
          </c:cat>
          <c:val>
            <c:numRef>
              <c:f>'Superávit sobretasa ACPM'!$I$4:$I$6</c:f>
              <c:numCache>
                <c:formatCode>#,##0.00</c:formatCode>
                <c:ptCount val="3"/>
                <c:pt idx="0">
                  <c:v>37529.20551</c:v>
                </c:pt>
                <c:pt idx="1">
                  <c:v>37529.20551</c:v>
                </c:pt>
                <c:pt idx="2" formatCode="0.00%">
                  <c:v>0.66887361330769068</c:v>
                </c:pt>
              </c:numCache>
            </c:numRef>
          </c:val>
          <c:extLst>
            <c:ext xmlns:c16="http://schemas.microsoft.com/office/drawing/2014/chart" uri="{C3380CC4-5D6E-409C-BE32-E72D297353CC}">
              <c16:uniqueId val="{00000002-ED48-4170-B2FD-BB24C46B385E}"/>
            </c:ext>
          </c:extLst>
        </c:ser>
        <c:ser>
          <c:idx val="6"/>
          <c:order val="6"/>
          <c:tx>
            <c:strRef>
              <c:f>'Superávit sobretasa ACPM'!$J$3</c:f>
              <c:strCache>
                <c:ptCount val="1"/>
                <c:pt idx="0">
                  <c:v>D. I.  EFECTIVOS VS COMPROMISOS</c:v>
                </c:pt>
              </c:strCache>
            </c:strRef>
          </c:tx>
          <c:spPr>
            <a:solidFill>
              <a:schemeClr val="accent1">
                <a:lumMod val="60000"/>
              </a:schemeClr>
            </a:solidFill>
            <a:ln>
              <a:noFill/>
            </a:ln>
            <a:effectLst/>
          </c:spPr>
          <c:invertIfNegative val="0"/>
          <c:cat>
            <c:strRef>
              <c:f>'Superávit sobretasa ACPM'!$B$4:$B$6</c:f>
              <c:strCache>
                <c:ptCount val="3"/>
                <c:pt idx="0">
                  <c:v>S. SOBRETASA ACPM</c:v>
                </c:pt>
                <c:pt idx="1">
                  <c:v>TOTAL </c:v>
                </c:pt>
                <c:pt idx="2">
                  <c:v>% DE INGRESO EFECTIVO</c:v>
                </c:pt>
              </c:strCache>
            </c:strRef>
          </c:cat>
          <c:val>
            <c:numRef>
              <c:f>'Superávit sobretasa ACPM'!$J$4:$J$6</c:f>
              <c:numCache>
                <c:formatCode>#,##0.00</c:formatCode>
                <c:ptCount val="3"/>
                <c:pt idx="0">
                  <c:v>0</c:v>
                </c:pt>
                <c:pt idx="1">
                  <c:v>0</c:v>
                </c:pt>
                <c:pt idx="2" formatCode="0.00%">
                  <c:v>0</c:v>
                </c:pt>
              </c:numCache>
            </c:numRef>
          </c:val>
          <c:extLst>
            <c:ext xmlns:c16="http://schemas.microsoft.com/office/drawing/2014/chart" uri="{C3380CC4-5D6E-409C-BE32-E72D297353CC}">
              <c16:uniqueId val="{00000003-ED48-4170-B2FD-BB24C46B385E}"/>
            </c:ext>
          </c:extLst>
        </c:ser>
        <c:dLbls>
          <c:showLegendKey val="0"/>
          <c:showVal val="0"/>
          <c:showCatName val="0"/>
          <c:showSerName val="0"/>
          <c:showPercent val="0"/>
          <c:showBubbleSize val="0"/>
        </c:dLbls>
        <c:gapWidth val="219"/>
        <c:overlap val="-27"/>
        <c:axId val="257364864"/>
        <c:axId val="257365424"/>
      </c:barChart>
      <c:catAx>
        <c:axId val="257364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CO"/>
          </a:p>
        </c:txPr>
        <c:crossAx val="257365424"/>
        <c:crosses val="autoZero"/>
        <c:auto val="1"/>
        <c:lblAlgn val="ctr"/>
        <c:lblOffset val="100"/>
        <c:noMultiLvlLbl val="0"/>
      </c:catAx>
      <c:valAx>
        <c:axId val="257365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RECURSOS </a:t>
                </a:r>
              </a:p>
            </c:rich>
          </c:tx>
          <c:overlay val="0"/>
          <c:spPr>
            <a:noFill/>
            <a:ln>
              <a:noFill/>
            </a:ln>
            <a:effectLst/>
          </c:spPr>
        </c:title>
        <c:numFmt formatCode="#,##0.00" sourceLinked="1"/>
        <c:majorTickMark val="none"/>
        <c:minorTickMark val="none"/>
        <c:tickLblPos val="nextTo"/>
        <c:spPr>
          <a:noFill/>
          <a:ln>
            <a:noFill/>
          </a:ln>
          <a:effectLst/>
        </c:spPr>
        <c:txPr>
          <a:bodyPr rot="-60000000" vert="horz"/>
          <a:lstStyle/>
          <a:p>
            <a:pPr>
              <a:defRPr/>
            </a:pPr>
            <a:endParaRPr lang="es-CO"/>
          </a:p>
        </c:txPr>
        <c:crossAx val="2573648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chart>
  <c:spPr>
    <a:noFill/>
    <a:ln w="9525" cap="flat" cmpd="sng" algn="ctr">
      <a:solidFill>
        <a:sysClr val="window" lastClr="FFFFFF">
          <a:lumMod val="50000"/>
        </a:sysClr>
      </a:solidFill>
      <a:round/>
    </a:ln>
    <a:effectLst/>
  </c:spPr>
  <c:txPr>
    <a:bodyPr/>
    <a:lstStyle/>
    <a:p>
      <a:pPr>
        <a:defRPr sz="1600"/>
      </a:pPr>
      <a:endParaRPr lang="es-CO"/>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'UNIDADES EJECUTORAS'!$C$2</c:f>
              <c:strCache>
                <c:ptCount val="1"/>
                <c:pt idx="0">
                  <c:v>A. DEFINITIVA</c:v>
                </c:pt>
              </c:strCache>
            </c:strRef>
          </c:tx>
          <c:invertIfNegative val="0"/>
          <c:cat>
            <c:strRef>
              <c:f>'UNIDADES EJECUTORAS'!$B$3:$B$12</c:f>
              <c:strCache>
                <c:ptCount val="10"/>
                <c:pt idx="0">
                  <c:v>Planeación </c:v>
                </c:pt>
                <c:pt idx="1">
                  <c:v>Aguas ….</c:v>
                </c:pt>
                <c:pt idx="2">
                  <c:v>Interior</c:v>
                </c:pt>
                <c:pt idx="3">
                  <c:v>Cultura</c:v>
                </c:pt>
                <c:pt idx="4">
                  <c:v>Turismo….</c:v>
                </c:pt>
                <c:pt idx="5">
                  <c:v>Agricultura…</c:v>
                </c:pt>
                <c:pt idx="6">
                  <c:v>Educación</c:v>
                </c:pt>
                <c:pt idx="7">
                  <c:v>Salud</c:v>
                </c:pt>
                <c:pt idx="8">
                  <c:v>TIC</c:v>
                </c:pt>
                <c:pt idx="9">
                  <c:v>TOTAL </c:v>
                </c:pt>
              </c:strCache>
            </c:strRef>
          </c:cat>
          <c:val>
            <c:numRef>
              <c:f>'UNIDADES EJECUTORAS'!$C$3:$C$12</c:f>
              <c:numCache>
                <c:formatCode>_(* #,##0_);_(* \(#,##0\);_(* "-"??_);_(@_)</c:formatCode>
                <c:ptCount val="10"/>
                <c:pt idx="0">
                  <c:v>7199513.36589</c:v>
                </c:pt>
                <c:pt idx="1">
                  <c:v>60402647.444690004</c:v>
                </c:pt>
                <c:pt idx="2">
                  <c:v>7739633.5870000003</c:v>
                </c:pt>
                <c:pt idx="3">
                  <c:v>3234527.3689999999</c:v>
                </c:pt>
                <c:pt idx="4">
                  <c:v>1794041.3940000001</c:v>
                </c:pt>
                <c:pt idx="5">
                  <c:v>22931701.715</c:v>
                </c:pt>
                <c:pt idx="6">
                  <c:v>6742420.142</c:v>
                </c:pt>
                <c:pt idx="7">
                  <c:v>1235060.014</c:v>
                </c:pt>
                <c:pt idx="8">
                  <c:v>869774.37699999998</c:v>
                </c:pt>
                <c:pt idx="9">
                  <c:v>112149319.40858001</c:v>
                </c:pt>
              </c:numCache>
            </c:numRef>
          </c:val>
          <c:extLst>
            <c:ext xmlns:c16="http://schemas.microsoft.com/office/drawing/2014/chart" uri="{C3380CC4-5D6E-409C-BE32-E72D297353CC}">
              <c16:uniqueId val="{00000000-C378-4762-B12D-78D4BD1D3920}"/>
            </c:ext>
          </c:extLst>
        </c:ser>
        <c:ser>
          <c:idx val="1"/>
          <c:order val="1"/>
          <c:tx>
            <c:strRef>
              <c:f>'UNIDADES EJECUTORAS'!$D$2</c:f>
              <c:strCache>
                <c:ptCount val="1"/>
                <c:pt idx="0">
                  <c:v>%</c:v>
                </c:pt>
              </c:strCache>
            </c:strRef>
          </c:tx>
          <c:invertIfNegative val="0"/>
          <c:cat>
            <c:strRef>
              <c:f>'UNIDADES EJECUTORAS'!$B$3:$B$12</c:f>
              <c:strCache>
                <c:ptCount val="10"/>
                <c:pt idx="0">
                  <c:v>Planeación </c:v>
                </c:pt>
                <c:pt idx="1">
                  <c:v>Aguas ….</c:v>
                </c:pt>
                <c:pt idx="2">
                  <c:v>Interior</c:v>
                </c:pt>
                <c:pt idx="3">
                  <c:v>Cultura</c:v>
                </c:pt>
                <c:pt idx="4">
                  <c:v>Turismo….</c:v>
                </c:pt>
                <c:pt idx="5">
                  <c:v>Agricultura…</c:v>
                </c:pt>
                <c:pt idx="6">
                  <c:v>Educación</c:v>
                </c:pt>
                <c:pt idx="7">
                  <c:v>Salud</c:v>
                </c:pt>
                <c:pt idx="8">
                  <c:v>TIC</c:v>
                </c:pt>
                <c:pt idx="9">
                  <c:v>TOTAL </c:v>
                </c:pt>
              </c:strCache>
            </c:strRef>
          </c:cat>
          <c:val>
            <c:numRef>
              <c:f>'UNIDADES EJECUTORAS'!$D$3:$D$12</c:f>
              <c:numCache>
                <c:formatCode>_(* #,##0.00_);_(* \(#,##0.00\);_(* "-"??_);_(@_)</c:formatCode>
                <c:ptCount val="10"/>
                <c:pt idx="0">
                  <c:v>100</c:v>
                </c:pt>
                <c:pt idx="1">
                  <c:v>100</c:v>
                </c:pt>
                <c:pt idx="2">
                  <c:v>100</c:v>
                </c:pt>
                <c:pt idx="3">
                  <c:v>100</c:v>
                </c:pt>
                <c:pt idx="4">
                  <c:v>100</c:v>
                </c:pt>
                <c:pt idx="5">
                  <c:v>100</c:v>
                </c:pt>
                <c:pt idx="6">
                  <c:v>100</c:v>
                </c:pt>
                <c:pt idx="7">
                  <c:v>100</c:v>
                </c:pt>
                <c:pt idx="8">
                  <c:v>100</c:v>
                </c:pt>
                <c:pt idx="9">
                  <c:v>100</c:v>
                </c:pt>
              </c:numCache>
            </c:numRef>
          </c:val>
          <c:extLst>
            <c:ext xmlns:c16="http://schemas.microsoft.com/office/drawing/2014/chart" uri="{C3380CC4-5D6E-409C-BE32-E72D297353CC}">
              <c16:uniqueId val="{00000001-C378-4762-B12D-78D4BD1D3920}"/>
            </c:ext>
          </c:extLst>
        </c:ser>
        <c:ser>
          <c:idx val="2"/>
          <c:order val="2"/>
          <c:tx>
            <c:strRef>
              <c:f>'UNIDADES EJECUTORAS'!$E$2</c:f>
              <c:strCache>
                <c:ptCount val="1"/>
                <c:pt idx="0">
                  <c:v>CERTIFICADOS</c:v>
                </c:pt>
              </c:strCache>
            </c:strRef>
          </c:tx>
          <c:invertIfNegative val="0"/>
          <c:cat>
            <c:strRef>
              <c:f>'UNIDADES EJECUTORAS'!$B$3:$B$12</c:f>
              <c:strCache>
                <c:ptCount val="10"/>
                <c:pt idx="0">
                  <c:v>Planeación </c:v>
                </c:pt>
                <c:pt idx="1">
                  <c:v>Aguas ….</c:v>
                </c:pt>
                <c:pt idx="2">
                  <c:v>Interior</c:v>
                </c:pt>
                <c:pt idx="3">
                  <c:v>Cultura</c:v>
                </c:pt>
                <c:pt idx="4">
                  <c:v>Turismo….</c:v>
                </c:pt>
                <c:pt idx="5">
                  <c:v>Agricultura…</c:v>
                </c:pt>
                <c:pt idx="6">
                  <c:v>Educación</c:v>
                </c:pt>
                <c:pt idx="7">
                  <c:v>Salud</c:v>
                </c:pt>
                <c:pt idx="8">
                  <c:v>TIC</c:v>
                </c:pt>
                <c:pt idx="9">
                  <c:v>TOTAL </c:v>
                </c:pt>
              </c:strCache>
            </c:strRef>
          </c:cat>
          <c:val>
            <c:numRef>
              <c:f>'UNIDADES EJECUTORAS'!$E$3:$E$12</c:f>
              <c:numCache>
                <c:formatCode>_(* #,##0_);_(* \(#,##0\);_(* "-"??_);_(@_)</c:formatCode>
                <c:ptCount val="10"/>
                <c:pt idx="0">
                  <c:v>4707000</c:v>
                </c:pt>
                <c:pt idx="1">
                  <c:v>42628745.284079999</c:v>
                </c:pt>
                <c:pt idx="2">
                  <c:v>7553653.2551999995</c:v>
                </c:pt>
                <c:pt idx="3">
                  <c:v>3043028.5</c:v>
                </c:pt>
                <c:pt idx="4">
                  <c:v>673083.39599999995</c:v>
                </c:pt>
                <c:pt idx="5">
                  <c:v>20649487.021000002</c:v>
                </c:pt>
                <c:pt idx="6">
                  <c:v>3199407.56</c:v>
                </c:pt>
                <c:pt idx="7">
                  <c:v>1187172.068</c:v>
                </c:pt>
                <c:pt idx="8">
                  <c:v>848063.23400000005</c:v>
                </c:pt>
                <c:pt idx="9">
                  <c:v>84489640.318279997</c:v>
                </c:pt>
              </c:numCache>
            </c:numRef>
          </c:val>
          <c:extLst>
            <c:ext xmlns:c16="http://schemas.microsoft.com/office/drawing/2014/chart" uri="{C3380CC4-5D6E-409C-BE32-E72D297353CC}">
              <c16:uniqueId val="{00000002-C378-4762-B12D-78D4BD1D3920}"/>
            </c:ext>
          </c:extLst>
        </c:ser>
        <c:ser>
          <c:idx val="3"/>
          <c:order val="3"/>
          <c:tx>
            <c:strRef>
              <c:f>'UNIDADES EJECUTORAS'!$F$2</c:f>
              <c:strCache>
                <c:ptCount val="1"/>
                <c:pt idx="0">
                  <c:v>%</c:v>
                </c:pt>
              </c:strCache>
            </c:strRef>
          </c:tx>
          <c:invertIfNegative val="0"/>
          <c:cat>
            <c:strRef>
              <c:f>'UNIDADES EJECUTORAS'!$B$3:$B$12</c:f>
              <c:strCache>
                <c:ptCount val="10"/>
                <c:pt idx="0">
                  <c:v>Planeación </c:v>
                </c:pt>
                <c:pt idx="1">
                  <c:v>Aguas ….</c:v>
                </c:pt>
                <c:pt idx="2">
                  <c:v>Interior</c:v>
                </c:pt>
                <c:pt idx="3">
                  <c:v>Cultura</c:v>
                </c:pt>
                <c:pt idx="4">
                  <c:v>Turismo….</c:v>
                </c:pt>
                <c:pt idx="5">
                  <c:v>Agricultura…</c:v>
                </c:pt>
                <c:pt idx="6">
                  <c:v>Educación</c:v>
                </c:pt>
                <c:pt idx="7">
                  <c:v>Salud</c:v>
                </c:pt>
                <c:pt idx="8">
                  <c:v>TIC</c:v>
                </c:pt>
                <c:pt idx="9">
                  <c:v>TOTAL </c:v>
                </c:pt>
              </c:strCache>
            </c:strRef>
          </c:cat>
          <c:val>
            <c:numRef>
              <c:f>'UNIDADES EJECUTORAS'!$F$3:$F$12</c:f>
              <c:numCache>
                <c:formatCode>_(* #,##0.00_);_(* \(#,##0.00\);_(* "-"??_);_(@_)</c:formatCode>
                <c:ptCount val="10"/>
                <c:pt idx="0">
                  <c:v>65.37941886879355</c:v>
                </c:pt>
                <c:pt idx="1">
                  <c:v>70.574299451219659</c:v>
                </c:pt>
                <c:pt idx="2">
                  <c:v>97.597039579336339</c:v>
                </c:pt>
                <c:pt idx="3">
                  <c:v>94.079540929678245</c:v>
                </c:pt>
                <c:pt idx="4">
                  <c:v>37.51771827846688</c:v>
                </c:pt>
                <c:pt idx="5">
                  <c:v>90.047774376433807</c:v>
                </c:pt>
                <c:pt idx="6">
                  <c:v>47.451916264757742</c:v>
                </c:pt>
                <c:pt idx="7">
                  <c:v>96.122621940863837</c:v>
                </c:pt>
                <c:pt idx="8">
                  <c:v>97.503818970284527</c:v>
                </c:pt>
                <c:pt idx="9">
                  <c:v>75.33673923643633</c:v>
                </c:pt>
              </c:numCache>
            </c:numRef>
          </c:val>
          <c:extLst>
            <c:ext xmlns:c16="http://schemas.microsoft.com/office/drawing/2014/chart" uri="{C3380CC4-5D6E-409C-BE32-E72D297353CC}">
              <c16:uniqueId val="{00000003-C378-4762-B12D-78D4BD1D3920}"/>
            </c:ext>
          </c:extLst>
        </c:ser>
        <c:ser>
          <c:idx val="4"/>
          <c:order val="4"/>
          <c:tx>
            <c:strRef>
              <c:f>'UNIDADES EJECUTORAS'!$G$2</c:f>
              <c:strCache>
                <c:ptCount val="1"/>
                <c:pt idx="0">
                  <c:v>COMPROMISOS</c:v>
                </c:pt>
              </c:strCache>
            </c:strRef>
          </c:tx>
          <c:invertIfNegative val="0"/>
          <c:cat>
            <c:strRef>
              <c:f>'UNIDADES EJECUTORAS'!$B$3:$B$12</c:f>
              <c:strCache>
                <c:ptCount val="10"/>
                <c:pt idx="0">
                  <c:v>Planeación </c:v>
                </c:pt>
                <c:pt idx="1">
                  <c:v>Aguas ….</c:v>
                </c:pt>
                <c:pt idx="2">
                  <c:v>Interior</c:v>
                </c:pt>
                <c:pt idx="3">
                  <c:v>Cultura</c:v>
                </c:pt>
                <c:pt idx="4">
                  <c:v>Turismo….</c:v>
                </c:pt>
                <c:pt idx="5">
                  <c:v>Agricultura…</c:v>
                </c:pt>
                <c:pt idx="6">
                  <c:v>Educación</c:v>
                </c:pt>
                <c:pt idx="7">
                  <c:v>Salud</c:v>
                </c:pt>
                <c:pt idx="8">
                  <c:v>TIC</c:v>
                </c:pt>
                <c:pt idx="9">
                  <c:v>TOTAL </c:v>
                </c:pt>
              </c:strCache>
            </c:strRef>
          </c:cat>
          <c:val>
            <c:numRef>
              <c:f>'UNIDADES EJECUTORAS'!$G$3:$G$12</c:f>
              <c:numCache>
                <c:formatCode>_(* #,##0_);_(* \(#,##0\);_(* "-"??_);_(@_)</c:formatCode>
                <c:ptCount val="10"/>
                <c:pt idx="0">
                  <c:v>207000</c:v>
                </c:pt>
                <c:pt idx="1">
                  <c:v>29952594.39618</c:v>
                </c:pt>
                <c:pt idx="2">
                  <c:v>6818573.9711999996</c:v>
                </c:pt>
                <c:pt idx="3">
                  <c:v>3043028.5</c:v>
                </c:pt>
                <c:pt idx="4">
                  <c:v>0</c:v>
                </c:pt>
                <c:pt idx="5">
                  <c:v>8944208.1720000003</c:v>
                </c:pt>
                <c:pt idx="6">
                  <c:v>628062.89899999998</c:v>
                </c:pt>
                <c:pt idx="7">
                  <c:v>1100547.4040000001</c:v>
                </c:pt>
                <c:pt idx="8">
                  <c:v>847706.23400000005</c:v>
                </c:pt>
                <c:pt idx="9">
                  <c:v>51541721.576379992</c:v>
                </c:pt>
              </c:numCache>
            </c:numRef>
          </c:val>
          <c:extLst>
            <c:ext xmlns:c16="http://schemas.microsoft.com/office/drawing/2014/chart" uri="{C3380CC4-5D6E-409C-BE32-E72D297353CC}">
              <c16:uniqueId val="{00000004-C378-4762-B12D-78D4BD1D3920}"/>
            </c:ext>
          </c:extLst>
        </c:ser>
        <c:ser>
          <c:idx val="5"/>
          <c:order val="5"/>
          <c:tx>
            <c:strRef>
              <c:f>'UNIDADES EJECUTORAS'!$H$2</c:f>
              <c:strCache>
                <c:ptCount val="1"/>
                <c:pt idx="0">
                  <c:v>%</c:v>
                </c:pt>
              </c:strCache>
            </c:strRef>
          </c:tx>
          <c:invertIfNegative val="0"/>
          <c:cat>
            <c:strRef>
              <c:f>'UNIDADES EJECUTORAS'!$B$3:$B$12</c:f>
              <c:strCache>
                <c:ptCount val="10"/>
                <c:pt idx="0">
                  <c:v>Planeación </c:v>
                </c:pt>
                <c:pt idx="1">
                  <c:v>Aguas ….</c:v>
                </c:pt>
                <c:pt idx="2">
                  <c:v>Interior</c:v>
                </c:pt>
                <c:pt idx="3">
                  <c:v>Cultura</c:v>
                </c:pt>
                <c:pt idx="4">
                  <c:v>Turismo….</c:v>
                </c:pt>
                <c:pt idx="5">
                  <c:v>Agricultura…</c:v>
                </c:pt>
                <c:pt idx="6">
                  <c:v>Educación</c:v>
                </c:pt>
                <c:pt idx="7">
                  <c:v>Salud</c:v>
                </c:pt>
                <c:pt idx="8">
                  <c:v>TIC</c:v>
                </c:pt>
                <c:pt idx="9">
                  <c:v>TOTAL </c:v>
                </c:pt>
              </c:strCache>
            </c:strRef>
          </c:cat>
          <c:val>
            <c:numRef>
              <c:f>'UNIDADES EJECUTORAS'!$H$3:$H$12</c:f>
              <c:numCache>
                <c:formatCode>_(* #,##0.00_);_(* \(#,##0.00\);_(* "-"??_);_(@_)</c:formatCode>
                <c:ptCount val="10"/>
                <c:pt idx="0">
                  <c:v>2.8751943288379573</c:v>
                </c:pt>
                <c:pt idx="1">
                  <c:v>49.588214529184732</c:v>
                </c:pt>
                <c:pt idx="2">
                  <c:v>88.099441589236562</c:v>
                </c:pt>
                <c:pt idx="3">
                  <c:v>94.079540929678245</c:v>
                </c:pt>
                <c:pt idx="4">
                  <c:v>0</c:v>
                </c:pt>
                <c:pt idx="5">
                  <c:v>39.003682688535271</c:v>
                </c:pt>
                <c:pt idx="6">
                  <c:v>9.3150958524174392</c:v>
                </c:pt>
                <c:pt idx="7">
                  <c:v>89.108819937878764</c:v>
                </c:pt>
                <c:pt idx="8">
                  <c:v>97.462773843014702</c:v>
                </c:pt>
                <c:pt idx="9">
                  <c:v>45.958122481871058</c:v>
                </c:pt>
              </c:numCache>
            </c:numRef>
          </c:val>
          <c:extLst>
            <c:ext xmlns:c16="http://schemas.microsoft.com/office/drawing/2014/chart" uri="{C3380CC4-5D6E-409C-BE32-E72D297353CC}">
              <c16:uniqueId val="{00000005-C378-4762-B12D-78D4BD1D3920}"/>
            </c:ext>
          </c:extLst>
        </c:ser>
        <c:dLbls>
          <c:showLegendKey val="0"/>
          <c:showVal val="0"/>
          <c:showCatName val="0"/>
          <c:showSerName val="0"/>
          <c:showPercent val="0"/>
          <c:showBubbleSize val="0"/>
        </c:dLbls>
        <c:gapWidth val="150"/>
        <c:shape val="box"/>
        <c:axId val="341060528"/>
        <c:axId val="341061088"/>
        <c:axId val="0"/>
      </c:bar3DChart>
      <c:catAx>
        <c:axId val="341060528"/>
        <c:scaling>
          <c:orientation val="minMax"/>
        </c:scaling>
        <c:delete val="0"/>
        <c:axPos val="b"/>
        <c:numFmt formatCode="General" sourceLinked="0"/>
        <c:majorTickMark val="none"/>
        <c:minorTickMark val="none"/>
        <c:tickLblPos val="nextTo"/>
        <c:crossAx val="341061088"/>
        <c:crosses val="autoZero"/>
        <c:auto val="1"/>
        <c:lblAlgn val="ctr"/>
        <c:lblOffset val="100"/>
        <c:noMultiLvlLbl val="0"/>
      </c:catAx>
      <c:valAx>
        <c:axId val="341061088"/>
        <c:scaling>
          <c:orientation val="minMax"/>
        </c:scaling>
        <c:delete val="1"/>
        <c:axPos val="l"/>
        <c:majorGridlines/>
        <c:numFmt formatCode="_(* #,##0_);_(* \(#,##0\);_(* &quot;-&quot;??_);_(@_)" sourceLinked="1"/>
        <c:majorTickMark val="none"/>
        <c:minorTickMark val="none"/>
        <c:tickLblPos val="nextTo"/>
        <c:crossAx val="341060528"/>
        <c:crosses val="autoZero"/>
        <c:crossBetween val="between"/>
      </c:valAx>
      <c:dTable>
        <c:showHorzBorder val="1"/>
        <c:showVertBorder val="1"/>
        <c:showOutline val="1"/>
        <c:showKeys val="1"/>
      </c:dTable>
    </c:plotArea>
    <c:plotVisOnly val="1"/>
    <c:dispBlanksAs val="gap"/>
    <c:showDLblsOverMax val="0"/>
  </c:chart>
  <c:spPr>
    <a:ln>
      <a:solidFill>
        <a:sysClr val="window" lastClr="FFFFFF">
          <a:lumMod val="65000"/>
        </a:sysClr>
      </a:solidFill>
    </a:ln>
  </c:spPr>
  <c:txPr>
    <a:bodyPr/>
    <a:lstStyle/>
    <a:p>
      <a:pPr>
        <a:defRPr sz="1400"/>
      </a:pPr>
      <a:endParaRPr lang="es-CO"/>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160062296438337"/>
          <c:y val="4.235227872602499E-2"/>
          <c:w val="0.78839937703561669"/>
          <c:h val="0.5095803524295518"/>
        </c:manualLayout>
      </c:layout>
      <c:barChart>
        <c:barDir val="col"/>
        <c:grouping val="clustered"/>
        <c:varyColors val="0"/>
        <c:ser>
          <c:idx val="0"/>
          <c:order val="0"/>
          <c:tx>
            <c:strRef>
              <c:f>'[Gráficas Ingresos vs Gastos 30-09-2021 definitivo.xlsx]Estampilla Procultura'!$D$3</c:f>
              <c:strCache>
                <c:ptCount val="1"/>
                <c:pt idx="0">
                  <c:v>A.DEFINITIVO</c:v>
                </c:pt>
              </c:strCache>
            </c:strRef>
          </c:tx>
          <c:spPr>
            <a:solidFill>
              <a:schemeClr val="accent2"/>
            </a:solidFill>
            <a:ln>
              <a:noFill/>
            </a:ln>
            <a:effectLst/>
          </c:spPr>
          <c:invertIfNegative val="0"/>
          <c:cat>
            <c:strRef>
              <c:f>'[Gráficas Ingresos vs Gastos 30-09-2021 definitivo.xlsx]Estampilla Procultura'!$B$4:$B$11</c:f>
              <c:strCache>
                <c:ptCount val="8"/>
                <c:pt idx="0">
                  <c:v>ESTAMPILLA PROCULTURA</c:v>
                </c:pt>
                <c:pt idx="1">
                  <c:v>ESTAMPILLA PRO-CULTURA 10% SEGURIDAD SOCIAL</c:v>
                </c:pt>
                <c:pt idx="2">
                  <c:v>ESTAMPILLA PRO-CULTURA 10% BIBLIOTECAS</c:v>
                </c:pt>
                <c:pt idx="3">
                  <c:v>ESTAMPILLA PRO-CULTURA 50% CONCERTACION</c:v>
                </c:pt>
                <c:pt idx="4">
                  <c:v>ESTAMPILLA PRO-CULTRA 10% ESTIMULOS</c:v>
                </c:pt>
                <c:pt idx="5">
                  <c:v>S. ESTAMPILLA PRO-CULTURA</c:v>
                </c:pt>
                <c:pt idx="6">
                  <c:v>TOTAL </c:v>
                </c:pt>
                <c:pt idx="7">
                  <c:v>% DE INGRESO EFECTIVO</c:v>
                </c:pt>
              </c:strCache>
            </c:strRef>
          </c:cat>
          <c:val>
            <c:numRef>
              <c:f>'[Gráficas Ingresos vs Gastos 30-09-2021 definitivo.xlsx]Estampilla Procultura'!$D$4:$D$11</c:f>
              <c:numCache>
                <c:formatCode>#,##0</c:formatCode>
                <c:ptCount val="8"/>
                <c:pt idx="0">
                  <c:v>367964.9902</c:v>
                </c:pt>
                <c:pt idx="1">
                  <c:v>183982.49460000001</c:v>
                </c:pt>
                <c:pt idx="2">
                  <c:v>183982.49460000001</c:v>
                </c:pt>
                <c:pt idx="3">
                  <c:v>919912.47499999998</c:v>
                </c:pt>
                <c:pt idx="4">
                  <c:v>183982.49460000001</c:v>
                </c:pt>
                <c:pt idx="5">
                  <c:v>1509653.5858199999</c:v>
                </c:pt>
                <c:pt idx="6" formatCode="#,##0.00">
                  <c:v>3349478.5348199997</c:v>
                </c:pt>
                <c:pt idx="7">
                  <c:v>100</c:v>
                </c:pt>
              </c:numCache>
            </c:numRef>
          </c:val>
          <c:extLst>
            <c:ext xmlns:c16="http://schemas.microsoft.com/office/drawing/2014/chart" uri="{C3380CC4-5D6E-409C-BE32-E72D297353CC}">
              <c16:uniqueId val="{00000000-B8A5-46EC-B8EF-B7E184E2D5EE}"/>
            </c:ext>
          </c:extLst>
        </c:ser>
        <c:ser>
          <c:idx val="1"/>
          <c:order val="1"/>
          <c:tx>
            <c:strRef>
              <c:f>'[Gráficas Ingresos vs Gastos 30-09-2021 definitivo.xlsx]Estampilla Procultura'!$E$3</c:f>
              <c:strCache>
                <c:ptCount val="1"/>
                <c:pt idx="0">
                  <c:v>I. EFECTIVO</c:v>
                </c:pt>
              </c:strCache>
            </c:strRef>
          </c:tx>
          <c:spPr>
            <a:solidFill>
              <a:schemeClr val="accent3"/>
            </a:solidFill>
            <a:ln>
              <a:noFill/>
            </a:ln>
            <a:effectLst/>
          </c:spPr>
          <c:invertIfNegative val="0"/>
          <c:cat>
            <c:strRef>
              <c:f>'[Gráficas Ingresos vs Gastos 30-09-2021 definitivo.xlsx]Estampilla Procultura'!$B$4:$B$11</c:f>
              <c:strCache>
                <c:ptCount val="8"/>
                <c:pt idx="0">
                  <c:v>ESTAMPILLA PROCULTURA</c:v>
                </c:pt>
                <c:pt idx="1">
                  <c:v>ESTAMPILLA PRO-CULTURA 10% SEGURIDAD SOCIAL</c:v>
                </c:pt>
                <c:pt idx="2">
                  <c:v>ESTAMPILLA PRO-CULTURA 10% BIBLIOTECAS</c:v>
                </c:pt>
                <c:pt idx="3">
                  <c:v>ESTAMPILLA PRO-CULTURA 50% CONCERTACION</c:v>
                </c:pt>
                <c:pt idx="4">
                  <c:v>ESTAMPILLA PRO-CULTRA 10% ESTIMULOS</c:v>
                </c:pt>
                <c:pt idx="5">
                  <c:v>S. ESTAMPILLA PRO-CULTURA</c:v>
                </c:pt>
                <c:pt idx="6">
                  <c:v>TOTAL </c:v>
                </c:pt>
                <c:pt idx="7">
                  <c:v>% DE INGRESO EFECTIVO</c:v>
                </c:pt>
              </c:strCache>
            </c:strRef>
          </c:cat>
          <c:val>
            <c:numRef>
              <c:f>'[Gráficas Ingresos vs Gastos 30-09-2021 definitivo.xlsx]Estampilla Procultura'!$E$4:$E$11</c:f>
              <c:numCache>
                <c:formatCode>#,##0</c:formatCode>
                <c:ptCount val="8"/>
                <c:pt idx="0">
                  <c:v>241269.79650999999</c:v>
                </c:pt>
                <c:pt idx="1">
                  <c:v>120634.89822</c:v>
                </c:pt>
                <c:pt idx="2">
                  <c:v>120634.89822</c:v>
                </c:pt>
                <c:pt idx="3">
                  <c:v>603174.4911799999</c:v>
                </c:pt>
                <c:pt idx="4">
                  <c:v>120634.89821</c:v>
                </c:pt>
                <c:pt idx="5">
                  <c:v>1509653.5858199999</c:v>
                </c:pt>
                <c:pt idx="6" formatCode="#,##0.00">
                  <c:v>2716002.5681599998</c:v>
                </c:pt>
                <c:pt idx="7" formatCode="0%">
                  <c:v>0.81087325681457378</c:v>
                </c:pt>
              </c:numCache>
            </c:numRef>
          </c:val>
          <c:extLst>
            <c:ext xmlns:c16="http://schemas.microsoft.com/office/drawing/2014/chart" uri="{C3380CC4-5D6E-409C-BE32-E72D297353CC}">
              <c16:uniqueId val="{00000001-B8A5-46EC-B8EF-B7E184E2D5EE}"/>
            </c:ext>
          </c:extLst>
        </c:ser>
        <c:ser>
          <c:idx val="2"/>
          <c:order val="2"/>
          <c:tx>
            <c:strRef>
              <c:f>'[Gráficas Ingresos vs Gastos 30-09-2021 definitivo.xlsx]Estampilla Procultura'!$F$3</c:f>
              <c:strCache>
                <c:ptCount val="1"/>
                <c:pt idx="0">
                  <c:v>P. DEFINITIVO GASTOS</c:v>
                </c:pt>
              </c:strCache>
            </c:strRef>
          </c:tx>
          <c:invertIfNegative val="0"/>
          <c:cat>
            <c:strRef>
              <c:f>'[Gráficas Ingresos vs Gastos 30-09-2021 definitivo.xlsx]Estampilla Procultura'!$B$4:$B$11</c:f>
              <c:strCache>
                <c:ptCount val="8"/>
                <c:pt idx="0">
                  <c:v>ESTAMPILLA PROCULTURA</c:v>
                </c:pt>
                <c:pt idx="1">
                  <c:v>ESTAMPILLA PRO-CULTURA 10% SEGURIDAD SOCIAL</c:v>
                </c:pt>
                <c:pt idx="2">
                  <c:v>ESTAMPILLA PRO-CULTURA 10% BIBLIOTECAS</c:v>
                </c:pt>
                <c:pt idx="3">
                  <c:v>ESTAMPILLA PRO-CULTURA 50% CONCERTACION</c:v>
                </c:pt>
                <c:pt idx="4">
                  <c:v>ESTAMPILLA PRO-CULTRA 10% ESTIMULOS</c:v>
                </c:pt>
                <c:pt idx="5">
                  <c:v>S. ESTAMPILLA PRO-CULTURA</c:v>
                </c:pt>
                <c:pt idx="6">
                  <c:v>TOTAL </c:v>
                </c:pt>
                <c:pt idx="7">
                  <c:v>% DE INGRESO EFECTIVO</c:v>
                </c:pt>
              </c:strCache>
            </c:strRef>
          </c:cat>
          <c:val>
            <c:numRef>
              <c:f>'[Gráficas Ingresos vs Gastos 30-09-2021 definitivo.xlsx]Estampilla Procultura'!$F$4:$F$11</c:f>
              <c:numCache>
                <c:formatCode>#,##0</c:formatCode>
                <c:ptCount val="8"/>
                <c:pt idx="0">
                  <c:v>367964.9902</c:v>
                </c:pt>
                <c:pt idx="1">
                  <c:v>183982.49460000001</c:v>
                </c:pt>
                <c:pt idx="2">
                  <c:v>183982.49460000001</c:v>
                </c:pt>
                <c:pt idx="3">
                  <c:v>919912.47499999998</c:v>
                </c:pt>
                <c:pt idx="4">
                  <c:v>183982.49460000001</c:v>
                </c:pt>
                <c:pt idx="5">
                  <c:v>1509653.5858199999</c:v>
                </c:pt>
                <c:pt idx="6" formatCode="#,##0.00">
                  <c:v>3349478.5348199997</c:v>
                </c:pt>
                <c:pt idx="7" formatCode="0%">
                  <c:v>1</c:v>
                </c:pt>
              </c:numCache>
            </c:numRef>
          </c:val>
          <c:extLst>
            <c:ext xmlns:c16="http://schemas.microsoft.com/office/drawing/2014/chart" uri="{C3380CC4-5D6E-409C-BE32-E72D297353CC}">
              <c16:uniqueId val="{00000002-B8A5-46EC-B8EF-B7E184E2D5EE}"/>
            </c:ext>
          </c:extLst>
        </c:ser>
        <c:ser>
          <c:idx val="3"/>
          <c:order val="3"/>
          <c:tx>
            <c:strRef>
              <c:f>'[Gráficas Ingresos vs Gastos 30-09-2021 definitivo.xlsx]Estampilla Procultura'!$G$3</c:f>
              <c:strCache>
                <c:ptCount val="1"/>
                <c:pt idx="0">
                  <c:v>COMPROMISOS</c:v>
                </c:pt>
              </c:strCache>
            </c:strRef>
          </c:tx>
          <c:invertIfNegative val="0"/>
          <c:cat>
            <c:strRef>
              <c:f>'[Gráficas Ingresos vs Gastos 30-09-2021 definitivo.xlsx]Estampilla Procultura'!$B$4:$B$11</c:f>
              <c:strCache>
                <c:ptCount val="8"/>
                <c:pt idx="0">
                  <c:v>ESTAMPILLA PROCULTURA</c:v>
                </c:pt>
                <c:pt idx="1">
                  <c:v>ESTAMPILLA PRO-CULTURA 10% SEGURIDAD SOCIAL</c:v>
                </c:pt>
                <c:pt idx="2">
                  <c:v>ESTAMPILLA PRO-CULTURA 10% BIBLIOTECAS</c:v>
                </c:pt>
                <c:pt idx="3">
                  <c:v>ESTAMPILLA PRO-CULTURA 50% CONCERTACION</c:v>
                </c:pt>
                <c:pt idx="4">
                  <c:v>ESTAMPILLA PRO-CULTRA 10% ESTIMULOS</c:v>
                </c:pt>
                <c:pt idx="5">
                  <c:v>S. ESTAMPILLA PRO-CULTURA</c:v>
                </c:pt>
                <c:pt idx="6">
                  <c:v>TOTAL </c:v>
                </c:pt>
                <c:pt idx="7">
                  <c:v>% DE INGRESO EFECTIVO</c:v>
                </c:pt>
              </c:strCache>
            </c:strRef>
          </c:cat>
          <c:val>
            <c:numRef>
              <c:f>'[Gráficas Ingresos vs Gastos 30-09-2021 definitivo.xlsx]Estampilla Procultura'!$G$4:$G$11</c:f>
              <c:numCache>
                <c:formatCode>#,##0</c:formatCode>
                <c:ptCount val="8"/>
                <c:pt idx="0">
                  <c:v>48603.04967</c:v>
                </c:pt>
                <c:pt idx="1">
                  <c:v>0</c:v>
                </c:pt>
                <c:pt idx="2">
                  <c:v>94690</c:v>
                </c:pt>
                <c:pt idx="3">
                  <c:v>814993.20415999996</c:v>
                </c:pt>
                <c:pt idx="4">
                  <c:v>163769.50599999999</c:v>
                </c:pt>
                <c:pt idx="5">
                  <c:v>1324071.5459700001</c:v>
                </c:pt>
                <c:pt idx="6" formatCode="#,##0.00">
                  <c:v>2446127.3058000002</c:v>
                </c:pt>
                <c:pt idx="7" formatCode="0.00%">
                  <c:v>0.73030093501747273</c:v>
                </c:pt>
              </c:numCache>
            </c:numRef>
          </c:val>
          <c:extLst>
            <c:ext xmlns:c16="http://schemas.microsoft.com/office/drawing/2014/chart" uri="{C3380CC4-5D6E-409C-BE32-E72D297353CC}">
              <c16:uniqueId val="{00000000-7986-40EC-A3C1-CC84A677DCD5}"/>
            </c:ext>
          </c:extLst>
        </c:ser>
        <c:ser>
          <c:idx val="4"/>
          <c:order val="4"/>
          <c:tx>
            <c:strRef>
              <c:f>'[Gráficas Ingresos vs Gastos 30-09-2021 definitivo.xlsx]Estampilla Procultura'!$H$3</c:f>
              <c:strCache>
                <c:ptCount val="1"/>
                <c:pt idx="0">
                  <c:v>OBLIGACIONES</c:v>
                </c:pt>
              </c:strCache>
            </c:strRef>
          </c:tx>
          <c:invertIfNegative val="0"/>
          <c:cat>
            <c:strRef>
              <c:f>'[Gráficas Ingresos vs Gastos 30-09-2021 definitivo.xlsx]Estampilla Procultura'!$B$4:$B$11</c:f>
              <c:strCache>
                <c:ptCount val="8"/>
                <c:pt idx="0">
                  <c:v>ESTAMPILLA PROCULTURA</c:v>
                </c:pt>
                <c:pt idx="1">
                  <c:v>ESTAMPILLA PRO-CULTURA 10% SEGURIDAD SOCIAL</c:v>
                </c:pt>
                <c:pt idx="2">
                  <c:v>ESTAMPILLA PRO-CULTURA 10% BIBLIOTECAS</c:v>
                </c:pt>
                <c:pt idx="3">
                  <c:v>ESTAMPILLA PRO-CULTURA 50% CONCERTACION</c:v>
                </c:pt>
                <c:pt idx="4">
                  <c:v>ESTAMPILLA PRO-CULTRA 10% ESTIMULOS</c:v>
                </c:pt>
                <c:pt idx="5">
                  <c:v>S. ESTAMPILLA PRO-CULTURA</c:v>
                </c:pt>
                <c:pt idx="6">
                  <c:v>TOTAL </c:v>
                </c:pt>
                <c:pt idx="7">
                  <c:v>% DE INGRESO EFECTIVO</c:v>
                </c:pt>
              </c:strCache>
            </c:strRef>
          </c:cat>
          <c:val>
            <c:numRef>
              <c:f>'[Gráficas Ingresos vs Gastos 30-09-2021 definitivo.xlsx]Estampilla Procultura'!$H$4:$H$11</c:f>
              <c:numCache>
                <c:formatCode>#,##0</c:formatCode>
                <c:ptCount val="8"/>
                <c:pt idx="0">
                  <c:v>46948.616670000003</c:v>
                </c:pt>
                <c:pt idx="1">
                  <c:v>0</c:v>
                </c:pt>
                <c:pt idx="2">
                  <c:v>24025</c:v>
                </c:pt>
                <c:pt idx="3">
                  <c:v>53441.77233</c:v>
                </c:pt>
                <c:pt idx="4">
                  <c:v>92142.185599999997</c:v>
                </c:pt>
                <c:pt idx="5">
                  <c:v>1306281.28755</c:v>
                </c:pt>
                <c:pt idx="6" formatCode="#,##0.00">
                  <c:v>1522838.8621499999</c:v>
                </c:pt>
                <c:pt idx="7" formatCode="0.00%">
                  <c:v>0.62255094350126605</c:v>
                </c:pt>
              </c:numCache>
            </c:numRef>
          </c:val>
          <c:extLst>
            <c:ext xmlns:c16="http://schemas.microsoft.com/office/drawing/2014/chart" uri="{C3380CC4-5D6E-409C-BE32-E72D297353CC}">
              <c16:uniqueId val="{00000001-7986-40EC-A3C1-CC84A677DCD5}"/>
            </c:ext>
          </c:extLst>
        </c:ser>
        <c:ser>
          <c:idx val="5"/>
          <c:order val="5"/>
          <c:tx>
            <c:strRef>
              <c:f>'[Gráficas Ingresos vs Gastos 30-09-2021 definitivo.xlsx]Estampilla Procultura'!$I$3</c:f>
              <c:strCache>
                <c:ptCount val="1"/>
                <c:pt idx="0">
                  <c:v>PAGOS</c:v>
                </c:pt>
              </c:strCache>
            </c:strRef>
          </c:tx>
          <c:invertIfNegative val="0"/>
          <c:cat>
            <c:strRef>
              <c:f>'[Gráficas Ingresos vs Gastos 30-09-2021 definitivo.xlsx]Estampilla Procultura'!$B$4:$B$11</c:f>
              <c:strCache>
                <c:ptCount val="8"/>
                <c:pt idx="0">
                  <c:v>ESTAMPILLA PROCULTURA</c:v>
                </c:pt>
                <c:pt idx="1">
                  <c:v>ESTAMPILLA PRO-CULTURA 10% SEGURIDAD SOCIAL</c:v>
                </c:pt>
                <c:pt idx="2">
                  <c:v>ESTAMPILLA PRO-CULTURA 10% BIBLIOTECAS</c:v>
                </c:pt>
                <c:pt idx="3">
                  <c:v>ESTAMPILLA PRO-CULTURA 50% CONCERTACION</c:v>
                </c:pt>
                <c:pt idx="4">
                  <c:v>ESTAMPILLA PRO-CULTRA 10% ESTIMULOS</c:v>
                </c:pt>
                <c:pt idx="5">
                  <c:v>S. ESTAMPILLA PRO-CULTURA</c:v>
                </c:pt>
                <c:pt idx="6">
                  <c:v>TOTAL </c:v>
                </c:pt>
                <c:pt idx="7">
                  <c:v>% DE INGRESO EFECTIVO</c:v>
                </c:pt>
              </c:strCache>
            </c:strRef>
          </c:cat>
          <c:val>
            <c:numRef>
              <c:f>'[Gráficas Ingresos vs Gastos 30-09-2021 definitivo.xlsx]Estampilla Procultura'!$I$4:$I$11</c:f>
              <c:numCache>
                <c:formatCode>#,##0</c:formatCode>
                <c:ptCount val="8"/>
                <c:pt idx="0">
                  <c:v>46948.616670000003</c:v>
                </c:pt>
                <c:pt idx="1">
                  <c:v>0</c:v>
                </c:pt>
                <c:pt idx="2">
                  <c:v>24025</c:v>
                </c:pt>
                <c:pt idx="3">
                  <c:v>53441.77233</c:v>
                </c:pt>
                <c:pt idx="4">
                  <c:v>92142.185599999997</c:v>
                </c:pt>
                <c:pt idx="5">
                  <c:v>1306281.28755</c:v>
                </c:pt>
                <c:pt idx="6" formatCode="#,##0.00">
                  <c:v>1522838.8621499999</c:v>
                </c:pt>
                <c:pt idx="7" formatCode="0.00%">
                  <c:v>0.62255094350126605</c:v>
                </c:pt>
              </c:numCache>
            </c:numRef>
          </c:val>
          <c:extLst>
            <c:ext xmlns:c16="http://schemas.microsoft.com/office/drawing/2014/chart" uri="{C3380CC4-5D6E-409C-BE32-E72D297353CC}">
              <c16:uniqueId val="{00000002-7986-40EC-A3C1-CC84A677DCD5}"/>
            </c:ext>
          </c:extLst>
        </c:ser>
        <c:ser>
          <c:idx val="6"/>
          <c:order val="6"/>
          <c:tx>
            <c:strRef>
              <c:f>'[Gráficas Ingresos vs Gastos 30-09-2021 definitivo.xlsx]Estampilla Procultura'!$J$3</c:f>
              <c:strCache>
                <c:ptCount val="1"/>
                <c:pt idx="0">
                  <c:v>D. I  EFECTIVOS VS COMPROMISOS</c:v>
                </c:pt>
              </c:strCache>
            </c:strRef>
          </c:tx>
          <c:invertIfNegative val="0"/>
          <c:cat>
            <c:strRef>
              <c:f>'[Gráficas Ingresos vs Gastos 30-09-2021 definitivo.xlsx]Estampilla Procultura'!$B$4:$B$11</c:f>
              <c:strCache>
                <c:ptCount val="8"/>
                <c:pt idx="0">
                  <c:v>ESTAMPILLA PROCULTURA</c:v>
                </c:pt>
                <c:pt idx="1">
                  <c:v>ESTAMPILLA PRO-CULTURA 10% SEGURIDAD SOCIAL</c:v>
                </c:pt>
                <c:pt idx="2">
                  <c:v>ESTAMPILLA PRO-CULTURA 10% BIBLIOTECAS</c:v>
                </c:pt>
                <c:pt idx="3">
                  <c:v>ESTAMPILLA PRO-CULTURA 50% CONCERTACION</c:v>
                </c:pt>
                <c:pt idx="4">
                  <c:v>ESTAMPILLA PRO-CULTRA 10% ESTIMULOS</c:v>
                </c:pt>
                <c:pt idx="5">
                  <c:v>S. ESTAMPILLA PRO-CULTURA</c:v>
                </c:pt>
                <c:pt idx="6">
                  <c:v>TOTAL </c:v>
                </c:pt>
                <c:pt idx="7">
                  <c:v>% DE INGRESO EFECTIVO</c:v>
                </c:pt>
              </c:strCache>
            </c:strRef>
          </c:cat>
          <c:val>
            <c:numRef>
              <c:f>'[Gráficas Ingresos vs Gastos 30-09-2021 definitivo.xlsx]Estampilla Procultura'!$J$4:$J$11</c:f>
              <c:numCache>
                <c:formatCode>#,##0</c:formatCode>
                <c:ptCount val="8"/>
                <c:pt idx="0">
                  <c:v>192666.74684000001</c:v>
                </c:pt>
                <c:pt idx="1">
                  <c:v>120634.89822</c:v>
                </c:pt>
                <c:pt idx="2">
                  <c:v>25944.898219999999</c:v>
                </c:pt>
                <c:pt idx="3">
                  <c:v>-211818.71297999998</c:v>
                </c:pt>
                <c:pt idx="4">
                  <c:v>-43134.607790000002</c:v>
                </c:pt>
                <c:pt idx="5">
                  <c:v>185582.03985</c:v>
                </c:pt>
                <c:pt idx="6" formatCode="#,##0.00">
                  <c:v>269875.26235999999</c:v>
                </c:pt>
                <c:pt idx="7" formatCode="0.00%">
                  <c:v>8.0572321797101179E-2</c:v>
                </c:pt>
              </c:numCache>
            </c:numRef>
          </c:val>
          <c:extLst>
            <c:ext xmlns:c16="http://schemas.microsoft.com/office/drawing/2014/chart" uri="{C3380CC4-5D6E-409C-BE32-E72D297353CC}">
              <c16:uniqueId val="{00000003-7986-40EC-A3C1-CC84A677DCD5}"/>
            </c:ext>
          </c:extLst>
        </c:ser>
        <c:dLbls>
          <c:showLegendKey val="0"/>
          <c:showVal val="0"/>
          <c:showCatName val="0"/>
          <c:showSerName val="0"/>
          <c:showPercent val="0"/>
          <c:showBubbleSize val="0"/>
        </c:dLbls>
        <c:gapWidth val="219"/>
        <c:overlap val="-27"/>
        <c:axId val="264449152"/>
        <c:axId val="264449712"/>
      </c:barChart>
      <c:catAx>
        <c:axId val="264449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CO"/>
          </a:p>
        </c:txPr>
        <c:crossAx val="264449712"/>
        <c:crosses val="autoZero"/>
        <c:auto val="1"/>
        <c:lblAlgn val="ctr"/>
        <c:lblOffset val="100"/>
        <c:noMultiLvlLbl val="0"/>
      </c:catAx>
      <c:valAx>
        <c:axId val="264449712"/>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RECURSO</a:t>
                </a:r>
              </a:p>
            </c:rich>
          </c:tx>
          <c:layout>
            <c:manualLayout>
              <c:xMode val="edge"/>
              <c:yMode val="edge"/>
              <c:x val="6.1287433613804447E-2"/>
              <c:y val="0.27674914724231592"/>
            </c:manualLayout>
          </c:layout>
          <c:overlay val="0"/>
          <c:spPr>
            <a:noFill/>
            <a:ln>
              <a:noFill/>
            </a:ln>
            <a:effectLst/>
          </c:spPr>
        </c:title>
        <c:numFmt formatCode="#,##0" sourceLinked="1"/>
        <c:majorTickMark val="none"/>
        <c:minorTickMark val="none"/>
        <c:tickLblPos val="nextTo"/>
        <c:crossAx val="2644491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chart>
  <c:spPr>
    <a:noFill/>
    <a:ln w="9525" cap="flat" cmpd="sng" algn="ctr">
      <a:solidFill>
        <a:sysClr val="window" lastClr="FFFFFF">
          <a:lumMod val="65000"/>
        </a:sysClr>
      </a:solidFill>
      <a:round/>
    </a:ln>
    <a:effectLst/>
  </c:spPr>
  <c:txPr>
    <a:bodyPr/>
    <a:lstStyle/>
    <a:p>
      <a:pPr>
        <a:defRPr sz="1200"/>
      </a:pPr>
      <a:endParaRPr lang="es-CO"/>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20487617236676"/>
          <c:y val="2.4231651115566591E-2"/>
          <c:w val="0.83079512382763321"/>
          <c:h val="0.7128304771380356"/>
        </c:manualLayout>
      </c:layout>
      <c:barChart>
        <c:barDir val="col"/>
        <c:grouping val="clustered"/>
        <c:varyColors val="0"/>
        <c:ser>
          <c:idx val="0"/>
          <c:order val="0"/>
          <c:tx>
            <c:strRef>
              <c:f>'Turismo y Cultura 4%'!$D$3</c:f>
              <c:strCache>
                <c:ptCount val="1"/>
                <c:pt idx="0">
                  <c:v>A.DEFINITIVO</c:v>
                </c:pt>
              </c:strCache>
            </c:strRef>
          </c:tx>
          <c:spPr>
            <a:solidFill>
              <a:schemeClr val="accent2"/>
            </a:solidFill>
            <a:ln>
              <a:noFill/>
            </a:ln>
            <a:effectLst/>
          </c:spPr>
          <c:invertIfNegative val="0"/>
          <c:cat>
            <c:strRef>
              <c:f>'Turismo y Cultura 4%'!$B$4:$B$7</c:f>
              <c:strCache>
                <c:ptCount val="4"/>
                <c:pt idx="0">
                  <c:v>TURISMO Y CULTURA 4%</c:v>
                </c:pt>
                <c:pt idx="1">
                  <c:v>S. IMPUESTO AL REGISTRO TURISMO 4%</c:v>
                </c:pt>
                <c:pt idx="2">
                  <c:v>TOTAL </c:v>
                </c:pt>
                <c:pt idx="3">
                  <c:v>% DE INGRESO EFECTIVO</c:v>
                </c:pt>
              </c:strCache>
            </c:strRef>
          </c:cat>
          <c:val>
            <c:numRef>
              <c:f>'Turismo y Cultura 4%'!$D$4:$D$7</c:f>
              <c:numCache>
                <c:formatCode>#,##0.00</c:formatCode>
                <c:ptCount val="4"/>
                <c:pt idx="0">
                  <c:v>664872.30376000004</c:v>
                </c:pt>
                <c:pt idx="1">
                  <c:v>340359.36985000002</c:v>
                </c:pt>
                <c:pt idx="2">
                  <c:v>1005231.6736100001</c:v>
                </c:pt>
                <c:pt idx="3" formatCode="#,##0">
                  <c:v>100</c:v>
                </c:pt>
              </c:numCache>
            </c:numRef>
          </c:val>
          <c:extLst>
            <c:ext xmlns:c16="http://schemas.microsoft.com/office/drawing/2014/chart" uri="{C3380CC4-5D6E-409C-BE32-E72D297353CC}">
              <c16:uniqueId val="{00000000-03D6-4F2F-8F7F-B8713A8964E5}"/>
            </c:ext>
          </c:extLst>
        </c:ser>
        <c:ser>
          <c:idx val="1"/>
          <c:order val="1"/>
          <c:tx>
            <c:strRef>
              <c:f>'Turismo y Cultura 4%'!$E$3</c:f>
              <c:strCache>
                <c:ptCount val="1"/>
                <c:pt idx="0">
                  <c:v>I. EFECTIVO</c:v>
                </c:pt>
              </c:strCache>
            </c:strRef>
          </c:tx>
          <c:spPr>
            <a:solidFill>
              <a:schemeClr val="accent3"/>
            </a:solidFill>
            <a:ln>
              <a:noFill/>
            </a:ln>
            <a:effectLst/>
          </c:spPr>
          <c:invertIfNegative val="0"/>
          <c:cat>
            <c:strRef>
              <c:f>'Turismo y Cultura 4%'!$B$4:$B$7</c:f>
              <c:strCache>
                <c:ptCount val="4"/>
                <c:pt idx="0">
                  <c:v>TURISMO Y CULTURA 4%</c:v>
                </c:pt>
                <c:pt idx="1">
                  <c:v>S. IMPUESTO AL REGISTRO TURISMO 4%</c:v>
                </c:pt>
                <c:pt idx="2">
                  <c:v>TOTAL </c:v>
                </c:pt>
                <c:pt idx="3">
                  <c:v>% DE INGRESO EFECTIVO</c:v>
                </c:pt>
              </c:strCache>
            </c:strRef>
          </c:cat>
          <c:val>
            <c:numRef>
              <c:f>'Turismo y Cultura 4%'!$E$4:$E$7</c:f>
              <c:numCache>
                <c:formatCode>#,##0.00</c:formatCode>
                <c:ptCount val="4"/>
                <c:pt idx="0">
                  <c:v>608918.38448999997</c:v>
                </c:pt>
                <c:pt idx="1">
                  <c:v>340359.36985000002</c:v>
                </c:pt>
                <c:pt idx="2">
                  <c:v>949277.75433999998</c:v>
                </c:pt>
                <c:pt idx="3" formatCode="0%">
                  <c:v>0.94433728986169163</c:v>
                </c:pt>
              </c:numCache>
            </c:numRef>
          </c:val>
          <c:extLst>
            <c:ext xmlns:c16="http://schemas.microsoft.com/office/drawing/2014/chart" uri="{C3380CC4-5D6E-409C-BE32-E72D297353CC}">
              <c16:uniqueId val="{00000001-03D6-4F2F-8F7F-B8713A8964E5}"/>
            </c:ext>
          </c:extLst>
        </c:ser>
        <c:ser>
          <c:idx val="2"/>
          <c:order val="2"/>
          <c:tx>
            <c:strRef>
              <c:f>'Turismo y Cultura 4%'!$F$3</c:f>
              <c:strCache>
                <c:ptCount val="1"/>
                <c:pt idx="0">
                  <c:v>P. DEFINITIVO GASTOS</c:v>
                </c:pt>
              </c:strCache>
            </c:strRef>
          </c:tx>
          <c:invertIfNegative val="0"/>
          <c:cat>
            <c:strRef>
              <c:f>'Turismo y Cultura 4%'!$B$4:$B$7</c:f>
              <c:strCache>
                <c:ptCount val="4"/>
                <c:pt idx="0">
                  <c:v>TURISMO Y CULTURA 4%</c:v>
                </c:pt>
                <c:pt idx="1">
                  <c:v>S. IMPUESTO AL REGISTRO TURISMO 4%</c:v>
                </c:pt>
                <c:pt idx="2">
                  <c:v>TOTAL </c:v>
                </c:pt>
                <c:pt idx="3">
                  <c:v>% DE INGRESO EFECTIVO</c:v>
                </c:pt>
              </c:strCache>
            </c:strRef>
          </c:cat>
          <c:val>
            <c:numRef>
              <c:f>'Turismo y Cultura 4%'!$F$4:$F$7</c:f>
              <c:numCache>
                <c:formatCode>#,##0.00</c:formatCode>
                <c:ptCount val="4"/>
                <c:pt idx="0">
                  <c:v>664872.30376000004</c:v>
                </c:pt>
                <c:pt idx="1">
                  <c:v>340359.36985000002</c:v>
                </c:pt>
                <c:pt idx="2">
                  <c:v>1005231.6736100001</c:v>
                </c:pt>
                <c:pt idx="3" formatCode="0.00%">
                  <c:v>1</c:v>
                </c:pt>
              </c:numCache>
            </c:numRef>
          </c:val>
          <c:extLst>
            <c:ext xmlns:c16="http://schemas.microsoft.com/office/drawing/2014/chart" uri="{C3380CC4-5D6E-409C-BE32-E72D297353CC}">
              <c16:uniqueId val="{00000002-03D6-4F2F-8F7F-B8713A8964E5}"/>
            </c:ext>
          </c:extLst>
        </c:ser>
        <c:ser>
          <c:idx val="3"/>
          <c:order val="3"/>
          <c:tx>
            <c:strRef>
              <c:f>'Turismo y Cultura 4%'!$G$3</c:f>
              <c:strCache>
                <c:ptCount val="1"/>
                <c:pt idx="0">
                  <c:v>COMPROMISOS</c:v>
                </c:pt>
              </c:strCache>
            </c:strRef>
          </c:tx>
          <c:invertIfNegative val="0"/>
          <c:cat>
            <c:strRef>
              <c:f>'Turismo y Cultura 4%'!$B$4:$B$7</c:f>
              <c:strCache>
                <c:ptCount val="4"/>
                <c:pt idx="0">
                  <c:v>TURISMO Y CULTURA 4%</c:v>
                </c:pt>
                <c:pt idx="1">
                  <c:v>S. IMPUESTO AL REGISTRO TURISMO 4%</c:v>
                </c:pt>
                <c:pt idx="2">
                  <c:v>TOTAL </c:v>
                </c:pt>
                <c:pt idx="3">
                  <c:v>% DE INGRESO EFECTIVO</c:v>
                </c:pt>
              </c:strCache>
            </c:strRef>
          </c:cat>
          <c:val>
            <c:numRef>
              <c:f>'Turismo y Cultura 4%'!$G$4:$G$7</c:f>
              <c:numCache>
                <c:formatCode>#,##0.00</c:formatCode>
                <c:ptCount val="4"/>
                <c:pt idx="0">
                  <c:v>325901.66499999998</c:v>
                </c:pt>
                <c:pt idx="1">
                  <c:v>0</c:v>
                </c:pt>
                <c:pt idx="2">
                  <c:v>325901.66499999998</c:v>
                </c:pt>
                <c:pt idx="3" formatCode="0.00%">
                  <c:v>0.32420552749757475</c:v>
                </c:pt>
              </c:numCache>
            </c:numRef>
          </c:val>
          <c:extLst>
            <c:ext xmlns:c16="http://schemas.microsoft.com/office/drawing/2014/chart" uri="{C3380CC4-5D6E-409C-BE32-E72D297353CC}">
              <c16:uniqueId val="{00000000-01EF-4D97-9071-349E80720CAC}"/>
            </c:ext>
          </c:extLst>
        </c:ser>
        <c:ser>
          <c:idx val="4"/>
          <c:order val="4"/>
          <c:tx>
            <c:strRef>
              <c:f>'Turismo y Cultura 4%'!$H$3</c:f>
              <c:strCache>
                <c:ptCount val="1"/>
                <c:pt idx="0">
                  <c:v>OBLIGACIONES</c:v>
                </c:pt>
              </c:strCache>
            </c:strRef>
          </c:tx>
          <c:invertIfNegative val="0"/>
          <c:cat>
            <c:strRef>
              <c:f>'Turismo y Cultura 4%'!$B$4:$B$7</c:f>
              <c:strCache>
                <c:ptCount val="4"/>
                <c:pt idx="0">
                  <c:v>TURISMO Y CULTURA 4%</c:v>
                </c:pt>
                <c:pt idx="1">
                  <c:v>S. IMPUESTO AL REGISTRO TURISMO 4%</c:v>
                </c:pt>
                <c:pt idx="2">
                  <c:v>TOTAL </c:v>
                </c:pt>
                <c:pt idx="3">
                  <c:v>% DE INGRESO EFECTIVO</c:v>
                </c:pt>
              </c:strCache>
            </c:strRef>
          </c:cat>
          <c:val>
            <c:numRef>
              <c:f>'Turismo y Cultura 4%'!$H$4:$H$7</c:f>
              <c:numCache>
                <c:formatCode>#,##0.00</c:formatCode>
                <c:ptCount val="4"/>
                <c:pt idx="0">
                  <c:v>275718.90000000002</c:v>
                </c:pt>
                <c:pt idx="1">
                  <c:v>0</c:v>
                </c:pt>
                <c:pt idx="2">
                  <c:v>275718.90000000002</c:v>
                </c:pt>
                <c:pt idx="3" formatCode="0.00%">
                  <c:v>0.84601869094470583</c:v>
                </c:pt>
              </c:numCache>
            </c:numRef>
          </c:val>
          <c:extLst>
            <c:ext xmlns:c16="http://schemas.microsoft.com/office/drawing/2014/chart" uri="{C3380CC4-5D6E-409C-BE32-E72D297353CC}">
              <c16:uniqueId val="{00000001-01EF-4D97-9071-349E80720CAC}"/>
            </c:ext>
          </c:extLst>
        </c:ser>
        <c:ser>
          <c:idx val="5"/>
          <c:order val="5"/>
          <c:tx>
            <c:strRef>
              <c:f>'Turismo y Cultura 4%'!$I$3</c:f>
              <c:strCache>
                <c:ptCount val="1"/>
                <c:pt idx="0">
                  <c:v>PAGOS</c:v>
                </c:pt>
              </c:strCache>
            </c:strRef>
          </c:tx>
          <c:invertIfNegative val="0"/>
          <c:cat>
            <c:strRef>
              <c:f>'Turismo y Cultura 4%'!$B$4:$B$7</c:f>
              <c:strCache>
                <c:ptCount val="4"/>
                <c:pt idx="0">
                  <c:v>TURISMO Y CULTURA 4%</c:v>
                </c:pt>
                <c:pt idx="1">
                  <c:v>S. IMPUESTO AL REGISTRO TURISMO 4%</c:v>
                </c:pt>
                <c:pt idx="2">
                  <c:v>TOTAL </c:v>
                </c:pt>
                <c:pt idx="3">
                  <c:v>% DE INGRESO EFECTIVO</c:v>
                </c:pt>
              </c:strCache>
            </c:strRef>
          </c:cat>
          <c:val>
            <c:numRef>
              <c:f>'Turismo y Cultura 4%'!$I$4:$I$7</c:f>
              <c:numCache>
                <c:formatCode>#,##0.00</c:formatCode>
                <c:ptCount val="4"/>
                <c:pt idx="0">
                  <c:v>275718.90000000002</c:v>
                </c:pt>
                <c:pt idx="1">
                  <c:v>0</c:v>
                </c:pt>
                <c:pt idx="2">
                  <c:v>275718.90000000002</c:v>
                </c:pt>
                <c:pt idx="3" formatCode="0.00%">
                  <c:v>0.84601869094470583</c:v>
                </c:pt>
              </c:numCache>
            </c:numRef>
          </c:val>
          <c:extLst>
            <c:ext xmlns:c16="http://schemas.microsoft.com/office/drawing/2014/chart" uri="{C3380CC4-5D6E-409C-BE32-E72D297353CC}">
              <c16:uniqueId val="{00000002-01EF-4D97-9071-349E80720CAC}"/>
            </c:ext>
          </c:extLst>
        </c:ser>
        <c:ser>
          <c:idx val="6"/>
          <c:order val="6"/>
          <c:tx>
            <c:strRef>
              <c:f>'Turismo y Cultura 4%'!$J$3</c:f>
              <c:strCache>
                <c:ptCount val="1"/>
                <c:pt idx="0">
                  <c:v>D. I.  EFECTIVOS VS COMPROMISOS</c:v>
                </c:pt>
              </c:strCache>
            </c:strRef>
          </c:tx>
          <c:invertIfNegative val="0"/>
          <c:cat>
            <c:strRef>
              <c:f>'Turismo y Cultura 4%'!$B$4:$B$7</c:f>
              <c:strCache>
                <c:ptCount val="4"/>
                <c:pt idx="0">
                  <c:v>TURISMO Y CULTURA 4%</c:v>
                </c:pt>
                <c:pt idx="1">
                  <c:v>S. IMPUESTO AL REGISTRO TURISMO 4%</c:v>
                </c:pt>
                <c:pt idx="2">
                  <c:v>TOTAL </c:v>
                </c:pt>
                <c:pt idx="3">
                  <c:v>% DE INGRESO EFECTIVO</c:v>
                </c:pt>
              </c:strCache>
            </c:strRef>
          </c:cat>
          <c:val>
            <c:numRef>
              <c:f>'Turismo y Cultura 4%'!$J$4:$J$7</c:f>
              <c:numCache>
                <c:formatCode>#,##0.00</c:formatCode>
                <c:ptCount val="4"/>
                <c:pt idx="0">
                  <c:v>283016.71948999999</c:v>
                </c:pt>
                <c:pt idx="1">
                  <c:v>340359.36985000002</c:v>
                </c:pt>
                <c:pt idx="2">
                  <c:v>623376.08933999995</c:v>
                </c:pt>
                <c:pt idx="3" formatCode="0.00%">
                  <c:v>0.62013176236411682</c:v>
                </c:pt>
              </c:numCache>
            </c:numRef>
          </c:val>
          <c:extLst>
            <c:ext xmlns:c16="http://schemas.microsoft.com/office/drawing/2014/chart" uri="{C3380CC4-5D6E-409C-BE32-E72D297353CC}">
              <c16:uniqueId val="{00000003-01EF-4D97-9071-349E80720CAC}"/>
            </c:ext>
          </c:extLst>
        </c:ser>
        <c:dLbls>
          <c:showLegendKey val="0"/>
          <c:showVal val="0"/>
          <c:showCatName val="0"/>
          <c:showSerName val="0"/>
          <c:showPercent val="0"/>
          <c:showBubbleSize val="0"/>
        </c:dLbls>
        <c:gapWidth val="219"/>
        <c:overlap val="-27"/>
        <c:axId val="264862208"/>
        <c:axId val="264862768"/>
      </c:barChart>
      <c:catAx>
        <c:axId val="26486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CO"/>
          </a:p>
        </c:txPr>
        <c:crossAx val="264862768"/>
        <c:crosses val="autoZero"/>
        <c:auto val="1"/>
        <c:lblAlgn val="ctr"/>
        <c:lblOffset val="100"/>
        <c:noMultiLvlLbl val="0"/>
      </c:catAx>
      <c:valAx>
        <c:axId val="264862768"/>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RECURSOS</a:t>
                </a:r>
              </a:p>
            </c:rich>
          </c:tx>
          <c:overlay val="0"/>
          <c:spPr>
            <a:noFill/>
            <a:ln>
              <a:noFill/>
            </a:ln>
            <a:effectLst/>
          </c:spPr>
        </c:title>
        <c:numFmt formatCode="#,##0.00" sourceLinked="1"/>
        <c:majorTickMark val="none"/>
        <c:minorTickMark val="none"/>
        <c:tickLblPos val="nextTo"/>
        <c:crossAx val="2648622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chart>
  <c:spPr>
    <a:noFill/>
    <a:ln w="9525" cap="flat" cmpd="sng" algn="ctr">
      <a:solidFill>
        <a:sysClr val="window" lastClr="FFFFFF">
          <a:lumMod val="65000"/>
        </a:sysClr>
      </a:solidFill>
      <a:round/>
    </a:ln>
    <a:effectLst/>
  </c:spPr>
  <c:txPr>
    <a:bodyPr/>
    <a:lstStyle/>
    <a:p>
      <a:pPr>
        <a:defRPr sz="1400"/>
      </a:pPr>
      <a:endParaRPr lang="es-CO"/>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'Impto. registro 6%'!$D$3</c:f>
              <c:strCache>
                <c:ptCount val="1"/>
                <c:pt idx="0">
                  <c:v>A.DEFINITIVO</c:v>
                </c:pt>
              </c:strCache>
            </c:strRef>
          </c:tx>
          <c:spPr>
            <a:solidFill>
              <a:schemeClr val="accent1"/>
            </a:solidFill>
            <a:ln>
              <a:noFill/>
            </a:ln>
            <a:effectLst/>
          </c:spPr>
          <c:invertIfNegative val="0"/>
          <c:cat>
            <c:strRef>
              <c:f>'Impto. registro 6%'!$B$4:$B$7</c:f>
              <c:strCache>
                <c:ptCount val="4"/>
                <c:pt idx="0">
                  <c:v>IMPUESTO AL  REGISTRO PROMOTORA 6%</c:v>
                </c:pt>
                <c:pt idx="1">
                  <c:v>S. IMPUESTO AL REGISTRO PROMOTORA</c:v>
                </c:pt>
                <c:pt idx="2">
                  <c:v>TOTAL </c:v>
                </c:pt>
                <c:pt idx="3">
                  <c:v>% DE INGRESO EFECTIVO</c:v>
                </c:pt>
              </c:strCache>
            </c:strRef>
          </c:cat>
          <c:val>
            <c:numRef>
              <c:f>'Impto. registro 6%'!$D$4:$D$7</c:f>
              <c:numCache>
                <c:formatCode>_-* #,##0.00_-;\-* #,##0.00_-;_-* "-"_-;_-@_-</c:formatCode>
                <c:ptCount val="4"/>
                <c:pt idx="0">
                  <c:v>997308.45563999994</c:v>
                </c:pt>
                <c:pt idx="1">
                  <c:v>160704.125</c:v>
                </c:pt>
                <c:pt idx="2">
                  <c:v>1158012.5806399998</c:v>
                </c:pt>
                <c:pt idx="3" formatCode="#,##0">
                  <c:v>100</c:v>
                </c:pt>
              </c:numCache>
            </c:numRef>
          </c:val>
          <c:extLst>
            <c:ext xmlns:c16="http://schemas.microsoft.com/office/drawing/2014/chart" uri="{C3380CC4-5D6E-409C-BE32-E72D297353CC}">
              <c16:uniqueId val="{00000000-F87E-455A-AFDE-A8CD6073D426}"/>
            </c:ext>
          </c:extLst>
        </c:ser>
        <c:ser>
          <c:idx val="1"/>
          <c:order val="1"/>
          <c:tx>
            <c:strRef>
              <c:f>'Impto. registro 6%'!$E$3</c:f>
              <c:strCache>
                <c:ptCount val="1"/>
                <c:pt idx="0">
                  <c:v>I. EFECTIVO</c:v>
                </c:pt>
              </c:strCache>
            </c:strRef>
          </c:tx>
          <c:spPr>
            <a:solidFill>
              <a:schemeClr val="accent2"/>
            </a:solidFill>
            <a:ln>
              <a:noFill/>
            </a:ln>
            <a:effectLst/>
          </c:spPr>
          <c:invertIfNegative val="0"/>
          <c:cat>
            <c:strRef>
              <c:f>'Impto. registro 6%'!$B$4:$B$7</c:f>
              <c:strCache>
                <c:ptCount val="4"/>
                <c:pt idx="0">
                  <c:v>IMPUESTO AL  REGISTRO PROMOTORA 6%</c:v>
                </c:pt>
                <c:pt idx="1">
                  <c:v>S. IMPUESTO AL REGISTRO PROMOTORA</c:v>
                </c:pt>
                <c:pt idx="2">
                  <c:v>TOTAL </c:v>
                </c:pt>
                <c:pt idx="3">
                  <c:v>% DE INGRESO EFECTIVO</c:v>
                </c:pt>
              </c:strCache>
            </c:strRef>
          </c:cat>
          <c:val>
            <c:numRef>
              <c:f>'Impto. registro 6%'!$E$4:$E$7</c:f>
              <c:numCache>
                <c:formatCode>_-* #,##0.00_-;\-* #,##0.00_-;_-* "-"_-;_-@_-</c:formatCode>
                <c:ptCount val="4"/>
                <c:pt idx="0">
                  <c:v>913377.57888000004</c:v>
                </c:pt>
                <c:pt idx="1">
                  <c:v>160704.125</c:v>
                </c:pt>
                <c:pt idx="2">
                  <c:v>1074081.7038799999</c:v>
                </c:pt>
                <c:pt idx="3" formatCode="0%">
                  <c:v>0.92752161922661169</c:v>
                </c:pt>
              </c:numCache>
            </c:numRef>
          </c:val>
          <c:extLst>
            <c:ext xmlns:c16="http://schemas.microsoft.com/office/drawing/2014/chart" uri="{C3380CC4-5D6E-409C-BE32-E72D297353CC}">
              <c16:uniqueId val="{00000001-F87E-455A-AFDE-A8CD6073D426}"/>
            </c:ext>
          </c:extLst>
        </c:ser>
        <c:ser>
          <c:idx val="2"/>
          <c:order val="2"/>
          <c:tx>
            <c:strRef>
              <c:f>'Impto. registro 6%'!$F$3</c:f>
              <c:strCache>
                <c:ptCount val="1"/>
                <c:pt idx="0">
                  <c:v>P. DEFINITIVO GASTOS</c:v>
                </c:pt>
              </c:strCache>
            </c:strRef>
          </c:tx>
          <c:spPr>
            <a:solidFill>
              <a:schemeClr val="accent3"/>
            </a:solidFill>
            <a:ln>
              <a:noFill/>
            </a:ln>
            <a:effectLst/>
          </c:spPr>
          <c:invertIfNegative val="0"/>
          <c:cat>
            <c:strRef>
              <c:f>'Impto. registro 6%'!$B$4:$B$7</c:f>
              <c:strCache>
                <c:ptCount val="4"/>
                <c:pt idx="0">
                  <c:v>IMPUESTO AL  REGISTRO PROMOTORA 6%</c:v>
                </c:pt>
                <c:pt idx="1">
                  <c:v>S. IMPUESTO AL REGISTRO PROMOTORA</c:v>
                </c:pt>
                <c:pt idx="2">
                  <c:v>TOTAL </c:v>
                </c:pt>
                <c:pt idx="3">
                  <c:v>% DE INGRESO EFECTIVO</c:v>
                </c:pt>
              </c:strCache>
            </c:strRef>
          </c:cat>
          <c:val>
            <c:numRef>
              <c:f>'Impto. registro 6%'!$F$4:$F$7</c:f>
              <c:numCache>
                <c:formatCode>_-* #,##0.00_-;\-* #,##0.00_-;_-* "-"_-;_-@_-</c:formatCode>
                <c:ptCount val="4"/>
                <c:pt idx="0">
                  <c:v>997308.45563999994</c:v>
                </c:pt>
                <c:pt idx="1">
                  <c:v>160704.125</c:v>
                </c:pt>
                <c:pt idx="2">
                  <c:v>1158012.5806399998</c:v>
                </c:pt>
                <c:pt idx="3" formatCode="0.00%">
                  <c:v>1</c:v>
                </c:pt>
              </c:numCache>
            </c:numRef>
          </c:val>
          <c:extLst>
            <c:ext xmlns:c16="http://schemas.microsoft.com/office/drawing/2014/chart" uri="{C3380CC4-5D6E-409C-BE32-E72D297353CC}">
              <c16:uniqueId val="{00000002-F87E-455A-AFDE-A8CD6073D426}"/>
            </c:ext>
          </c:extLst>
        </c:ser>
        <c:ser>
          <c:idx val="3"/>
          <c:order val="3"/>
          <c:tx>
            <c:strRef>
              <c:f>'Impto. registro 6%'!$G$3</c:f>
              <c:strCache>
                <c:ptCount val="1"/>
                <c:pt idx="0">
                  <c:v>COMPROMISOS</c:v>
                </c:pt>
              </c:strCache>
            </c:strRef>
          </c:tx>
          <c:spPr>
            <a:solidFill>
              <a:schemeClr val="accent4"/>
            </a:solidFill>
            <a:ln>
              <a:noFill/>
            </a:ln>
            <a:effectLst/>
          </c:spPr>
          <c:invertIfNegative val="0"/>
          <c:cat>
            <c:strRef>
              <c:f>'Impto. registro 6%'!$B$4:$B$7</c:f>
              <c:strCache>
                <c:ptCount val="4"/>
                <c:pt idx="0">
                  <c:v>IMPUESTO AL  REGISTRO PROMOTORA 6%</c:v>
                </c:pt>
                <c:pt idx="1">
                  <c:v>S. IMPUESTO AL REGISTRO PROMOTORA</c:v>
                </c:pt>
                <c:pt idx="2">
                  <c:v>TOTAL </c:v>
                </c:pt>
                <c:pt idx="3">
                  <c:v>% DE INGRESO EFECTIVO</c:v>
                </c:pt>
              </c:strCache>
            </c:strRef>
          </c:cat>
          <c:val>
            <c:numRef>
              <c:f>'Impto. registro 6%'!$G$4:$G$7</c:f>
              <c:numCache>
                <c:formatCode>_-* #,##0.00_-;\-* #,##0.00_-;_-* "-"_-;_-@_-</c:formatCode>
                <c:ptCount val="4"/>
                <c:pt idx="0">
                  <c:v>806402.29700000002</c:v>
                </c:pt>
                <c:pt idx="1">
                  <c:v>160704.125</c:v>
                </c:pt>
                <c:pt idx="2">
                  <c:v>967106.42200000002</c:v>
                </c:pt>
                <c:pt idx="3" formatCode="0.00%">
                  <c:v>0.83514327751561079</c:v>
                </c:pt>
              </c:numCache>
            </c:numRef>
          </c:val>
          <c:extLst>
            <c:ext xmlns:c16="http://schemas.microsoft.com/office/drawing/2014/chart" uri="{C3380CC4-5D6E-409C-BE32-E72D297353CC}">
              <c16:uniqueId val="{00000000-C548-44CE-8B90-15FF1D6944FB}"/>
            </c:ext>
          </c:extLst>
        </c:ser>
        <c:ser>
          <c:idx val="4"/>
          <c:order val="4"/>
          <c:tx>
            <c:strRef>
              <c:f>'Impto. registro 6%'!$H$3</c:f>
              <c:strCache>
                <c:ptCount val="1"/>
                <c:pt idx="0">
                  <c:v>OBLIGACIONES</c:v>
                </c:pt>
              </c:strCache>
            </c:strRef>
          </c:tx>
          <c:spPr>
            <a:solidFill>
              <a:schemeClr val="accent5"/>
            </a:solidFill>
            <a:ln>
              <a:noFill/>
            </a:ln>
            <a:effectLst/>
          </c:spPr>
          <c:invertIfNegative val="0"/>
          <c:cat>
            <c:strRef>
              <c:f>'Impto. registro 6%'!$B$4:$B$7</c:f>
              <c:strCache>
                <c:ptCount val="4"/>
                <c:pt idx="0">
                  <c:v>IMPUESTO AL  REGISTRO PROMOTORA 6%</c:v>
                </c:pt>
                <c:pt idx="1">
                  <c:v>S. IMPUESTO AL REGISTRO PROMOTORA</c:v>
                </c:pt>
                <c:pt idx="2">
                  <c:v>TOTAL </c:v>
                </c:pt>
                <c:pt idx="3">
                  <c:v>% DE INGRESO EFECTIVO</c:v>
                </c:pt>
              </c:strCache>
            </c:strRef>
          </c:cat>
          <c:val>
            <c:numRef>
              <c:f>'Impto. registro 6%'!$H$4:$H$7</c:f>
              <c:numCache>
                <c:formatCode>_-* #,##0.00_-;\-* #,##0.00_-;_-* "-"_-;_-@_-</c:formatCode>
                <c:ptCount val="4"/>
                <c:pt idx="0">
                  <c:v>806402.29700000002</c:v>
                </c:pt>
                <c:pt idx="1">
                  <c:v>160704.125</c:v>
                </c:pt>
                <c:pt idx="2">
                  <c:v>967106.42200000002</c:v>
                </c:pt>
                <c:pt idx="3" formatCode="0.00%">
                  <c:v>1</c:v>
                </c:pt>
              </c:numCache>
            </c:numRef>
          </c:val>
          <c:extLst>
            <c:ext xmlns:c16="http://schemas.microsoft.com/office/drawing/2014/chart" uri="{C3380CC4-5D6E-409C-BE32-E72D297353CC}">
              <c16:uniqueId val="{00000001-C548-44CE-8B90-15FF1D6944FB}"/>
            </c:ext>
          </c:extLst>
        </c:ser>
        <c:ser>
          <c:idx val="5"/>
          <c:order val="5"/>
          <c:tx>
            <c:strRef>
              <c:f>'Impto. registro 6%'!$I$3</c:f>
              <c:strCache>
                <c:ptCount val="1"/>
                <c:pt idx="0">
                  <c:v>PAGOS</c:v>
                </c:pt>
              </c:strCache>
            </c:strRef>
          </c:tx>
          <c:spPr>
            <a:solidFill>
              <a:schemeClr val="accent6"/>
            </a:solidFill>
            <a:ln>
              <a:noFill/>
            </a:ln>
            <a:effectLst/>
          </c:spPr>
          <c:invertIfNegative val="0"/>
          <c:cat>
            <c:strRef>
              <c:f>'Impto. registro 6%'!$B$4:$B$7</c:f>
              <c:strCache>
                <c:ptCount val="4"/>
                <c:pt idx="0">
                  <c:v>IMPUESTO AL  REGISTRO PROMOTORA 6%</c:v>
                </c:pt>
                <c:pt idx="1">
                  <c:v>S. IMPUESTO AL REGISTRO PROMOTORA</c:v>
                </c:pt>
                <c:pt idx="2">
                  <c:v>TOTAL </c:v>
                </c:pt>
                <c:pt idx="3">
                  <c:v>% DE INGRESO EFECTIVO</c:v>
                </c:pt>
              </c:strCache>
            </c:strRef>
          </c:cat>
          <c:val>
            <c:numRef>
              <c:f>'Impto. registro 6%'!$I$4:$I$7</c:f>
              <c:numCache>
                <c:formatCode>_-* #,##0.00_-;\-* #,##0.00_-;_-* "-"_-;_-@_-</c:formatCode>
                <c:ptCount val="4"/>
                <c:pt idx="0">
                  <c:v>806402.29700000002</c:v>
                </c:pt>
                <c:pt idx="1">
                  <c:v>160704.125</c:v>
                </c:pt>
                <c:pt idx="2">
                  <c:v>967106.42200000002</c:v>
                </c:pt>
                <c:pt idx="3" formatCode="0.00%">
                  <c:v>1</c:v>
                </c:pt>
              </c:numCache>
            </c:numRef>
          </c:val>
          <c:extLst>
            <c:ext xmlns:c16="http://schemas.microsoft.com/office/drawing/2014/chart" uri="{C3380CC4-5D6E-409C-BE32-E72D297353CC}">
              <c16:uniqueId val="{00000002-C548-44CE-8B90-15FF1D6944FB}"/>
            </c:ext>
          </c:extLst>
        </c:ser>
        <c:ser>
          <c:idx val="6"/>
          <c:order val="6"/>
          <c:tx>
            <c:strRef>
              <c:f>'Impto. registro 6%'!$J$3</c:f>
              <c:strCache>
                <c:ptCount val="1"/>
                <c:pt idx="0">
                  <c:v>D. I.  EFECTIVOS VS COMPROMISOS</c:v>
                </c:pt>
              </c:strCache>
            </c:strRef>
          </c:tx>
          <c:spPr>
            <a:solidFill>
              <a:schemeClr val="accent1">
                <a:lumMod val="60000"/>
              </a:schemeClr>
            </a:solidFill>
            <a:ln>
              <a:noFill/>
            </a:ln>
            <a:effectLst/>
          </c:spPr>
          <c:invertIfNegative val="0"/>
          <c:cat>
            <c:strRef>
              <c:f>'Impto. registro 6%'!$B$4:$B$7</c:f>
              <c:strCache>
                <c:ptCount val="4"/>
                <c:pt idx="0">
                  <c:v>IMPUESTO AL  REGISTRO PROMOTORA 6%</c:v>
                </c:pt>
                <c:pt idx="1">
                  <c:v>S. IMPUESTO AL REGISTRO PROMOTORA</c:v>
                </c:pt>
                <c:pt idx="2">
                  <c:v>TOTAL </c:v>
                </c:pt>
                <c:pt idx="3">
                  <c:v>% DE INGRESO EFECTIVO</c:v>
                </c:pt>
              </c:strCache>
            </c:strRef>
          </c:cat>
          <c:val>
            <c:numRef>
              <c:f>'Impto. registro 6%'!$J$4:$J$7</c:f>
              <c:numCache>
                <c:formatCode>_-* #,##0.00_-;\-* #,##0.00_-;_-* "-"_-;_-@_-</c:formatCode>
                <c:ptCount val="4"/>
                <c:pt idx="0">
                  <c:v>106975.28187999999</c:v>
                </c:pt>
                <c:pt idx="1">
                  <c:v>0</c:v>
                </c:pt>
                <c:pt idx="2">
                  <c:v>106975.28187999999</c:v>
                </c:pt>
                <c:pt idx="3" formatCode="0.00%">
                  <c:v>9.2378341711000997E-2</c:v>
                </c:pt>
              </c:numCache>
            </c:numRef>
          </c:val>
          <c:extLst>
            <c:ext xmlns:c16="http://schemas.microsoft.com/office/drawing/2014/chart" uri="{C3380CC4-5D6E-409C-BE32-E72D297353CC}">
              <c16:uniqueId val="{00000003-C548-44CE-8B90-15FF1D6944FB}"/>
            </c:ext>
          </c:extLst>
        </c:ser>
        <c:dLbls>
          <c:showLegendKey val="0"/>
          <c:showVal val="0"/>
          <c:showCatName val="0"/>
          <c:showSerName val="0"/>
          <c:showPercent val="0"/>
          <c:showBubbleSize val="0"/>
        </c:dLbls>
        <c:gapWidth val="219"/>
        <c:overlap val="-27"/>
        <c:axId val="321760496"/>
        <c:axId val="321761056"/>
      </c:barChart>
      <c:catAx>
        <c:axId val="32176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CO"/>
          </a:p>
        </c:txPr>
        <c:crossAx val="321761056"/>
        <c:crosses val="autoZero"/>
        <c:auto val="1"/>
        <c:lblAlgn val="ctr"/>
        <c:lblOffset val="100"/>
        <c:noMultiLvlLbl val="0"/>
      </c:catAx>
      <c:valAx>
        <c:axId val="321761056"/>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RECURSO</a:t>
                </a:r>
              </a:p>
            </c:rich>
          </c:tx>
          <c:overlay val="0"/>
          <c:spPr>
            <a:noFill/>
            <a:ln>
              <a:noFill/>
            </a:ln>
            <a:effectLst/>
          </c:spPr>
        </c:title>
        <c:numFmt formatCode="_-* #,##0.00_-;\-* #,##0.00_-;_-* &quot;-&quot;_-;_-@_-" sourceLinked="1"/>
        <c:majorTickMark val="none"/>
        <c:minorTickMark val="none"/>
        <c:tickLblPos val="nextTo"/>
        <c:crossAx val="3217604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sz="1400"/>
      </a:pPr>
      <a:endParaRPr lang="es-CO"/>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'Estampilla proadulto mayor'!$D$3</c:f>
              <c:strCache>
                <c:ptCount val="1"/>
                <c:pt idx="0">
                  <c:v>A.DEFINITIVO</c:v>
                </c:pt>
              </c:strCache>
            </c:strRef>
          </c:tx>
          <c:spPr>
            <a:solidFill>
              <a:schemeClr val="accent2"/>
            </a:solidFill>
            <a:ln>
              <a:noFill/>
            </a:ln>
            <a:effectLst/>
          </c:spPr>
          <c:invertIfNegative val="0"/>
          <c:cat>
            <c:strRef>
              <c:f>'Estampilla proadulto mayor'!$B$4:$B$7</c:f>
              <c:strCache>
                <c:ptCount val="4"/>
                <c:pt idx="0">
                  <c:v>ESTAMPILLA PROADULTO MAYOR</c:v>
                </c:pt>
                <c:pt idx="1">
                  <c:v>SUPERAVIT ESTAMPILLA PRO-ADULTO MAYOR</c:v>
                </c:pt>
                <c:pt idx="2">
                  <c:v>TOTAL </c:v>
                </c:pt>
                <c:pt idx="3">
                  <c:v>% DE INGRESO EFECTIVO</c:v>
                </c:pt>
              </c:strCache>
            </c:strRef>
          </c:cat>
          <c:val>
            <c:numRef>
              <c:f>'Estampilla proadulto mayor'!$D$4:$D$7</c:f>
              <c:numCache>
                <c:formatCode>_(* #,##0.00_);_(* \(#,##0.00\);_(* "-"??_);_(@_)</c:formatCode>
                <c:ptCount val="4"/>
                <c:pt idx="0">
                  <c:v>3526539.574</c:v>
                </c:pt>
                <c:pt idx="1">
                  <c:v>557479.17899000004</c:v>
                </c:pt>
                <c:pt idx="2">
                  <c:v>4084018.7529899999</c:v>
                </c:pt>
                <c:pt idx="3" formatCode="#,##0">
                  <c:v>100</c:v>
                </c:pt>
              </c:numCache>
            </c:numRef>
          </c:val>
          <c:extLst>
            <c:ext xmlns:c16="http://schemas.microsoft.com/office/drawing/2014/chart" uri="{C3380CC4-5D6E-409C-BE32-E72D297353CC}">
              <c16:uniqueId val="{00000000-66D1-49F1-8724-E9A35222429D}"/>
            </c:ext>
          </c:extLst>
        </c:ser>
        <c:ser>
          <c:idx val="1"/>
          <c:order val="1"/>
          <c:tx>
            <c:strRef>
              <c:f>'Estampilla proadulto mayor'!$E$3</c:f>
              <c:strCache>
                <c:ptCount val="1"/>
                <c:pt idx="0">
                  <c:v>I. EFECTIVO</c:v>
                </c:pt>
              </c:strCache>
            </c:strRef>
          </c:tx>
          <c:spPr>
            <a:solidFill>
              <a:schemeClr val="accent3"/>
            </a:solidFill>
            <a:ln>
              <a:noFill/>
            </a:ln>
            <a:effectLst/>
          </c:spPr>
          <c:invertIfNegative val="0"/>
          <c:cat>
            <c:strRef>
              <c:f>'Estampilla proadulto mayor'!$B$4:$B$7</c:f>
              <c:strCache>
                <c:ptCount val="4"/>
                <c:pt idx="0">
                  <c:v>ESTAMPILLA PROADULTO MAYOR</c:v>
                </c:pt>
                <c:pt idx="1">
                  <c:v>SUPERAVIT ESTAMPILLA PRO-ADULTO MAYOR</c:v>
                </c:pt>
                <c:pt idx="2">
                  <c:v>TOTAL </c:v>
                </c:pt>
                <c:pt idx="3">
                  <c:v>% DE INGRESO EFECTIVO</c:v>
                </c:pt>
              </c:strCache>
            </c:strRef>
          </c:cat>
          <c:val>
            <c:numRef>
              <c:f>'Estampilla proadulto mayor'!$E$4:$E$7</c:f>
              <c:numCache>
                <c:formatCode>_(* #,##0.00_);_(* \(#,##0.00\);_(* "-"??_);_(@_)</c:formatCode>
                <c:ptCount val="4"/>
                <c:pt idx="0">
                  <c:v>2821256.4842600003</c:v>
                </c:pt>
                <c:pt idx="1">
                  <c:v>557479.17899000004</c:v>
                </c:pt>
                <c:pt idx="2">
                  <c:v>3378735.6632500002</c:v>
                </c:pt>
                <c:pt idx="3" formatCode="0%">
                  <c:v>0.82730659862331768</c:v>
                </c:pt>
              </c:numCache>
            </c:numRef>
          </c:val>
          <c:extLst>
            <c:ext xmlns:c16="http://schemas.microsoft.com/office/drawing/2014/chart" uri="{C3380CC4-5D6E-409C-BE32-E72D297353CC}">
              <c16:uniqueId val="{00000001-66D1-49F1-8724-E9A35222429D}"/>
            </c:ext>
          </c:extLst>
        </c:ser>
        <c:ser>
          <c:idx val="2"/>
          <c:order val="2"/>
          <c:tx>
            <c:strRef>
              <c:f>'Estampilla proadulto mayor'!$F$3</c:f>
              <c:strCache>
                <c:ptCount val="1"/>
                <c:pt idx="0">
                  <c:v>P. DEFINITIVO GASTOS</c:v>
                </c:pt>
              </c:strCache>
            </c:strRef>
          </c:tx>
          <c:invertIfNegative val="0"/>
          <c:cat>
            <c:strRef>
              <c:f>'Estampilla proadulto mayor'!$B$4:$B$7</c:f>
              <c:strCache>
                <c:ptCount val="4"/>
                <c:pt idx="0">
                  <c:v>ESTAMPILLA PROADULTO MAYOR</c:v>
                </c:pt>
                <c:pt idx="1">
                  <c:v>SUPERAVIT ESTAMPILLA PRO-ADULTO MAYOR</c:v>
                </c:pt>
                <c:pt idx="2">
                  <c:v>TOTAL </c:v>
                </c:pt>
                <c:pt idx="3">
                  <c:v>% DE INGRESO EFECTIVO</c:v>
                </c:pt>
              </c:strCache>
            </c:strRef>
          </c:cat>
          <c:val>
            <c:numRef>
              <c:f>'Estampilla proadulto mayor'!$F$4:$F$7</c:f>
              <c:numCache>
                <c:formatCode>_(* #,##0.00_);_(* \(#,##0.00\);_(* "-"??_);_(@_)</c:formatCode>
                <c:ptCount val="4"/>
                <c:pt idx="0">
                  <c:v>3526539.574</c:v>
                </c:pt>
                <c:pt idx="1">
                  <c:v>557479.17899000004</c:v>
                </c:pt>
                <c:pt idx="2">
                  <c:v>4084018.7529899999</c:v>
                </c:pt>
                <c:pt idx="3" formatCode="0.00%">
                  <c:v>1</c:v>
                </c:pt>
              </c:numCache>
            </c:numRef>
          </c:val>
          <c:extLst>
            <c:ext xmlns:c16="http://schemas.microsoft.com/office/drawing/2014/chart" uri="{C3380CC4-5D6E-409C-BE32-E72D297353CC}">
              <c16:uniqueId val="{00000002-66D1-49F1-8724-E9A35222429D}"/>
            </c:ext>
          </c:extLst>
        </c:ser>
        <c:ser>
          <c:idx val="3"/>
          <c:order val="3"/>
          <c:tx>
            <c:strRef>
              <c:f>'Estampilla proadulto mayor'!$G$3</c:f>
              <c:strCache>
                <c:ptCount val="1"/>
                <c:pt idx="0">
                  <c:v>COMPROMISOS</c:v>
                </c:pt>
              </c:strCache>
            </c:strRef>
          </c:tx>
          <c:invertIfNegative val="0"/>
          <c:cat>
            <c:strRef>
              <c:f>'Estampilla proadulto mayor'!$B$4:$B$7</c:f>
              <c:strCache>
                <c:ptCount val="4"/>
                <c:pt idx="0">
                  <c:v>ESTAMPILLA PROADULTO MAYOR</c:v>
                </c:pt>
                <c:pt idx="1">
                  <c:v>SUPERAVIT ESTAMPILLA PRO-ADULTO MAYOR</c:v>
                </c:pt>
                <c:pt idx="2">
                  <c:v>TOTAL </c:v>
                </c:pt>
                <c:pt idx="3">
                  <c:v>% DE INGRESO EFECTIVO</c:v>
                </c:pt>
              </c:strCache>
            </c:strRef>
          </c:cat>
          <c:val>
            <c:numRef>
              <c:f>'Estampilla proadulto mayor'!$G$4:$G$7</c:f>
              <c:numCache>
                <c:formatCode>_(* #,##0.00_);_(* \(#,##0.00\);_(* "-"??_);_(@_)</c:formatCode>
                <c:ptCount val="4"/>
                <c:pt idx="0">
                  <c:v>1756513.9002400001</c:v>
                </c:pt>
                <c:pt idx="1">
                  <c:v>557479.17899000004</c:v>
                </c:pt>
                <c:pt idx="2">
                  <c:v>2313993.0792300003</c:v>
                </c:pt>
                <c:pt idx="3" formatCode="0.00%">
                  <c:v>0.56659707488754185</c:v>
                </c:pt>
              </c:numCache>
            </c:numRef>
          </c:val>
          <c:extLst>
            <c:ext xmlns:c16="http://schemas.microsoft.com/office/drawing/2014/chart" uri="{C3380CC4-5D6E-409C-BE32-E72D297353CC}">
              <c16:uniqueId val="{00000000-8ECA-4770-B3E2-8AA7B83672C4}"/>
            </c:ext>
          </c:extLst>
        </c:ser>
        <c:ser>
          <c:idx val="4"/>
          <c:order val="4"/>
          <c:tx>
            <c:strRef>
              <c:f>'Estampilla proadulto mayor'!$H$3</c:f>
              <c:strCache>
                <c:ptCount val="1"/>
                <c:pt idx="0">
                  <c:v>OBLIGACIONES</c:v>
                </c:pt>
              </c:strCache>
            </c:strRef>
          </c:tx>
          <c:invertIfNegative val="0"/>
          <c:cat>
            <c:strRef>
              <c:f>'Estampilla proadulto mayor'!$B$4:$B$7</c:f>
              <c:strCache>
                <c:ptCount val="4"/>
                <c:pt idx="0">
                  <c:v>ESTAMPILLA PROADULTO MAYOR</c:v>
                </c:pt>
                <c:pt idx="1">
                  <c:v>SUPERAVIT ESTAMPILLA PRO-ADULTO MAYOR</c:v>
                </c:pt>
                <c:pt idx="2">
                  <c:v>TOTAL </c:v>
                </c:pt>
                <c:pt idx="3">
                  <c:v>% DE INGRESO EFECTIVO</c:v>
                </c:pt>
              </c:strCache>
            </c:strRef>
          </c:cat>
          <c:val>
            <c:numRef>
              <c:f>'Estampilla proadulto mayor'!$H$4:$H$7</c:f>
              <c:numCache>
                <c:formatCode>_(* #,##0.00_);_(* \(#,##0.00\);_(* "-"??_);_(@_)</c:formatCode>
                <c:ptCount val="4"/>
                <c:pt idx="0">
                  <c:v>1756513.9002400001</c:v>
                </c:pt>
                <c:pt idx="1">
                  <c:v>557479.17899000004</c:v>
                </c:pt>
                <c:pt idx="2">
                  <c:v>2313993.0792300003</c:v>
                </c:pt>
                <c:pt idx="3" formatCode="0.00%">
                  <c:v>0</c:v>
                </c:pt>
              </c:numCache>
            </c:numRef>
          </c:val>
          <c:extLst>
            <c:ext xmlns:c16="http://schemas.microsoft.com/office/drawing/2014/chart" uri="{C3380CC4-5D6E-409C-BE32-E72D297353CC}">
              <c16:uniqueId val="{00000001-8ECA-4770-B3E2-8AA7B83672C4}"/>
            </c:ext>
          </c:extLst>
        </c:ser>
        <c:ser>
          <c:idx val="5"/>
          <c:order val="5"/>
          <c:tx>
            <c:strRef>
              <c:f>'Estampilla proadulto mayor'!$I$3</c:f>
              <c:strCache>
                <c:ptCount val="1"/>
                <c:pt idx="0">
                  <c:v>PAGOS</c:v>
                </c:pt>
              </c:strCache>
            </c:strRef>
          </c:tx>
          <c:invertIfNegative val="0"/>
          <c:cat>
            <c:strRef>
              <c:f>'Estampilla proadulto mayor'!$B$4:$B$7</c:f>
              <c:strCache>
                <c:ptCount val="4"/>
                <c:pt idx="0">
                  <c:v>ESTAMPILLA PROADULTO MAYOR</c:v>
                </c:pt>
                <c:pt idx="1">
                  <c:v>SUPERAVIT ESTAMPILLA PRO-ADULTO MAYOR</c:v>
                </c:pt>
                <c:pt idx="2">
                  <c:v>TOTAL </c:v>
                </c:pt>
                <c:pt idx="3">
                  <c:v>% DE INGRESO EFECTIVO</c:v>
                </c:pt>
              </c:strCache>
            </c:strRef>
          </c:cat>
          <c:val>
            <c:numRef>
              <c:f>'Estampilla proadulto mayor'!$I$4:$I$7</c:f>
              <c:numCache>
                <c:formatCode>_(* #,##0.00_);_(* \(#,##0.00\);_(* "-"??_);_(@_)</c:formatCode>
                <c:ptCount val="4"/>
                <c:pt idx="0">
                  <c:v>1756513.9002400001</c:v>
                </c:pt>
                <c:pt idx="1">
                  <c:v>557479.17899000004</c:v>
                </c:pt>
                <c:pt idx="2">
                  <c:v>2313993.0792300003</c:v>
                </c:pt>
                <c:pt idx="3" formatCode="0.00%">
                  <c:v>0</c:v>
                </c:pt>
              </c:numCache>
            </c:numRef>
          </c:val>
          <c:extLst>
            <c:ext xmlns:c16="http://schemas.microsoft.com/office/drawing/2014/chart" uri="{C3380CC4-5D6E-409C-BE32-E72D297353CC}">
              <c16:uniqueId val="{00000002-8ECA-4770-B3E2-8AA7B83672C4}"/>
            </c:ext>
          </c:extLst>
        </c:ser>
        <c:ser>
          <c:idx val="6"/>
          <c:order val="6"/>
          <c:tx>
            <c:strRef>
              <c:f>'Estampilla proadulto mayor'!$J$3</c:f>
              <c:strCache>
                <c:ptCount val="1"/>
                <c:pt idx="0">
                  <c:v>D. I.  EFECTIVOS VS COMPROMISOS</c:v>
                </c:pt>
              </c:strCache>
            </c:strRef>
          </c:tx>
          <c:invertIfNegative val="0"/>
          <c:cat>
            <c:strRef>
              <c:f>'Estampilla proadulto mayor'!$B$4:$B$7</c:f>
              <c:strCache>
                <c:ptCount val="4"/>
                <c:pt idx="0">
                  <c:v>ESTAMPILLA PROADULTO MAYOR</c:v>
                </c:pt>
                <c:pt idx="1">
                  <c:v>SUPERAVIT ESTAMPILLA PRO-ADULTO MAYOR</c:v>
                </c:pt>
                <c:pt idx="2">
                  <c:v>TOTAL </c:v>
                </c:pt>
                <c:pt idx="3">
                  <c:v>% DE INGRESO EFECTIVO</c:v>
                </c:pt>
              </c:strCache>
            </c:strRef>
          </c:cat>
          <c:val>
            <c:numRef>
              <c:f>'Estampilla proadulto mayor'!$J$4:$J$7</c:f>
              <c:numCache>
                <c:formatCode>_(* #,##0.00_);_(* \(#,##0.00\);_(* "-"??_);_(@_)</c:formatCode>
                <c:ptCount val="4"/>
                <c:pt idx="0">
                  <c:v>1064742.58402</c:v>
                </c:pt>
                <c:pt idx="1">
                  <c:v>0</c:v>
                </c:pt>
                <c:pt idx="2">
                  <c:v>1064742.58402</c:v>
                </c:pt>
                <c:pt idx="3" formatCode="0.00%">
                  <c:v>0.26070952373577583</c:v>
                </c:pt>
              </c:numCache>
            </c:numRef>
          </c:val>
          <c:extLst>
            <c:ext xmlns:c16="http://schemas.microsoft.com/office/drawing/2014/chart" uri="{C3380CC4-5D6E-409C-BE32-E72D297353CC}">
              <c16:uniqueId val="{00000003-8ECA-4770-B3E2-8AA7B83672C4}"/>
            </c:ext>
          </c:extLst>
        </c:ser>
        <c:dLbls>
          <c:showLegendKey val="0"/>
          <c:showVal val="0"/>
          <c:showCatName val="0"/>
          <c:showSerName val="0"/>
          <c:showPercent val="0"/>
          <c:showBubbleSize val="0"/>
        </c:dLbls>
        <c:gapWidth val="219"/>
        <c:overlap val="-27"/>
        <c:axId val="321611616"/>
        <c:axId val="321612176"/>
      </c:barChart>
      <c:catAx>
        <c:axId val="321611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CO"/>
          </a:p>
        </c:txPr>
        <c:crossAx val="321612176"/>
        <c:crosses val="autoZero"/>
        <c:auto val="1"/>
        <c:lblAlgn val="ctr"/>
        <c:lblOffset val="100"/>
        <c:noMultiLvlLbl val="0"/>
      </c:catAx>
      <c:valAx>
        <c:axId val="321612176"/>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RECURSOS</a:t>
                </a:r>
              </a:p>
            </c:rich>
          </c:tx>
          <c:overlay val="0"/>
          <c:spPr>
            <a:noFill/>
            <a:ln>
              <a:noFill/>
            </a:ln>
            <a:effectLst/>
          </c:spPr>
        </c:title>
        <c:numFmt formatCode="_(* #,##0.00_);_(* \(#,##0.00\);_(* &quot;-&quot;??_);_(@_)" sourceLinked="1"/>
        <c:majorTickMark val="none"/>
        <c:minorTickMark val="none"/>
        <c:tickLblPos val="nextTo"/>
        <c:crossAx val="3216116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chart>
  <c:spPr>
    <a:noFill/>
    <a:ln w="9525" cap="flat" cmpd="sng" algn="ctr">
      <a:solidFill>
        <a:sysClr val="window" lastClr="FFFFFF">
          <a:lumMod val="75000"/>
        </a:sysClr>
      </a:solidFill>
      <a:round/>
    </a:ln>
    <a:effectLst/>
  </c:spPr>
  <c:txPr>
    <a:bodyPr/>
    <a:lstStyle/>
    <a:p>
      <a:pPr>
        <a:defRPr sz="1400"/>
      </a:pPr>
      <a:endParaRPr lang="es-CO"/>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963013998250217"/>
          <c:y val="6.5742585751691729E-2"/>
          <c:w val="0.74036986001749783"/>
          <c:h val="0.51461644716494959"/>
        </c:manualLayout>
      </c:layout>
      <c:barChart>
        <c:barDir val="col"/>
        <c:grouping val="clustered"/>
        <c:varyColors val="0"/>
        <c:ser>
          <c:idx val="0"/>
          <c:order val="0"/>
          <c:tx>
            <c:strRef>
              <c:f>'SGP Educación'!$D$3</c:f>
              <c:strCache>
                <c:ptCount val="1"/>
                <c:pt idx="0">
                  <c:v>A.DEFINITIVO</c:v>
                </c:pt>
              </c:strCache>
            </c:strRef>
          </c:tx>
          <c:spPr>
            <a:solidFill>
              <a:schemeClr val="accent5"/>
            </a:solidFill>
            <a:ln>
              <a:noFill/>
            </a:ln>
            <a:effectLst/>
          </c:spPr>
          <c:invertIfNegative val="0"/>
          <c:cat>
            <c:strRef>
              <c:f>'SGP Educación'!$B$4:$B$10</c:f>
              <c:strCache>
                <c:ptCount val="7"/>
                <c:pt idx="0">
                  <c:v>SGP EDUCACIÓN</c:v>
                </c:pt>
                <c:pt idx="1">
                  <c:v>SGP EDUCACIÓN</c:v>
                </c:pt>
                <c:pt idx="2">
                  <c:v>SUPERÁVIT S.G.P. EDUCACIÓN</c:v>
                </c:pt>
                <c:pt idx="3">
                  <c:v>RENDIMIENTOS FINANCIEROS - SGP EDUCACIÓN</c:v>
                </c:pt>
                <c:pt idx="4">
                  <c:v>EXIGIBILIDADES SPG EDUCACIÓN</c:v>
                </c:pt>
                <c:pt idx="5">
                  <c:v>SUPERÁVIT INTERESES SGP EDUCACIÓN</c:v>
                </c:pt>
                <c:pt idx="6">
                  <c:v>TOTAL </c:v>
                </c:pt>
              </c:strCache>
            </c:strRef>
          </c:cat>
          <c:val>
            <c:numRef>
              <c:f>'SGP Educación'!$D$4:$D$10</c:f>
              <c:numCache>
                <c:formatCode>_-* #,##0.00_-;\-* #,##0.00_-;_-* "-"_-;_-@_-</c:formatCode>
                <c:ptCount val="7"/>
                <c:pt idx="0">
                  <c:v>143225523.56200001</c:v>
                </c:pt>
                <c:pt idx="1">
                  <c:v>25145000</c:v>
                </c:pt>
                <c:pt idx="2">
                  <c:v>287017.35894000001</c:v>
                </c:pt>
                <c:pt idx="3">
                  <c:v>5000</c:v>
                </c:pt>
                <c:pt idx="4">
                  <c:v>3120</c:v>
                </c:pt>
                <c:pt idx="5">
                  <c:v>13838.65648</c:v>
                </c:pt>
                <c:pt idx="6">
                  <c:v>168679499.57742003</c:v>
                </c:pt>
              </c:numCache>
            </c:numRef>
          </c:val>
          <c:extLst>
            <c:ext xmlns:c16="http://schemas.microsoft.com/office/drawing/2014/chart" uri="{C3380CC4-5D6E-409C-BE32-E72D297353CC}">
              <c16:uniqueId val="{00000000-1793-40F4-A09A-A768FFC9F33D}"/>
            </c:ext>
          </c:extLst>
        </c:ser>
        <c:ser>
          <c:idx val="1"/>
          <c:order val="1"/>
          <c:tx>
            <c:strRef>
              <c:f>'SGP Educación'!$E$3</c:f>
              <c:strCache>
                <c:ptCount val="1"/>
                <c:pt idx="0">
                  <c:v>I. EFECTIVO</c:v>
                </c:pt>
              </c:strCache>
            </c:strRef>
          </c:tx>
          <c:spPr>
            <a:solidFill>
              <a:schemeClr val="accent4"/>
            </a:solidFill>
            <a:ln>
              <a:noFill/>
            </a:ln>
            <a:effectLst/>
          </c:spPr>
          <c:invertIfNegative val="0"/>
          <c:cat>
            <c:strRef>
              <c:f>'SGP Educación'!$B$4:$B$10</c:f>
              <c:strCache>
                <c:ptCount val="7"/>
                <c:pt idx="0">
                  <c:v>SGP EDUCACIÓN</c:v>
                </c:pt>
                <c:pt idx="1">
                  <c:v>SGP EDUCACIÓN</c:v>
                </c:pt>
                <c:pt idx="2">
                  <c:v>SUPERÁVIT S.G.P. EDUCACIÓN</c:v>
                </c:pt>
                <c:pt idx="3">
                  <c:v>RENDIMIENTOS FINANCIEROS - SGP EDUCACIÓN</c:v>
                </c:pt>
                <c:pt idx="4">
                  <c:v>EXIGIBILIDADES SPG EDUCACIÓN</c:v>
                </c:pt>
                <c:pt idx="5">
                  <c:v>SUPERÁVIT INTERESES SGP EDUCACIÓN</c:v>
                </c:pt>
                <c:pt idx="6">
                  <c:v>TOTAL </c:v>
                </c:pt>
              </c:strCache>
            </c:strRef>
          </c:cat>
          <c:val>
            <c:numRef>
              <c:f>'SGP Educación'!$E$4:$E$10</c:f>
              <c:numCache>
                <c:formatCode>_-* #,##0.00_-;\-* #,##0.00_-;_-* "-"_-;_-@_-</c:formatCode>
                <c:ptCount val="7"/>
                <c:pt idx="0">
                  <c:v>93065984.493000001</c:v>
                </c:pt>
                <c:pt idx="1">
                  <c:v>21440667.232999999</c:v>
                </c:pt>
                <c:pt idx="2">
                  <c:v>212359.34393999999</c:v>
                </c:pt>
                <c:pt idx="3">
                  <c:v>1803.3793899999998</c:v>
                </c:pt>
                <c:pt idx="4">
                  <c:v>3120</c:v>
                </c:pt>
                <c:pt idx="5">
                  <c:v>13838.65648</c:v>
                </c:pt>
                <c:pt idx="6">
                  <c:v>114737773.10581</c:v>
                </c:pt>
              </c:numCache>
            </c:numRef>
          </c:val>
          <c:extLst>
            <c:ext xmlns:c16="http://schemas.microsoft.com/office/drawing/2014/chart" uri="{C3380CC4-5D6E-409C-BE32-E72D297353CC}">
              <c16:uniqueId val="{00000001-1793-40F4-A09A-A768FFC9F33D}"/>
            </c:ext>
          </c:extLst>
        </c:ser>
        <c:ser>
          <c:idx val="2"/>
          <c:order val="2"/>
          <c:tx>
            <c:strRef>
              <c:f>'SGP Educación'!$F$3</c:f>
              <c:strCache>
                <c:ptCount val="1"/>
                <c:pt idx="0">
                  <c:v>P. DEFINITIVO GASTOS</c:v>
                </c:pt>
              </c:strCache>
            </c:strRef>
          </c:tx>
          <c:invertIfNegative val="0"/>
          <c:cat>
            <c:strRef>
              <c:f>'SGP Educación'!$B$4:$B$10</c:f>
              <c:strCache>
                <c:ptCount val="7"/>
                <c:pt idx="0">
                  <c:v>SGP EDUCACIÓN</c:v>
                </c:pt>
                <c:pt idx="1">
                  <c:v>SGP EDUCACIÓN</c:v>
                </c:pt>
                <c:pt idx="2">
                  <c:v>SUPERÁVIT S.G.P. EDUCACIÓN</c:v>
                </c:pt>
                <c:pt idx="3">
                  <c:v>RENDIMIENTOS FINANCIEROS - SGP EDUCACIÓN</c:v>
                </c:pt>
                <c:pt idx="4">
                  <c:v>EXIGIBILIDADES SPG EDUCACIÓN</c:v>
                </c:pt>
                <c:pt idx="5">
                  <c:v>SUPERÁVIT INTERESES SGP EDUCACIÓN</c:v>
                </c:pt>
                <c:pt idx="6">
                  <c:v>TOTAL </c:v>
                </c:pt>
              </c:strCache>
            </c:strRef>
          </c:cat>
          <c:val>
            <c:numRef>
              <c:f>'SGP Educación'!$F$4:$F$10</c:f>
              <c:numCache>
                <c:formatCode>_-* #,##0.00_-;\-* #,##0.00_-;_-* "-"_-;_-@_-</c:formatCode>
                <c:ptCount val="7"/>
                <c:pt idx="0">
                  <c:v>143225523.56200001</c:v>
                </c:pt>
                <c:pt idx="1">
                  <c:v>25145000</c:v>
                </c:pt>
                <c:pt idx="2">
                  <c:v>287017.35894000001</c:v>
                </c:pt>
                <c:pt idx="3">
                  <c:v>5000</c:v>
                </c:pt>
                <c:pt idx="4">
                  <c:v>3120</c:v>
                </c:pt>
                <c:pt idx="5">
                  <c:v>13838.65648</c:v>
                </c:pt>
                <c:pt idx="6">
                  <c:v>168679499.57742003</c:v>
                </c:pt>
              </c:numCache>
            </c:numRef>
          </c:val>
          <c:extLst>
            <c:ext xmlns:c16="http://schemas.microsoft.com/office/drawing/2014/chart" uri="{C3380CC4-5D6E-409C-BE32-E72D297353CC}">
              <c16:uniqueId val="{00000002-1793-40F4-A09A-A768FFC9F33D}"/>
            </c:ext>
          </c:extLst>
        </c:ser>
        <c:ser>
          <c:idx val="3"/>
          <c:order val="3"/>
          <c:tx>
            <c:strRef>
              <c:f>'SGP Educación'!$G$3</c:f>
              <c:strCache>
                <c:ptCount val="1"/>
                <c:pt idx="0">
                  <c:v>COMPROMISOS</c:v>
                </c:pt>
              </c:strCache>
            </c:strRef>
          </c:tx>
          <c:invertIfNegative val="0"/>
          <c:cat>
            <c:strRef>
              <c:f>'SGP Educación'!$B$4:$B$10</c:f>
              <c:strCache>
                <c:ptCount val="7"/>
                <c:pt idx="0">
                  <c:v>SGP EDUCACIÓN</c:v>
                </c:pt>
                <c:pt idx="1">
                  <c:v>SGP EDUCACIÓN</c:v>
                </c:pt>
                <c:pt idx="2">
                  <c:v>SUPERÁVIT S.G.P. EDUCACIÓN</c:v>
                </c:pt>
                <c:pt idx="3">
                  <c:v>RENDIMIENTOS FINANCIEROS - SGP EDUCACIÓN</c:v>
                </c:pt>
                <c:pt idx="4">
                  <c:v>EXIGIBILIDADES SPG EDUCACIÓN</c:v>
                </c:pt>
                <c:pt idx="5">
                  <c:v>SUPERÁVIT INTERESES SGP EDUCACIÓN</c:v>
                </c:pt>
                <c:pt idx="6">
                  <c:v>TOTAL </c:v>
                </c:pt>
              </c:strCache>
            </c:strRef>
          </c:cat>
          <c:val>
            <c:numRef>
              <c:f>'SGP Educación'!$G$4:$G$10</c:f>
              <c:numCache>
                <c:formatCode>_-* #,##0.00_-;\-* #,##0.00_-;_-* "-"_-;_-@_-</c:formatCode>
                <c:ptCount val="7"/>
                <c:pt idx="0">
                  <c:v>89147884.117649987</c:v>
                </c:pt>
                <c:pt idx="1">
                  <c:v>20447335.583999999</c:v>
                </c:pt>
                <c:pt idx="2">
                  <c:v>0</c:v>
                </c:pt>
                <c:pt idx="3">
                  <c:v>0</c:v>
                </c:pt>
                <c:pt idx="4">
                  <c:v>3120</c:v>
                </c:pt>
                <c:pt idx="5">
                  <c:v>13834.32</c:v>
                </c:pt>
                <c:pt idx="6">
                  <c:v>109612174.02164999</c:v>
                </c:pt>
              </c:numCache>
            </c:numRef>
          </c:val>
          <c:extLst>
            <c:ext xmlns:c16="http://schemas.microsoft.com/office/drawing/2014/chart" uri="{C3380CC4-5D6E-409C-BE32-E72D297353CC}">
              <c16:uniqueId val="{00000003-1793-40F4-A09A-A768FFC9F33D}"/>
            </c:ext>
          </c:extLst>
        </c:ser>
        <c:ser>
          <c:idx val="4"/>
          <c:order val="4"/>
          <c:tx>
            <c:strRef>
              <c:f>'SGP Educación'!$H$3</c:f>
              <c:strCache>
                <c:ptCount val="1"/>
                <c:pt idx="0">
                  <c:v>OBLIGACIONES</c:v>
                </c:pt>
              </c:strCache>
            </c:strRef>
          </c:tx>
          <c:invertIfNegative val="0"/>
          <c:cat>
            <c:strRef>
              <c:f>'SGP Educación'!$B$4:$B$10</c:f>
              <c:strCache>
                <c:ptCount val="7"/>
                <c:pt idx="0">
                  <c:v>SGP EDUCACIÓN</c:v>
                </c:pt>
                <c:pt idx="1">
                  <c:v>SGP EDUCACIÓN</c:v>
                </c:pt>
                <c:pt idx="2">
                  <c:v>SUPERÁVIT S.G.P. EDUCACIÓN</c:v>
                </c:pt>
                <c:pt idx="3">
                  <c:v>RENDIMIENTOS FINANCIEROS - SGP EDUCACIÓN</c:v>
                </c:pt>
                <c:pt idx="4">
                  <c:v>EXIGIBILIDADES SPG EDUCACIÓN</c:v>
                </c:pt>
                <c:pt idx="5">
                  <c:v>SUPERÁVIT INTERESES SGP EDUCACIÓN</c:v>
                </c:pt>
                <c:pt idx="6">
                  <c:v>TOTAL </c:v>
                </c:pt>
              </c:strCache>
            </c:strRef>
          </c:cat>
          <c:val>
            <c:numRef>
              <c:f>'SGP Educación'!$H$4:$H$10</c:f>
              <c:numCache>
                <c:formatCode>_-* #,##0.00_-;\-* #,##0.00_-;_-* "-"_-;_-@_-</c:formatCode>
                <c:ptCount val="7"/>
                <c:pt idx="0">
                  <c:v>88511927.394149989</c:v>
                </c:pt>
                <c:pt idx="1">
                  <c:v>20447335.583999999</c:v>
                </c:pt>
                <c:pt idx="2">
                  <c:v>0</c:v>
                </c:pt>
                <c:pt idx="3">
                  <c:v>0</c:v>
                </c:pt>
                <c:pt idx="4">
                  <c:v>3064</c:v>
                </c:pt>
                <c:pt idx="5">
                  <c:v>13834.32</c:v>
                </c:pt>
                <c:pt idx="6">
                  <c:v>108976161.29814997</c:v>
                </c:pt>
              </c:numCache>
            </c:numRef>
          </c:val>
          <c:extLst>
            <c:ext xmlns:c16="http://schemas.microsoft.com/office/drawing/2014/chart" uri="{C3380CC4-5D6E-409C-BE32-E72D297353CC}">
              <c16:uniqueId val="{00000004-1793-40F4-A09A-A768FFC9F33D}"/>
            </c:ext>
          </c:extLst>
        </c:ser>
        <c:ser>
          <c:idx val="5"/>
          <c:order val="5"/>
          <c:tx>
            <c:strRef>
              <c:f>'SGP Educación'!$I$3</c:f>
              <c:strCache>
                <c:ptCount val="1"/>
                <c:pt idx="0">
                  <c:v>PAGOS</c:v>
                </c:pt>
              </c:strCache>
            </c:strRef>
          </c:tx>
          <c:invertIfNegative val="0"/>
          <c:cat>
            <c:strRef>
              <c:f>'SGP Educación'!$B$4:$B$10</c:f>
              <c:strCache>
                <c:ptCount val="7"/>
                <c:pt idx="0">
                  <c:v>SGP EDUCACIÓN</c:v>
                </c:pt>
                <c:pt idx="1">
                  <c:v>SGP EDUCACIÓN</c:v>
                </c:pt>
                <c:pt idx="2">
                  <c:v>SUPERÁVIT S.G.P. EDUCACIÓN</c:v>
                </c:pt>
                <c:pt idx="3">
                  <c:v>RENDIMIENTOS FINANCIEROS - SGP EDUCACIÓN</c:v>
                </c:pt>
                <c:pt idx="4">
                  <c:v>EXIGIBILIDADES SPG EDUCACIÓN</c:v>
                </c:pt>
                <c:pt idx="5">
                  <c:v>SUPERÁVIT INTERESES SGP EDUCACIÓN</c:v>
                </c:pt>
                <c:pt idx="6">
                  <c:v>TOTAL </c:v>
                </c:pt>
              </c:strCache>
            </c:strRef>
          </c:cat>
          <c:val>
            <c:numRef>
              <c:f>'SGP Educación'!$I$4:$I$10</c:f>
              <c:numCache>
                <c:formatCode>_-* #,##0.00_-;\-* #,##0.00_-;_-* "-"_-;_-@_-</c:formatCode>
                <c:ptCount val="7"/>
                <c:pt idx="0">
                  <c:v>88511927.394149989</c:v>
                </c:pt>
                <c:pt idx="1">
                  <c:v>20447335.583999999</c:v>
                </c:pt>
                <c:pt idx="2">
                  <c:v>0</c:v>
                </c:pt>
                <c:pt idx="3">
                  <c:v>0</c:v>
                </c:pt>
                <c:pt idx="4">
                  <c:v>3064</c:v>
                </c:pt>
                <c:pt idx="5">
                  <c:v>13834.32</c:v>
                </c:pt>
                <c:pt idx="6">
                  <c:v>108976161.29814997</c:v>
                </c:pt>
              </c:numCache>
            </c:numRef>
          </c:val>
          <c:extLst>
            <c:ext xmlns:c16="http://schemas.microsoft.com/office/drawing/2014/chart" uri="{C3380CC4-5D6E-409C-BE32-E72D297353CC}">
              <c16:uniqueId val="{00000005-1793-40F4-A09A-A768FFC9F33D}"/>
            </c:ext>
          </c:extLst>
        </c:ser>
        <c:ser>
          <c:idx val="6"/>
          <c:order val="6"/>
          <c:tx>
            <c:strRef>
              <c:f>'SGP Educación'!$J$3</c:f>
              <c:strCache>
                <c:ptCount val="1"/>
                <c:pt idx="0">
                  <c:v>D. INGRESOS  EFECTIVOS VS COMPROMISOS</c:v>
                </c:pt>
              </c:strCache>
            </c:strRef>
          </c:tx>
          <c:invertIfNegative val="0"/>
          <c:cat>
            <c:strRef>
              <c:f>'SGP Educación'!$B$4:$B$10</c:f>
              <c:strCache>
                <c:ptCount val="7"/>
                <c:pt idx="0">
                  <c:v>SGP EDUCACIÓN</c:v>
                </c:pt>
                <c:pt idx="1">
                  <c:v>SGP EDUCACIÓN</c:v>
                </c:pt>
                <c:pt idx="2">
                  <c:v>SUPERÁVIT S.G.P. EDUCACIÓN</c:v>
                </c:pt>
                <c:pt idx="3">
                  <c:v>RENDIMIENTOS FINANCIEROS - SGP EDUCACIÓN</c:v>
                </c:pt>
                <c:pt idx="4">
                  <c:v>EXIGIBILIDADES SPG EDUCACIÓN</c:v>
                </c:pt>
                <c:pt idx="5">
                  <c:v>SUPERÁVIT INTERESES SGP EDUCACIÓN</c:v>
                </c:pt>
                <c:pt idx="6">
                  <c:v>TOTAL </c:v>
                </c:pt>
              </c:strCache>
            </c:strRef>
          </c:cat>
          <c:val>
            <c:numRef>
              <c:f>'SGP Educación'!$J$4:$J$10</c:f>
              <c:numCache>
                <c:formatCode>_-* #,##0.00_-;\-* #,##0.00_-;_-* "-"_-;_-@_-</c:formatCode>
                <c:ptCount val="7"/>
                <c:pt idx="0">
                  <c:v>3918100.3753499999</c:v>
                </c:pt>
                <c:pt idx="1">
                  <c:v>993331.64899999998</c:v>
                </c:pt>
                <c:pt idx="2">
                  <c:v>212359.34393999999</c:v>
                </c:pt>
                <c:pt idx="3">
                  <c:v>1803.3793899999998</c:v>
                </c:pt>
                <c:pt idx="4">
                  <c:v>0</c:v>
                </c:pt>
                <c:pt idx="5">
                  <c:v>4.3364800000004395</c:v>
                </c:pt>
                <c:pt idx="6">
                  <c:v>5125599.0841600001</c:v>
                </c:pt>
              </c:numCache>
            </c:numRef>
          </c:val>
          <c:extLst>
            <c:ext xmlns:c16="http://schemas.microsoft.com/office/drawing/2014/chart" uri="{C3380CC4-5D6E-409C-BE32-E72D297353CC}">
              <c16:uniqueId val="{00000006-1793-40F4-A09A-A768FFC9F33D}"/>
            </c:ext>
          </c:extLst>
        </c:ser>
        <c:dLbls>
          <c:showLegendKey val="0"/>
          <c:showVal val="0"/>
          <c:showCatName val="0"/>
          <c:showSerName val="0"/>
          <c:showPercent val="0"/>
          <c:showBubbleSize val="0"/>
        </c:dLbls>
        <c:gapWidth val="219"/>
        <c:overlap val="-27"/>
        <c:axId val="321435424"/>
        <c:axId val="321435984"/>
      </c:barChart>
      <c:catAx>
        <c:axId val="32143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CO"/>
          </a:p>
        </c:txPr>
        <c:crossAx val="321435984"/>
        <c:crosses val="autoZero"/>
        <c:auto val="1"/>
        <c:lblAlgn val="ctr"/>
        <c:lblOffset val="100"/>
        <c:noMultiLvlLbl val="0"/>
      </c:catAx>
      <c:valAx>
        <c:axId val="321435984"/>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RECURSOS</a:t>
                </a:r>
              </a:p>
            </c:rich>
          </c:tx>
          <c:layout>
            <c:manualLayout>
              <c:xMode val="edge"/>
              <c:yMode val="edge"/>
              <c:x val="2.099815622220776E-2"/>
              <c:y val="0.25122878447819808"/>
            </c:manualLayout>
          </c:layout>
          <c:overlay val="0"/>
          <c:spPr>
            <a:noFill/>
            <a:ln>
              <a:noFill/>
            </a:ln>
            <a:effectLst/>
          </c:spPr>
        </c:title>
        <c:numFmt formatCode="_-* #,##0.00_-;\-* #,##0.00_-;_-* &quot;-&quot;_-;_-@_-" sourceLinked="1"/>
        <c:majorTickMark val="none"/>
        <c:minorTickMark val="none"/>
        <c:tickLblPos val="nextTo"/>
        <c:crossAx val="3214354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chart>
  <c:spPr>
    <a:noFill/>
    <a:ln w="9525" cap="flat" cmpd="sng" algn="ctr">
      <a:solidFill>
        <a:sysClr val="window" lastClr="FFFFFF">
          <a:lumMod val="50000"/>
        </a:sysClr>
      </a:solidFill>
      <a:round/>
    </a:ln>
    <a:effectLst/>
  </c:spPr>
  <c:txPr>
    <a:bodyPr/>
    <a:lstStyle/>
    <a:p>
      <a:pPr>
        <a:defRPr sz="1200"/>
      </a:pPr>
      <a:endParaRPr lang="es-CO"/>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PAE!$D$3</c:f>
              <c:strCache>
                <c:ptCount val="1"/>
                <c:pt idx="0">
                  <c:v>A.DEFINITIVO</c:v>
                </c:pt>
              </c:strCache>
            </c:strRef>
          </c:tx>
          <c:spPr>
            <a:solidFill>
              <a:schemeClr val="accent2"/>
            </a:solidFill>
            <a:ln>
              <a:noFill/>
            </a:ln>
            <a:effectLst/>
          </c:spPr>
          <c:invertIfNegative val="0"/>
          <c:cat>
            <c:strRef>
              <c:f>PAE!$B$4:$B$9</c:f>
              <c:strCache>
                <c:ptCount val="6"/>
                <c:pt idx="0">
                  <c:v>TRANSFERENCIAS DE LA NACIÓN POR ALIMENTACION PAE</c:v>
                </c:pt>
                <c:pt idx="1">
                  <c:v>SUPERAVIT TRANSFERENCIA DE LA NACION PAE</c:v>
                </c:pt>
                <c:pt idx="2">
                  <c:v>COFINANCIACION MUNICIPIOS PAE</c:v>
                </c:pt>
                <c:pt idx="3">
                  <c:v>SUPERAVIT COFINANCIACION MUNICIPIOS PAE</c:v>
                </c:pt>
                <c:pt idx="4">
                  <c:v>TOTAL </c:v>
                </c:pt>
                <c:pt idx="5">
                  <c:v>% DE INGRESO EFECTIVO</c:v>
                </c:pt>
              </c:strCache>
            </c:strRef>
          </c:cat>
          <c:val>
            <c:numRef>
              <c:f>PAE!$D$4:$D$9</c:f>
              <c:numCache>
                <c:formatCode>#,##0.00</c:formatCode>
                <c:ptCount val="6"/>
                <c:pt idx="0">
                  <c:v>10576387.719000001</c:v>
                </c:pt>
                <c:pt idx="1">
                  <c:v>1506571.15805</c:v>
                </c:pt>
                <c:pt idx="2">
                  <c:v>562401.77139999997</c:v>
                </c:pt>
                <c:pt idx="3">
                  <c:v>3881.8866000000003</c:v>
                </c:pt>
                <c:pt idx="4">
                  <c:v>12649242.535050003</c:v>
                </c:pt>
                <c:pt idx="5" formatCode="#,##0">
                  <c:v>100</c:v>
                </c:pt>
              </c:numCache>
            </c:numRef>
          </c:val>
          <c:extLst>
            <c:ext xmlns:c16="http://schemas.microsoft.com/office/drawing/2014/chart" uri="{C3380CC4-5D6E-409C-BE32-E72D297353CC}">
              <c16:uniqueId val="{00000000-24D2-4FE0-BA98-3463247253D4}"/>
            </c:ext>
          </c:extLst>
        </c:ser>
        <c:ser>
          <c:idx val="1"/>
          <c:order val="1"/>
          <c:tx>
            <c:strRef>
              <c:f>PAE!$E$3</c:f>
              <c:strCache>
                <c:ptCount val="1"/>
                <c:pt idx="0">
                  <c:v>I. EFECTIVO</c:v>
                </c:pt>
              </c:strCache>
            </c:strRef>
          </c:tx>
          <c:spPr>
            <a:solidFill>
              <a:schemeClr val="accent3"/>
            </a:solidFill>
            <a:ln>
              <a:noFill/>
            </a:ln>
            <a:effectLst/>
          </c:spPr>
          <c:invertIfNegative val="0"/>
          <c:cat>
            <c:strRef>
              <c:f>PAE!$B$4:$B$9</c:f>
              <c:strCache>
                <c:ptCount val="6"/>
                <c:pt idx="0">
                  <c:v>TRANSFERENCIAS DE LA NACIÓN POR ALIMENTACION PAE</c:v>
                </c:pt>
                <c:pt idx="1">
                  <c:v>SUPERAVIT TRANSFERENCIA DE LA NACION PAE</c:v>
                </c:pt>
                <c:pt idx="2">
                  <c:v>COFINANCIACION MUNICIPIOS PAE</c:v>
                </c:pt>
                <c:pt idx="3">
                  <c:v>SUPERAVIT COFINANCIACION MUNICIPIOS PAE</c:v>
                </c:pt>
                <c:pt idx="4">
                  <c:v>TOTAL </c:v>
                </c:pt>
                <c:pt idx="5">
                  <c:v>% DE INGRESO EFECTIVO</c:v>
                </c:pt>
              </c:strCache>
            </c:strRef>
          </c:cat>
          <c:val>
            <c:numRef>
              <c:f>PAE!$E$4:$E$9</c:f>
              <c:numCache>
                <c:formatCode>#,##0.00</c:formatCode>
                <c:ptCount val="6"/>
                <c:pt idx="0">
                  <c:v>9364314.5415000003</c:v>
                </c:pt>
                <c:pt idx="1">
                  <c:v>1506571.15805</c:v>
                </c:pt>
                <c:pt idx="2">
                  <c:v>387971.75819999998</c:v>
                </c:pt>
                <c:pt idx="3">
                  <c:v>3881.8866000000003</c:v>
                </c:pt>
                <c:pt idx="4">
                  <c:v>11262739.344350001</c:v>
                </c:pt>
                <c:pt idx="5" formatCode="0%">
                  <c:v>0.890388441295349</c:v>
                </c:pt>
              </c:numCache>
            </c:numRef>
          </c:val>
          <c:extLst>
            <c:ext xmlns:c16="http://schemas.microsoft.com/office/drawing/2014/chart" uri="{C3380CC4-5D6E-409C-BE32-E72D297353CC}">
              <c16:uniqueId val="{00000001-24D2-4FE0-BA98-3463247253D4}"/>
            </c:ext>
          </c:extLst>
        </c:ser>
        <c:ser>
          <c:idx val="2"/>
          <c:order val="2"/>
          <c:tx>
            <c:strRef>
              <c:f>PAE!$F$3</c:f>
              <c:strCache>
                <c:ptCount val="1"/>
                <c:pt idx="0">
                  <c:v>P. DEFINITIVO GASTOS</c:v>
                </c:pt>
              </c:strCache>
            </c:strRef>
          </c:tx>
          <c:invertIfNegative val="0"/>
          <c:cat>
            <c:strRef>
              <c:f>PAE!$B$4:$B$9</c:f>
              <c:strCache>
                <c:ptCount val="6"/>
                <c:pt idx="0">
                  <c:v>TRANSFERENCIAS DE LA NACIÓN POR ALIMENTACION PAE</c:v>
                </c:pt>
                <c:pt idx="1">
                  <c:v>SUPERAVIT TRANSFERENCIA DE LA NACION PAE</c:v>
                </c:pt>
                <c:pt idx="2">
                  <c:v>COFINANCIACION MUNICIPIOS PAE</c:v>
                </c:pt>
                <c:pt idx="3">
                  <c:v>SUPERAVIT COFINANCIACION MUNICIPIOS PAE</c:v>
                </c:pt>
                <c:pt idx="4">
                  <c:v>TOTAL </c:v>
                </c:pt>
                <c:pt idx="5">
                  <c:v>% DE INGRESO EFECTIVO</c:v>
                </c:pt>
              </c:strCache>
            </c:strRef>
          </c:cat>
          <c:val>
            <c:numRef>
              <c:f>PAE!$F$4:$F$9</c:f>
              <c:numCache>
                <c:formatCode>#,##0.00</c:formatCode>
                <c:ptCount val="6"/>
                <c:pt idx="0">
                  <c:v>10576387.719000001</c:v>
                </c:pt>
                <c:pt idx="1">
                  <c:v>1506571.15805</c:v>
                </c:pt>
                <c:pt idx="2">
                  <c:v>562401.77139999997</c:v>
                </c:pt>
                <c:pt idx="3">
                  <c:v>3881.8866000000003</c:v>
                </c:pt>
                <c:pt idx="4">
                  <c:v>12649242.535050003</c:v>
                </c:pt>
                <c:pt idx="5" formatCode="0.00%">
                  <c:v>1</c:v>
                </c:pt>
              </c:numCache>
            </c:numRef>
          </c:val>
          <c:extLst>
            <c:ext xmlns:c16="http://schemas.microsoft.com/office/drawing/2014/chart" uri="{C3380CC4-5D6E-409C-BE32-E72D297353CC}">
              <c16:uniqueId val="{00000002-24D2-4FE0-BA98-3463247253D4}"/>
            </c:ext>
          </c:extLst>
        </c:ser>
        <c:ser>
          <c:idx val="3"/>
          <c:order val="3"/>
          <c:tx>
            <c:strRef>
              <c:f>PAE!$G$3</c:f>
              <c:strCache>
                <c:ptCount val="1"/>
                <c:pt idx="0">
                  <c:v>COMPROMISOS</c:v>
                </c:pt>
              </c:strCache>
            </c:strRef>
          </c:tx>
          <c:invertIfNegative val="0"/>
          <c:cat>
            <c:strRef>
              <c:f>PAE!$B$4:$B$9</c:f>
              <c:strCache>
                <c:ptCount val="6"/>
                <c:pt idx="0">
                  <c:v>TRANSFERENCIAS DE LA NACIÓN POR ALIMENTACION PAE</c:v>
                </c:pt>
                <c:pt idx="1">
                  <c:v>SUPERAVIT TRANSFERENCIA DE LA NACION PAE</c:v>
                </c:pt>
                <c:pt idx="2">
                  <c:v>COFINANCIACION MUNICIPIOS PAE</c:v>
                </c:pt>
                <c:pt idx="3">
                  <c:v>SUPERAVIT COFINANCIACION MUNICIPIOS PAE</c:v>
                </c:pt>
                <c:pt idx="4">
                  <c:v>TOTAL </c:v>
                </c:pt>
                <c:pt idx="5">
                  <c:v>% DE INGRESO EFECTIVO</c:v>
                </c:pt>
              </c:strCache>
            </c:strRef>
          </c:cat>
          <c:val>
            <c:numRef>
              <c:f>PAE!$G$4:$G$9</c:f>
              <c:numCache>
                <c:formatCode>#,##0.00</c:formatCode>
                <c:ptCount val="6"/>
                <c:pt idx="0">
                  <c:v>9774109.25</c:v>
                </c:pt>
                <c:pt idx="1">
                  <c:v>95204.710999999996</c:v>
                </c:pt>
                <c:pt idx="2">
                  <c:v>0</c:v>
                </c:pt>
                <c:pt idx="3">
                  <c:v>3881.8866000000003</c:v>
                </c:pt>
                <c:pt idx="4">
                  <c:v>9873195.8476</c:v>
                </c:pt>
                <c:pt idx="5" formatCode="0.00%">
                  <c:v>0.78053652779936766</c:v>
                </c:pt>
              </c:numCache>
            </c:numRef>
          </c:val>
          <c:extLst>
            <c:ext xmlns:c16="http://schemas.microsoft.com/office/drawing/2014/chart" uri="{C3380CC4-5D6E-409C-BE32-E72D297353CC}">
              <c16:uniqueId val="{00000000-BB6B-406F-A6B5-2E6BC5CBB6A3}"/>
            </c:ext>
          </c:extLst>
        </c:ser>
        <c:ser>
          <c:idx val="4"/>
          <c:order val="4"/>
          <c:tx>
            <c:strRef>
              <c:f>PAE!$H$3</c:f>
              <c:strCache>
                <c:ptCount val="1"/>
                <c:pt idx="0">
                  <c:v>OBLIGACIONES</c:v>
                </c:pt>
              </c:strCache>
            </c:strRef>
          </c:tx>
          <c:invertIfNegative val="0"/>
          <c:cat>
            <c:strRef>
              <c:f>PAE!$B$4:$B$9</c:f>
              <c:strCache>
                <c:ptCount val="6"/>
                <c:pt idx="0">
                  <c:v>TRANSFERENCIAS DE LA NACIÓN POR ALIMENTACION PAE</c:v>
                </c:pt>
                <c:pt idx="1">
                  <c:v>SUPERAVIT TRANSFERENCIA DE LA NACION PAE</c:v>
                </c:pt>
                <c:pt idx="2">
                  <c:v>COFINANCIACION MUNICIPIOS PAE</c:v>
                </c:pt>
                <c:pt idx="3">
                  <c:v>SUPERAVIT COFINANCIACION MUNICIPIOS PAE</c:v>
                </c:pt>
                <c:pt idx="4">
                  <c:v>TOTAL </c:v>
                </c:pt>
                <c:pt idx="5">
                  <c:v>% DE INGRESO EFECTIVO</c:v>
                </c:pt>
              </c:strCache>
            </c:strRef>
          </c:cat>
          <c:val>
            <c:numRef>
              <c:f>PAE!$H$4:$H$9</c:f>
              <c:numCache>
                <c:formatCode>#,##0.00</c:formatCode>
                <c:ptCount val="6"/>
                <c:pt idx="0">
                  <c:v>9243011.4639999997</c:v>
                </c:pt>
                <c:pt idx="1">
                  <c:v>0</c:v>
                </c:pt>
                <c:pt idx="2">
                  <c:v>0</c:v>
                </c:pt>
                <c:pt idx="3">
                  <c:v>3881.8866000000003</c:v>
                </c:pt>
                <c:pt idx="4">
                  <c:v>9246893.3506000005</c:v>
                </c:pt>
                <c:pt idx="5" formatCode="0.00%">
                  <c:v>0.93656537288762054</c:v>
                </c:pt>
              </c:numCache>
            </c:numRef>
          </c:val>
          <c:extLst>
            <c:ext xmlns:c16="http://schemas.microsoft.com/office/drawing/2014/chart" uri="{C3380CC4-5D6E-409C-BE32-E72D297353CC}">
              <c16:uniqueId val="{00000001-BB6B-406F-A6B5-2E6BC5CBB6A3}"/>
            </c:ext>
          </c:extLst>
        </c:ser>
        <c:ser>
          <c:idx val="5"/>
          <c:order val="5"/>
          <c:tx>
            <c:strRef>
              <c:f>PAE!$I$3</c:f>
              <c:strCache>
                <c:ptCount val="1"/>
                <c:pt idx="0">
                  <c:v>PAGOS</c:v>
                </c:pt>
              </c:strCache>
            </c:strRef>
          </c:tx>
          <c:invertIfNegative val="0"/>
          <c:cat>
            <c:strRef>
              <c:f>PAE!$B$4:$B$9</c:f>
              <c:strCache>
                <c:ptCount val="6"/>
                <c:pt idx="0">
                  <c:v>TRANSFERENCIAS DE LA NACIÓN POR ALIMENTACION PAE</c:v>
                </c:pt>
                <c:pt idx="1">
                  <c:v>SUPERAVIT TRANSFERENCIA DE LA NACION PAE</c:v>
                </c:pt>
                <c:pt idx="2">
                  <c:v>COFINANCIACION MUNICIPIOS PAE</c:v>
                </c:pt>
                <c:pt idx="3">
                  <c:v>SUPERAVIT COFINANCIACION MUNICIPIOS PAE</c:v>
                </c:pt>
                <c:pt idx="4">
                  <c:v>TOTAL </c:v>
                </c:pt>
                <c:pt idx="5">
                  <c:v>% DE INGRESO EFECTIVO</c:v>
                </c:pt>
              </c:strCache>
            </c:strRef>
          </c:cat>
          <c:val>
            <c:numRef>
              <c:f>PAE!$I$4:$I$9</c:f>
              <c:numCache>
                <c:formatCode>#,##0.00</c:formatCode>
                <c:ptCount val="6"/>
                <c:pt idx="0">
                  <c:v>9243011.4639999997</c:v>
                </c:pt>
                <c:pt idx="1">
                  <c:v>0</c:v>
                </c:pt>
                <c:pt idx="2">
                  <c:v>0</c:v>
                </c:pt>
                <c:pt idx="3">
                  <c:v>3881.8866000000003</c:v>
                </c:pt>
                <c:pt idx="4">
                  <c:v>9246893.3506000005</c:v>
                </c:pt>
                <c:pt idx="5" formatCode="0.00%">
                  <c:v>0.93656537288762054</c:v>
                </c:pt>
              </c:numCache>
            </c:numRef>
          </c:val>
          <c:extLst>
            <c:ext xmlns:c16="http://schemas.microsoft.com/office/drawing/2014/chart" uri="{C3380CC4-5D6E-409C-BE32-E72D297353CC}">
              <c16:uniqueId val="{00000002-BB6B-406F-A6B5-2E6BC5CBB6A3}"/>
            </c:ext>
          </c:extLst>
        </c:ser>
        <c:ser>
          <c:idx val="6"/>
          <c:order val="6"/>
          <c:tx>
            <c:strRef>
              <c:f>PAE!$J$3</c:f>
              <c:strCache>
                <c:ptCount val="1"/>
                <c:pt idx="0">
                  <c:v>D. I.  EFECTIVOS VS COMPROMISOS</c:v>
                </c:pt>
              </c:strCache>
            </c:strRef>
          </c:tx>
          <c:invertIfNegative val="0"/>
          <c:cat>
            <c:strRef>
              <c:f>PAE!$B$4:$B$9</c:f>
              <c:strCache>
                <c:ptCount val="6"/>
                <c:pt idx="0">
                  <c:v>TRANSFERENCIAS DE LA NACIÓN POR ALIMENTACION PAE</c:v>
                </c:pt>
                <c:pt idx="1">
                  <c:v>SUPERAVIT TRANSFERENCIA DE LA NACION PAE</c:v>
                </c:pt>
                <c:pt idx="2">
                  <c:v>COFINANCIACION MUNICIPIOS PAE</c:v>
                </c:pt>
                <c:pt idx="3">
                  <c:v>SUPERAVIT COFINANCIACION MUNICIPIOS PAE</c:v>
                </c:pt>
                <c:pt idx="4">
                  <c:v>TOTAL </c:v>
                </c:pt>
                <c:pt idx="5">
                  <c:v>% DE INGRESO EFECTIVO</c:v>
                </c:pt>
              </c:strCache>
            </c:strRef>
          </c:cat>
          <c:val>
            <c:numRef>
              <c:f>PAE!$J$4:$J$9</c:f>
              <c:numCache>
                <c:formatCode>#,##0.00</c:formatCode>
                <c:ptCount val="6"/>
                <c:pt idx="0">
                  <c:v>-409794.70850000001</c:v>
                </c:pt>
                <c:pt idx="1">
                  <c:v>1411366.4470499998</c:v>
                </c:pt>
                <c:pt idx="2">
                  <c:v>387971.75819999998</c:v>
                </c:pt>
                <c:pt idx="3">
                  <c:v>0</c:v>
                </c:pt>
                <c:pt idx="4">
                  <c:v>1389543.4967499999</c:v>
                </c:pt>
                <c:pt idx="5" formatCode="0.00%">
                  <c:v>0.10985191349598128</c:v>
                </c:pt>
              </c:numCache>
            </c:numRef>
          </c:val>
          <c:extLst>
            <c:ext xmlns:c16="http://schemas.microsoft.com/office/drawing/2014/chart" uri="{C3380CC4-5D6E-409C-BE32-E72D297353CC}">
              <c16:uniqueId val="{00000003-BB6B-406F-A6B5-2E6BC5CBB6A3}"/>
            </c:ext>
          </c:extLst>
        </c:ser>
        <c:dLbls>
          <c:showLegendKey val="0"/>
          <c:showVal val="0"/>
          <c:showCatName val="0"/>
          <c:showSerName val="0"/>
          <c:showPercent val="0"/>
          <c:showBubbleSize val="0"/>
        </c:dLbls>
        <c:gapWidth val="219"/>
        <c:overlap val="-27"/>
        <c:axId val="321442144"/>
        <c:axId val="322202128"/>
      </c:barChart>
      <c:catAx>
        <c:axId val="32144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CO"/>
          </a:p>
        </c:txPr>
        <c:crossAx val="322202128"/>
        <c:crosses val="autoZero"/>
        <c:auto val="1"/>
        <c:lblAlgn val="ctr"/>
        <c:lblOffset val="100"/>
        <c:noMultiLvlLbl val="0"/>
      </c:catAx>
      <c:valAx>
        <c:axId val="322202128"/>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RECURSOS</a:t>
                </a:r>
              </a:p>
            </c:rich>
          </c:tx>
          <c:overlay val="0"/>
          <c:spPr>
            <a:noFill/>
            <a:ln>
              <a:noFill/>
            </a:ln>
            <a:effectLst/>
          </c:spPr>
        </c:title>
        <c:numFmt formatCode="#,##0.00" sourceLinked="1"/>
        <c:majorTickMark val="none"/>
        <c:minorTickMark val="none"/>
        <c:tickLblPos val="nextTo"/>
        <c:crossAx val="3214421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chart>
  <c:spPr>
    <a:noFill/>
    <a:ln w="9525" cap="flat" cmpd="sng" algn="ctr">
      <a:solidFill>
        <a:sysClr val="window" lastClr="FFFFFF">
          <a:lumMod val="65000"/>
        </a:sysClr>
      </a:solidFill>
      <a:round/>
    </a:ln>
    <a:effectLst/>
  </c:spPr>
  <c:txPr>
    <a:bodyPr/>
    <a:lstStyle/>
    <a:p>
      <a:pPr>
        <a:defRPr sz="1400"/>
      </a:pPr>
      <a:endParaRPr lang="es-CO"/>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0.87929</cdr:x>
      <cdr:y>0.04843</cdr:y>
    </cdr:from>
    <cdr:to>
      <cdr:x>0.98087</cdr:x>
      <cdr:y>0.09201</cdr:y>
    </cdr:to>
    <cdr:sp macro="" textlink="">
      <cdr:nvSpPr>
        <cdr:cNvPr id="2" name="1 Rectángulo"/>
        <cdr:cNvSpPr/>
      </cdr:nvSpPr>
      <cdr:spPr>
        <a:xfrm xmlns:a="http://schemas.openxmlformats.org/drawingml/2006/main">
          <a:off x="10514607" y="272955"/>
          <a:ext cx="1214651" cy="24566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s-CO" dirty="0">
              <a:solidFill>
                <a:schemeClr val="tx1"/>
              </a:solidFill>
            </a:rPr>
            <a:t>Miles de Pesos </a:t>
          </a:r>
        </a:p>
      </cdr:txBody>
    </cdr:sp>
  </cdr:relSizeAnchor>
</c:userShapes>
</file>

<file path=ppt/drawings/drawing2.xml><?xml version="1.0" encoding="utf-8"?>
<c:userShapes xmlns:c="http://schemas.openxmlformats.org/drawingml/2006/chart">
  <cdr:relSizeAnchor xmlns:cdr="http://schemas.openxmlformats.org/drawingml/2006/chartDrawing">
    <cdr:from>
      <cdr:x>0.26782</cdr:x>
      <cdr:y>0.9952</cdr:y>
    </cdr:from>
    <cdr:to>
      <cdr:x>1</cdr:x>
      <cdr:y>0.99768</cdr:y>
    </cdr:to>
    <cdr:cxnSp macro="">
      <cdr:nvCxnSpPr>
        <cdr:cNvPr id="9" name="8 Conector recto">
          <a:extLst xmlns:a="http://schemas.openxmlformats.org/drawingml/2006/main">
            <a:ext uri="{FF2B5EF4-FFF2-40B4-BE49-F238E27FC236}">
              <a16:creationId xmlns:a16="http://schemas.microsoft.com/office/drawing/2014/main" id="{BBDDFC70-C41D-48F3-AA5D-F28EACD0B36A}"/>
            </a:ext>
          </a:extLst>
        </cdr:cNvPr>
        <cdr:cNvCxnSpPr/>
      </cdr:nvCxnSpPr>
      <cdr:spPr>
        <a:xfrm xmlns:a="http://schemas.openxmlformats.org/drawingml/2006/main" flipV="1">
          <a:off x="3179928" y="5486400"/>
          <a:ext cx="8693624" cy="13648"/>
        </a:xfrm>
        <a:prstGeom xmlns:a="http://schemas.openxmlformats.org/drawingml/2006/main" prst="line">
          <a:avLst/>
        </a:prstGeom>
        <a:ln xmlns:a="http://schemas.openxmlformats.org/drawingml/2006/main">
          <a:solidFill>
            <a:srgbClr val="00B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0.48056</cdr:x>
      <cdr:y>0.79947</cdr:y>
    </cdr:from>
    <cdr:to>
      <cdr:x>0.56534</cdr:x>
      <cdr:y>0.84537</cdr:y>
    </cdr:to>
    <cdr:sp macro="" textlink="">
      <cdr:nvSpPr>
        <cdr:cNvPr id="2" name="1 Rectángulo"/>
        <cdr:cNvSpPr/>
      </cdr:nvSpPr>
      <cdr:spPr>
        <a:xfrm xmlns:a="http://schemas.openxmlformats.org/drawingml/2006/main">
          <a:off x="5183167" y="4515952"/>
          <a:ext cx="914400" cy="25930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r"/>
          <a:r>
            <a:rPr lang="es-CO" sz="1400" b="1" dirty="0">
              <a:solidFill>
                <a:srgbClr val="FF0000"/>
              </a:solidFill>
              <a:latin typeface="Arial" pitchFamily="34" charset="0"/>
              <a:cs typeface="Arial" pitchFamily="34" charset="0"/>
            </a:rPr>
            <a:t>46,87</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B969CB-231D-498D-8F45-F19AD43A5E57}" type="datetimeFigureOut">
              <a:rPr lang="es-CO" smtClean="0"/>
              <a:t>19/11/2021</a:t>
            </a:fld>
            <a:endParaRPr lang="es-CO"/>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8066DB-B7E2-46BE-8B44-541B086838E9}" type="slidenum">
              <a:rPr lang="es-CO" smtClean="0"/>
              <a:t>‹Nº›</a:t>
            </a:fld>
            <a:endParaRPr lang="es-CO"/>
          </a:p>
        </p:txBody>
      </p:sp>
    </p:spTree>
    <p:extLst>
      <p:ext uri="{BB962C8B-B14F-4D97-AF65-F5344CB8AC3E}">
        <p14:creationId xmlns:p14="http://schemas.microsoft.com/office/powerpoint/2010/main" val="842541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DE8066DB-B7E2-46BE-8B44-541B086838E9}" type="slidenum">
              <a:rPr lang="es-CO" smtClean="0"/>
              <a:t>10</a:t>
            </a:fld>
            <a:endParaRPr lang="es-CO"/>
          </a:p>
        </p:txBody>
      </p:sp>
    </p:spTree>
    <p:extLst>
      <p:ext uri="{BB962C8B-B14F-4D97-AF65-F5344CB8AC3E}">
        <p14:creationId xmlns:p14="http://schemas.microsoft.com/office/powerpoint/2010/main" val="4239734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DE8066DB-B7E2-46BE-8B44-541B086838E9}" type="slidenum">
              <a:rPr lang="es-CO" smtClean="0"/>
              <a:t>16</a:t>
            </a:fld>
            <a:endParaRPr lang="es-CO"/>
          </a:p>
        </p:txBody>
      </p:sp>
    </p:spTree>
    <p:extLst>
      <p:ext uri="{BB962C8B-B14F-4D97-AF65-F5344CB8AC3E}">
        <p14:creationId xmlns:p14="http://schemas.microsoft.com/office/powerpoint/2010/main" val="411338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E8066DB-B7E2-46BE-8B44-541B086838E9}" type="slidenum">
              <a:rPr lang="es-CO" smtClean="0"/>
              <a:t>37</a:t>
            </a:fld>
            <a:endParaRPr lang="es-CO"/>
          </a:p>
        </p:txBody>
      </p:sp>
    </p:spTree>
    <p:extLst>
      <p:ext uri="{BB962C8B-B14F-4D97-AF65-F5344CB8AC3E}">
        <p14:creationId xmlns:p14="http://schemas.microsoft.com/office/powerpoint/2010/main" val="1671668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E8066DB-B7E2-46BE-8B44-541B086838E9}" type="slidenum">
              <a:rPr lang="es-CO" smtClean="0"/>
              <a:t>38</a:t>
            </a:fld>
            <a:endParaRPr lang="es-CO"/>
          </a:p>
        </p:txBody>
      </p:sp>
    </p:spTree>
    <p:extLst>
      <p:ext uri="{BB962C8B-B14F-4D97-AF65-F5344CB8AC3E}">
        <p14:creationId xmlns:p14="http://schemas.microsoft.com/office/powerpoint/2010/main" val="2000114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DE8066DB-B7E2-46BE-8B44-541B086838E9}" type="slidenum">
              <a:rPr lang="es-CO" smtClean="0"/>
              <a:t>46</a:t>
            </a:fld>
            <a:endParaRPr lang="es-CO"/>
          </a:p>
        </p:txBody>
      </p:sp>
    </p:spTree>
    <p:extLst>
      <p:ext uri="{BB962C8B-B14F-4D97-AF65-F5344CB8AC3E}">
        <p14:creationId xmlns:p14="http://schemas.microsoft.com/office/powerpoint/2010/main" val="595312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2E70BF-3B45-4733-B1D8-581BE3D2FE6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D326F602-EF58-479B-A95D-D3A620FD54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3D62D7FA-7AB7-4083-86E3-21EE8760A152}"/>
              </a:ext>
            </a:extLst>
          </p:cNvPr>
          <p:cNvSpPr>
            <a:spLocks noGrp="1"/>
          </p:cNvSpPr>
          <p:nvPr>
            <p:ph type="dt" sz="half" idx="10"/>
          </p:nvPr>
        </p:nvSpPr>
        <p:spPr/>
        <p:txBody>
          <a:bodyPr/>
          <a:lstStyle/>
          <a:p>
            <a:fld id="{57686E99-A724-4E81-90D5-B0F837F304C0}" type="datetimeFigureOut">
              <a:rPr lang="es-CO" smtClean="0"/>
              <a:t>19/11/2021</a:t>
            </a:fld>
            <a:endParaRPr lang="es-CO"/>
          </a:p>
        </p:txBody>
      </p:sp>
      <p:sp>
        <p:nvSpPr>
          <p:cNvPr id="5" name="Marcador de pie de página 4">
            <a:extLst>
              <a:ext uri="{FF2B5EF4-FFF2-40B4-BE49-F238E27FC236}">
                <a16:creationId xmlns:a16="http://schemas.microsoft.com/office/drawing/2014/main" id="{BD6F53C8-B516-4800-8B6C-B735BC168B6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294A17D-3DD5-4D41-B7BE-5006F1DA5383}"/>
              </a:ext>
            </a:extLst>
          </p:cNvPr>
          <p:cNvSpPr>
            <a:spLocks noGrp="1"/>
          </p:cNvSpPr>
          <p:nvPr>
            <p:ph type="sldNum" sz="quarter" idx="12"/>
          </p:nvPr>
        </p:nvSpPr>
        <p:spPr/>
        <p:txBody>
          <a:bodyPr/>
          <a:lstStyle/>
          <a:p>
            <a:fld id="{61E146E8-F397-4058-88C7-294D047989FB}" type="slidenum">
              <a:rPr lang="es-CO" smtClean="0"/>
              <a:t>‹Nº›</a:t>
            </a:fld>
            <a:endParaRPr lang="es-CO"/>
          </a:p>
        </p:txBody>
      </p:sp>
    </p:spTree>
    <p:extLst>
      <p:ext uri="{BB962C8B-B14F-4D97-AF65-F5344CB8AC3E}">
        <p14:creationId xmlns:p14="http://schemas.microsoft.com/office/powerpoint/2010/main" val="441017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C5D585-A2BD-40FB-907A-63BDFA142CD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57103967-7576-471E-996D-9B62169315C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4600608-470F-45CF-A319-6740E02E5916}"/>
              </a:ext>
            </a:extLst>
          </p:cNvPr>
          <p:cNvSpPr>
            <a:spLocks noGrp="1"/>
          </p:cNvSpPr>
          <p:nvPr>
            <p:ph type="dt" sz="half" idx="10"/>
          </p:nvPr>
        </p:nvSpPr>
        <p:spPr/>
        <p:txBody>
          <a:bodyPr/>
          <a:lstStyle/>
          <a:p>
            <a:fld id="{57686E99-A724-4E81-90D5-B0F837F304C0}" type="datetimeFigureOut">
              <a:rPr lang="es-CO" smtClean="0"/>
              <a:t>19/11/2021</a:t>
            </a:fld>
            <a:endParaRPr lang="es-CO"/>
          </a:p>
        </p:txBody>
      </p:sp>
      <p:sp>
        <p:nvSpPr>
          <p:cNvPr id="5" name="Marcador de pie de página 4">
            <a:extLst>
              <a:ext uri="{FF2B5EF4-FFF2-40B4-BE49-F238E27FC236}">
                <a16:creationId xmlns:a16="http://schemas.microsoft.com/office/drawing/2014/main" id="{B24AF0B0-2679-45B7-A0C9-ABD3B0A6034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DA3770F-CB62-41BE-837B-F6CAFA182ED0}"/>
              </a:ext>
            </a:extLst>
          </p:cNvPr>
          <p:cNvSpPr>
            <a:spLocks noGrp="1"/>
          </p:cNvSpPr>
          <p:nvPr>
            <p:ph type="sldNum" sz="quarter" idx="12"/>
          </p:nvPr>
        </p:nvSpPr>
        <p:spPr/>
        <p:txBody>
          <a:bodyPr/>
          <a:lstStyle/>
          <a:p>
            <a:fld id="{61E146E8-F397-4058-88C7-294D047989FB}" type="slidenum">
              <a:rPr lang="es-CO" smtClean="0"/>
              <a:t>‹Nº›</a:t>
            </a:fld>
            <a:endParaRPr lang="es-CO"/>
          </a:p>
        </p:txBody>
      </p:sp>
    </p:spTree>
    <p:extLst>
      <p:ext uri="{BB962C8B-B14F-4D97-AF65-F5344CB8AC3E}">
        <p14:creationId xmlns:p14="http://schemas.microsoft.com/office/powerpoint/2010/main" val="383812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A7C64F2-7CA2-4D8D-853F-DC2773BB32E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4773674-45B5-41B2-BEEB-3D675569B1B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1C49218-8CB0-4C03-8242-553548A2AE28}"/>
              </a:ext>
            </a:extLst>
          </p:cNvPr>
          <p:cNvSpPr>
            <a:spLocks noGrp="1"/>
          </p:cNvSpPr>
          <p:nvPr>
            <p:ph type="dt" sz="half" idx="10"/>
          </p:nvPr>
        </p:nvSpPr>
        <p:spPr/>
        <p:txBody>
          <a:bodyPr/>
          <a:lstStyle/>
          <a:p>
            <a:fld id="{57686E99-A724-4E81-90D5-B0F837F304C0}" type="datetimeFigureOut">
              <a:rPr lang="es-CO" smtClean="0"/>
              <a:t>19/11/2021</a:t>
            </a:fld>
            <a:endParaRPr lang="es-CO"/>
          </a:p>
        </p:txBody>
      </p:sp>
      <p:sp>
        <p:nvSpPr>
          <p:cNvPr id="5" name="Marcador de pie de página 4">
            <a:extLst>
              <a:ext uri="{FF2B5EF4-FFF2-40B4-BE49-F238E27FC236}">
                <a16:creationId xmlns:a16="http://schemas.microsoft.com/office/drawing/2014/main" id="{80DF4AD3-54B2-4959-B53F-BC82FBBA45A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215ADF4-C4E7-4B63-AB8A-136DC7B7C83B}"/>
              </a:ext>
            </a:extLst>
          </p:cNvPr>
          <p:cNvSpPr>
            <a:spLocks noGrp="1"/>
          </p:cNvSpPr>
          <p:nvPr>
            <p:ph type="sldNum" sz="quarter" idx="12"/>
          </p:nvPr>
        </p:nvSpPr>
        <p:spPr/>
        <p:txBody>
          <a:bodyPr/>
          <a:lstStyle/>
          <a:p>
            <a:fld id="{61E146E8-F397-4058-88C7-294D047989FB}" type="slidenum">
              <a:rPr lang="es-CO" smtClean="0"/>
              <a:t>‹Nº›</a:t>
            </a:fld>
            <a:endParaRPr lang="es-CO"/>
          </a:p>
        </p:txBody>
      </p:sp>
    </p:spTree>
    <p:extLst>
      <p:ext uri="{BB962C8B-B14F-4D97-AF65-F5344CB8AC3E}">
        <p14:creationId xmlns:p14="http://schemas.microsoft.com/office/powerpoint/2010/main" val="2597776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82E49A-10F6-449B-AA76-111BB854DA9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5DCAB8C-C72C-4676-9B0D-4A6627DB6EF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D5B0C61-E754-49BE-BF1F-FC13A1676940}"/>
              </a:ext>
            </a:extLst>
          </p:cNvPr>
          <p:cNvSpPr>
            <a:spLocks noGrp="1"/>
          </p:cNvSpPr>
          <p:nvPr>
            <p:ph type="dt" sz="half" idx="10"/>
          </p:nvPr>
        </p:nvSpPr>
        <p:spPr/>
        <p:txBody>
          <a:bodyPr/>
          <a:lstStyle/>
          <a:p>
            <a:fld id="{57686E99-A724-4E81-90D5-B0F837F304C0}" type="datetimeFigureOut">
              <a:rPr lang="es-CO" smtClean="0"/>
              <a:t>19/11/2021</a:t>
            </a:fld>
            <a:endParaRPr lang="es-CO"/>
          </a:p>
        </p:txBody>
      </p:sp>
      <p:sp>
        <p:nvSpPr>
          <p:cNvPr id="5" name="Marcador de pie de página 4">
            <a:extLst>
              <a:ext uri="{FF2B5EF4-FFF2-40B4-BE49-F238E27FC236}">
                <a16:creationId xmlns:a16="http://schemas.microsoft.com/office/drawing/2014/main" id="{CA9CE511-2C1E-45A0-950E-C5EB83609F7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574F675-9425-45D9-A328-4D92042FFC6E}"/>
              </a:ext>
            </a:extLst>
          </p:cNvPr>
          <p:cNvSpPr>
            <a:spLocks noGrp="1"/>
          </p:cNvSpPr>
          <p:nvPr>
            <p:ph type="sldNum" sz="quarter" idx="12"/>
          </p:nvPr>
        </p:nvSpPr>
        <p:spPr/>
        <p:txBody>
          <a:bodyPr/>
          <a:lstStyle/>
          <a:p>
            <a:fld id="{61E146E8-F397-4058-88C7-294D047989FB}" type="slidenum">
              <a:rPr lang="es-CO" smtClean="0"/>
              <a:t>‹Nº›</a:t>
            </a:fld>
            <a:endParaRPr lang="es-CO"/>
          </a:p>
        </p:txBody>
      </p:sp>
    </p:spTree>
    <p:extLst>
      <p:ext uri="{BB962C8B-B14F-4D97-AF65-F5344CB8AC3E}">
        <p14:creationId xmlns:p14="http://schemas.microsoft.com/office/powerpoint/2010/main" val="1206640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AB7DA-A960-412D-AFAA-1F0ED437DD1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6FC608D-249B-423F-91AF-DD9428ED1C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141FF3A-01BC-4D8D-8461-DFD4726966A3}"/>
              </a:ext>
            </a:extLst>
          </p:cNvPr>
          <p:cNvSpPr>
            <a:spLocks noGrp="1"/>
          </p:cNvSpPr>
          <p:nvPr>
            <p:ph type="dt" sz="half" idx="10"/>
          </p:nvPr>
        </p:nvSpPr>
        <p:spPr/>
        <p:txBody>
          <a:bodyPr/>
          <a:lstStyle/>
          <a:p>
            <a:fld id="{57686E99-A724-4E81-90D5-B0F837F304C0}" type="datetimeFigureOut">
              <a:rPr lang="es-CO" smtClean="0"/>
              <a:t>19/11/2021</a:t>
            </a:fld>
            <a:endParaRPr lang="es-CO"/>
          </a:p>
        </p:txBody>
      </p:sp>
      <p:sp>
        <p:nvSpPr>
          <p:cNvPr id="5" name="Marcador de pie de página 4">
            <a:extLst>
              <a:ext uri="{FF2B5EF4-FFF2-40B4-BE49-F238E27FC236}">
                <a16:creationId xmlns:a16="http://schemas.microsoft.com/office/drawing/2014/main" id="{ADF52C74-ACEC-4429-9E4C-0654DBF9B23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2F8D1C1-34D0-4C98-BB75-7EF48B1D01F2}"/>
              </a:ext>
            </a:extLst>
          </p:cNvPr>
          <p:cNvSpPr>
            <a:spLocks noGrp="1"/>
          </p:cNvSpPr>
          <p:nvPr>
            <p:ph type="sldNum" sz="quarter" idx="12"/>
          </p:nvPr>
        </p:nvSpPr>
        <p:spPr/>
        <p:txBody>
          <a:bodyPr/>
          <a:lstStyle/>
          <a:p>
            <a:fld id="{61E146E8-F397-4058-88C7-294D047989FB}" type="slidenum">
              <a:rPr lang="es-CO" smtClean="0"/>
              <a:t>‹Nº›</a:t>
            </a:fld>
            <a:endParaRPr lang="es-CO"/>
          </a:p>
        </p:txBody>
      </p:sp>
    </p:spTree>
    <p:extLst>
      <p:ext uri="{BB962C8B-B14F-4D97-AF65-F5344CB8AC3E}">
        <p14:creationId xmlns:p14="http://schemas.microsoft.com/office/powerpoint/2010/main" val="563131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CAFBA9-8A3D-47F5-B23B-70508C103C7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907D54F-A672-41AE-ABEF-D5C6009F9B3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D8F53E5-9A6C-4740-9CE6-4C7549012F9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D285CD3A-B3F7-437A-8843-BA26F7BCF7C8}"/>
              </a:ext>
            </a:extLst>
          </p:cNvPr>
          <p:cNvSpPr>
            <a:spLocks noGrp="1"/>
          </p:cNvSpPr>
          <p:nvPr>
            <p:ph type="dt" sz="half" idx="10"/>
          </p:nvPr>
        </p:nvSpPr>
        <p:spPr/>
        <p:txBody>
          <a:bodyPr/>
          <a:lstStyle/>
          <a:p>
            <a:fld id="{57686E99-A724-4E81-90D5-B0F837F304C0}" type="datetimeFigureOut">
              <a:rPr lang="es-CO" smtClean="0"/>
              <a:t>19/11/2021</a:t>
            </a:fld>
            <a:endParaRPr lang="es-CO"/>
          </a:p>
        </p:txBody>
      </p:sp>
      <p:sp>
        <p:nvSpPr>
          <p:cNvPr id="6" name="Marcador de pie de página 5">
            <a:extLst>
              <a:ext uri="{FF2B5EF4-FFF2-40B4-BE49-F238E27FC236}">
                <a16:creationId xmlns:a16="http://schemas.microsoft.com/office/drawing/2014/main" id="{13A851AA-1567-4AC8-80AD-1057A8DBBED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ED212F0-A32D-49B8-8EF9-134D6C57C7A9}"/>
              </a:ext>
            </a:extLst>
          </p:cNvPr>
          <p:cNvSpPr>
            <a:spLocks noGrp="1"/>
          </p:cNvSpPr>
          <p:nvPr>
            <p:ph type="sldNum" sz="quarter" idx="12"/>
          </p:nvPr>
        </p:nvSpPr>
        <p:spPr/>
        <p:txBody>
          <a:bodyPr/>
          <a:lstStyle/>
          <a:p>
            <a:fld id="{61E146E8-F397-4058-88C7-294D047989FB}" type="slidenum">
              <a:rPr lang="es-CO" smtClean="0"/>
              <a:t>‹Nº›</a:t>
            </a:fld>
            <a:endParaRPr lang="es-CO"/>
          </a:p>
        </p:txBody>
      </p:sp>
    </p:spTree>
    <p:extLst>
      <p:ext uri="{BB962C8B-B14F-4D97-AF65-F5344CB8AC3E}">
        <p14:creationId xmlns:p14="http://schemas.microsoft.com/office/powerpoint/2010/main" val="65908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2BF70E-A72D-41C6-9E70-CB73D84E2FD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DF5CD3B-34E6-45C8-98AA-99AA68BC5E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F7CB61C-ADBD-4B8E-9CBE-B91CF1577C2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6CD30B58-69FB-4F71-9A43-67CE8B6113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7FBECC1-79CF-449B-A1D8-0B9621CE3D3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A0B24A9F-9656-4F94-B576-90C961A66210}"/>
              </a:ext>
            </a:extLst>
          </p:cNvPr>
          <p:cNvSpPr>
            <a:spLocks noGrp="1"/>
          </p:cNvSpPr>
          <p:nvPr>
            <p:ph type="dt" sz="half" idx="10"/>
          </p:nvPr>
        </p:nvSpPr>
        <p:spPr/>
        <p:txBody>
          <a:bodyPr/>
          <a:lstStyle/>
          <a:p>
            <a:fld id="{57686E99-A724-4E81-90D5-B0F837F304C0}" type="datetimeFigureOut">
              <a:rPr lang="es-CO" smtClean="0"/>
              <a:t>19/11/2021</a:t>
            </a:fld>
            <a:endParaRPr lang="es-CO"/>
          </a:p>
        </p:txBody>
      </p:sp>
      <p:sp>
        <p:nvSpPr>
          <p:cNvPr id="8" name="Marcador de pie de página 7">
            <a:extLst>
              <a:ext uri="{FF2B5EF4-FFF2-40B4-BE49-F238E27FC236}">
                <a16:creationId xmlns:a16="http://schemas.microsoft.com/office/drawing/2014/main" id="{1F13D340-60EC-4B87-A976-D39CAF231AEA}"/>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F6996ABC-F392-4EC9-B225-69FA57C8CF5D}"/>
              </a:ext>
            </a:extLst>
          </p:cNvPr>
          <p:cNvSpPr>
            <a:spLocks noGrp="1"/>
          </p:cNvSpPr>
          <p:nvPr>
            <p:ph type="sldNum" sz="quarter" idx="12"/>
          </p:nvPr>
        </p:nvSpPr>
        <p:spPr/>
        <p:txBody>
          <a:bodyPr/>
          <a:lstStyle/>
          <a:p>
            <a:fld id="{61E146E8-F397-4058-88C7-294D047989FB}" type="slidenum">
              <a:rPr lang="es-CO" smtClean="0"/>
              <a:t>‹Nº›</a:t>
            </a:fld>
            <a:endParaRPr lang="es-CO"/>
          </a:p>
        </p:txBody>
      </p:sp>
    </p:spTree>
    <p:extLst>
      <p:ext uri="{BB962C8B-B14F-4D97-AF65-F5344CB8AC3E}">
        <p14:creationId xmlns:p14="http://schemas.microsoft.com/office/powerpoint/2010/main" val="3175447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CE09EF-FC03-41D2-9E04-9FDFAC29452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FB44D597-7479-47FD-A709-C212A61825B1}"/>
              </a:ext>
            </a:extLst>
          </p:cNvPr>
          <p:cNvSpPr>
            <a:spLocks noGrp="1"/>
          </p:cNvSpPr>
          <p:nvPr>
            <p:ph type="dt" sz="half" idx="10"/>
          </p:nvPr>
        </p:nvSpPr>
        <p:spPr/>
        <p:txBody>
          <a:bodyPr/>
          <a:lstStyle/>
          <a:p>
            <a:fld id="{57686E99-A724-4E81-90D5-B0F837F304C0}" type="datetimeFigureOut">
              <a:rPr lang="es-CO" smtClean="0"/>
              <a:t>19/11/2021</a:t>
            </a:fld>
            <a:endParaRPr lang="es-CO"/>
          </a:p>
        </p:txBody>
      </p:sp>
      <p:sp>
        <p:nvSpPr>
          <p:cNvPr id="4" name="Marcador de pie de página 3">
            <a:extLst>
              <a:ext uri="{FF2B5EF4-FFF2-40B4-BE49-F238E27FC236}">
                <a16:creationId xmlns:a16="http://schemas.microsoft.com/office/drawing/2014/main" id="{D116DDD9-06D4-43AE-9080-3C966A60D20A}"/>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B6D90DE7-4860-48D5-A027-5360FC5C50E6}"/>
              </a:ext>
            </a:extLst>
          </p:cNvPr>
          <p:cNvSpPr>
            <a:spLocks noGrp="1"/>
          </p:cNvSpPr>
          <p:nvPr>
            <p:ph type="sldNum" sz="quarter" idx="12"/>
          </p:nvPr>
        </p:nvSpPr>
        <p:spPr/>
        <p:txBody>
          <a:bodyPr/>
          <a:lstStyle/>
          <a:p>
            <a:fld id="{61E146E8-F397-4058-88C7-294D047989FB}" type="slidenum">
              <a:rPr lang="es-CO" smtClean="0"/>
              <a:t>‹Nº›</a:t>
            </a:fld>
            <a:endParaRPr lang="es-CO"/>
          </a:p>
        </p:txBody>
      </p:sp>
    </p:spTree>
    <p:extLst>
      <p:ext uri="{BB962C8B-B14F-4D97-AF65-F5344CB8AC3E}">
        <p14:creationId xmlns:p14="http://schemas.microsoft.com/office/powerpoint/2010/main" val="3206113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30E2FE7-ECF3-41A4-8EA4-6A8CC93981CB}"/>
              </a:ext>
            </a:extLst>
          </p:cNvPr>
          <p:cNvSpPr>
            <a:spLocks noGrp="1"/>
          </p:cNvSpPr>
          <p:nvPr>
            <p:ph type="dt" sz="half" idx="10"/>
          </p:nvPr>
        </p:nvSpPr>
        <p:spPr/>
        <p:txBody>
          <a:bodyPr/>
          <a:lstStyle/>
          <a:p>
            <a:fld id="{57686E99-A724-4E81-90D5-B0F837F304C0}" type="datetimeFigureOut">
              <a:rPr lang="es-CO" smtClean="0"/>
              <a:t>19/11/2021</a:t>
            </a:fld>
            <a:endParaRPr lang="es-CO"/>
          </a:p>
        </p:txBody>
      </p:sp>
      <p:sp>
        <p:nvSpPr>
          <p:cNvPr id="3" name="Marcador de pie de página 2">
            <a:extLst>
              <a:ext uri="{FF2B5EF4-FFF2-40B4-BE49-F238E27FC236}">
                <a16:creationId xmlns:a16="http://schemas.microsoft.com/office/drawing/2014/main" id="{076D6DEE-880E-47C4-AC8B-001A7BC8B8A7}"/>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5830D0AE-3340-43EA-B483-3D1891EABC1D}"/>
              </a:ext>
            </a:extLst>
          </p:cNvPr>
          <p:cNvSpPr>
            <a:spLocks noGrp="1"/>
          </p:cNvSpPr>
          <p:nvPr>
            <p:ph type="sldNum" sz="quarter" idx="12"/>
          </p:nvPr>
        </p:nvSpPr>
        <p:spPr/>
        <p:txBody>
          <a:bodyPr/>
          <a:lstStyle/>
          <a:p>
            <a:fld id="{61E146E8-F397-4058-88C7-294D047989FB}" type="slidenum">
              <a:rPr lang="es-CO" smtClean="0"/>
              <a:t>‹Nº›</a:t>
            </a:fld>
            <a:endParaRPr lang="es-CO"/>
          </a:p>
        </p:txBody>
      </p:sp>
    </p:spTree>
    <p:extLst>
      <p:ext uri="{BB962C8B-B14F-4D97-AF65-F5344CB8AC3E}">
        <p14:creationId xmlns:p14="http://schemas.microsoft.com/office/powerpoint/2010/main" val="3693031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C4481D-AC12-42FA-9E74-D08CBBA3784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61421DD-2372-4B22-97A1-F1B445DE76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4D31F63A-C300-4957-BB89-1BF6A925E3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20ADA5-82A4-42D2-835F-859AE1911AC9}"/>
              </a:ext>
            </a:extLst>
          </p:cNvPr>
          <p:cNvSpPr>
            <a:spLocks noGrp="1"/>
          </p:cNvSpPr>
          <p:nvPr>
            <p:ph type="dt" sz="half" idx="10"/>
          </p:nvPr>
        </p:nvSpPr>
        <p:spPr/>
        <p:txBody>
          <a:bodyPr/>
          <a:lstStyle/>
          <a:p>
            <a:fld id="{57686E99-A724-4E81-90D5-B0F837F304C0}" type="datetimeFigureOut">
              <a:rPr lang="es-CO" smtClean="0"/>
              <a:t>19/11/2021</a:t>
            </a:fld>
            <a:endParaRPr lang="es-CO"/>
          </a:p>
        </p:txBody>
      </p:sp>
      <p:sp>
        <p:nvSpPr>
          <p:cNvPr id="6" name="Marcador de pie de página 5">
            <a:extLst>
              <a:ext uri="{FF2B5EF4-FFF2-40B4-BE49-F238E27FC236}">
                <a16:creationId xmlns:a16="http://schemas.microsoft.com/office/drawing/2014/main" id="{C48CAE65-42DD-431A-A483-EE1107EA953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922AB03-AD12-43D5-8AEB-3240DFDC7201}"/>
              </a:ext>
            </a:extLst>
          </p:cNvPr>
          <p:cNvSpPr>
            <a:spLocks noGrp="1"/>
          </p:cNvSpPr>
          <p:nvPr>
            <p:ph type="sldNum" sz="quarter" idx="12"/>
          </p:nvPr>
        </p:nvSpPr>
        <p:spPr/>
        <p:txBody>
          <a:bodyPr/>
          <a:lstStyle/>
          <a:p>
            <a:fld id="{61E146E8-F397-4058-88C7-294D047989FB}" type="slidenum">
              <a:rPr lang="es-CO" smtClean="0"/>
              <a:t>‹Nº›</a:t>
            </a:fld>
            <a:endParaRPr lang="es-CO"/>
          </a:p>
        </p:txBody>
      </p:sp>
    </p:spTree>
    <p:extLst>
      <p:ext uri="{BB962C8B-B14F-4D97-AF65-F5344CB8AC3E}">
        <p14:creationId xmlns:p14="http://schemas.microsoft.com/office/powerpoint/2010/main" val="1203142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39F31A-AC42-457F-9787-2A8356D40AE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58294DAD-F849-45A0-BE68-6F14C56642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5D26489E-EF11-4C5A-8814-A68C40E8F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6511E8F-91D9-4C73-8091-B4E3D5EF1322}"/>
              </a:ext>
            </a:extLst>
          </p:cNvPr>
          <p:cNvSpPr>
            <a:spLocks noGrp="1"/>
          </p:cNvSpPr>
          <p:nvPr>
            <p:ph type="dt" sz="half" idx="10"/>
          </p:nvPr>
        </p:nvSpPr>
        <p:spPr/>
        <p:txBody>
          <a:bodyPr/>
          <a:lstStyle/>
          <a:p>
            <a:fld id="{57686E99-A724-4E81-90D5-B0F837F304C0}" type="datetimeFigureOut">
              <a:rPr lang="es-CO" smtClean="0"/>
              <a:t>19/11/2021</a:t>
            </a:fld>
            <a:endParaRPr lang="es-CO"/>
          </a:p>
        </p:txBody>
      </p:sp>
      <p:sp>
        <p:nvSpPr>
          <p:cNvPr id="6" name="Marcador de pie de página 5">
            <a:extLst>
              <a:ext uri="{FF2B5EF4-FFF2-40B4-BE49-F238E27FC236}">
                <a16:creationId xmlns:a16="http://schemas.microsoft.com/office/drawing/2014/main" id="{E8600EDA-06DF-4D6C-8905-840301EF50B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D801D63-0580-4579-84EC-C7B2B3DAD80E}"/>
              </a:ext>
            </a:extLst>
          </p:cNvPr>
          <p:cNvSpPr>
            <a:spLocks noGrp="1"/>
          </p:cNvSpPr>
          <p:nvPr>
            <p:ph type="sldNum" sz="quarter" idx="12"/>
          </p:nvPr>
        </p:nvSpPr>
        <p:spPr/>
        <p:txBody>
          <a:bodyPr/>
          <a:lstStyle/>
          <a:p>
            <a:fld id="{61E146E8-F397-4058-88C7-294D047989FB}" type="slidenum">
              <a:rPr lang="es-CO" smtClean="0"/>
              <a:t>‹Nº›</a:t>
            </a:fld>
            <a:endParaRPr lang="es-CO"/>
          </a:p>
        </p:txBody>
      </p:sp>
    </p:spTree>
    <p:extLst>
      <p:ext uri="{BB962C8B-B14F-4D97-AF65-F5344CB8AC3E}">
        <p14:creationId xmlns:p14="http://schemas.microsoft.com/office/powerpoint/2010/main" val="900856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BE593C0-E469-4F0F-BBD7-6C94B84ABB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2C273B2-DF8C-438D-8CA9-D03F8182FE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A410E88-A660-473C-AADF-8EA2634879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86E99-A724-4E81-90D5-B0F837F304C0}" type="datetimeFigureOut">
              <a:rPr lang="es-CO" smtClean="0"/>
              <a:t>19/11/2021</a:t>
            </a:fld>
            <a:endParaRPr lang="es-CO"/>
          </a:p>
        </p:txBody>
      </p:sp>
      <p:sp>
        <p:nvSpPr>
          <p:cNvPr id="5" name="Marcador de pie de página 4">
            <a:extLst>
              <a:ext uri="{FF2B5EF4-FFF2-40B4-BE49-F238E27FC236}">
                <a16:creationId xmlns:a16="http://schemas.microsoft.com/office/drawing/2014/main" id="{73234CBE-DEE7-4556-8708-BCB54417B3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2EE06D09-60B7-4954-8949-F80B6B0FB2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E146E8-F397-4058-88C7-294D047989FB}" type="slidenum">
              <a:rPr lang="es-CO" smtClean="0"/>
              <a:t>‹Nº›</a:t>
            </a:fld>
            <a:endParaRPr lang="es-CO"/>
          </a:p>
        </p:txBody>
      </p:sp>
    </p:spTree>
    <p:extLst>
      <p:ext uri="{BB962C8B-B14F-4D97-AF65-F5344CB8AC3E}">
        <p14:creationId xmlns:p14="http://schemas.microsoft.com/office/powerpoint/2010/main" val="4105824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chart" Target="../charts/chart23.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chart" Target="../charts/chart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4.png"/><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5C559A0-F002-4548-AFA4-CAEBEFB96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7159"/>
          <a:stretch/>
        </p:blipFill>
        <p:spPr>
          <a:xfrm>
            <a:off x="0" y="0"/>
            <a:ext cx="1139687" cy="6858000"/>
          </a:xfrm>
          <a:prstGeom prst="rect">
            <a:avLst/>
          </a:prstGeom>
        </p:spPr>
      </p:pic>
      <p:pic>
        <p:nvPicPr>
          <p:cNvPr id="6" name="Imagen 5">
            <a:extLst>
              <a:ext uri="{FF2B5EF4-FFF2-40B4-BE49-F238E27FC236}">
                <a16:creationId xmlns:a16="http://schemas.microsoft.com/office/drawing/2014/main" id="{991022F0-1BB8-4ED0-A6EC-9994AC6EA6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998" r="112"/>
          <a:stretch/>
        </p:blipFill>
        <p:spPr>
          <a:xfrm>
            <a:off x="10071652" y="0"/>
            <a:ext cx="2120348" cy="6858000"/>
          </a:xfrm>
          <a:prstGeom prst="rect">
            <a:avLst/>
          </a:prstGeom>
        </p:spPr>
      </p:pic>
      <p:pic>
        <p:nvPicPr>
          <p:cNvPr id="8" name="Imagen 7">
            <a:extLst>
              <a:ext uri="{FF2B5EF4-FFF2-40B4-BE49-F238E27FC236}">
                <a16:creationId xmlns:a16="http://schemas.microsoft.com/office/drawing/2014/main" id="{C4F7CB2A-9B8F-4E23-B069-2B29C34B9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687" y="1288482"/>
            <a:ext cx="10050637" cy="4281036"/>
          </a:xfrm>
          <a:prstGeom prst="rect">
            <a:avLst/>
          </a:prstGeom>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0512" t="78918" r="6685" b="15112"/>
          <a:stretch/>
        </p:blipFill>
        <p:spPr bwMode="auto">
          <a:xfrm>
            <a:off x="8505725" y="6156988"/>
            <a:ext cx="3395124" cy="49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7749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5C559A0-F002-4548-AFA4-CAEBEFB968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7159"/>
          <a:stretch/>
        </p:blipFill>
        <p:spPr>
          <a:xfrm>
            <a:off x="0" y="1434904"/>
            <a:ext cx="901229" cy="5423095"/>
          </a:xfrm>
          <a:prstGeom prst="rect">
            <a:avLst/>
          </a:prstGeom>
        </p:spPr>
      </p:pic>
      <p:pic>
        <p:nvPicPr>
          <p:cNvPr id="6" name="Imagen 5">
            <a:extLst>
              <a:ext uri="{FF2B5EF4-FFF2-40B4-BE49-F238E27FC236}">
                <a16:creationId xmlns:a16="http://schemas.microsoft.com/office/drawing/2014/main" id="{991022F0-1BB8-4ED0-A6EC-9994AC6EA6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998" r="112"/>
          <a:stretch/>
        </p:blipFill>
        <p:spPr>
          <a:xfrm>
            <a:off x="10661000" y="0"/>
            <a:ext cx="1531000" cy="4951828"/>
          </a:xfrm>
          <a:prstGeom prst="rect">
            <a:avLst/>
          </a:prstGeom>
        </p:spPr>
      </p:pic>
      <p:sp>
        <p:nvSpPr>
          <p:cNvPr id="7" name="Rectángulo 10">
            <a:extLst>
              <a:ext uri="{FF2B5EF4-FFF2-40B4-BE49-F238E27FC236}">
                <a16:creationId xmlns:a16="http://schemas.microsoft.com/office/drawing/2014/main" id="{B85F2D39-8679-41BD-A6F5-4081EE751A2B}"/>
              </a:ext>
            </a:extLst>
          </p:cNvPr>
          <p:cNvSpPr/>
          <p:nvPr/>
        </p:nvSpPr>
        <p:spPr>
          <a:xfrm>
            <a:off x="777923" y="482029"/>
            <a:ext cx="9883078" cy="707886"/>
          </a:xfrm>
          <a:prstGeom prst="rect">
            <a:avLst/>
          </a:prstGeom>
          <a:solidFill>
            <a:srgbClr val="002060"/>
          </a:solidFill>
          <a:ln>
            <a:solidFill>
              <a:srgbClr val="002060"/>
            </a:solidFill>
          </a:ln>
        </p:spPr>
        <p:txBody>
          <a:bodyPr wrap="square">
            <a:spAutoFit/>
          </a:bodyPr>
          <a:lstStyle/>
          <a:p>
            <a:pPr algn="ctr" defTabSz="1278577">
              <a:defRPr/>
            </a:pPr>
            <a:r>
              <a:rPr lang="es-CO" sz="2000" b="1" dirty="0">
                <a:solidFill>
                  <a:schemeClr val="bg1"/>
                </a:solidFill>
                <a:latin typeface="Arial Black" pitchFamily="34" charset="0"/>
              </a:rPr>
              <a:t>SEMAFORIZACIÓN ESTADO DE CUMPLIMIENTO PLAN OPERATIVO ANUAL DE INVERSIONES  POAI  III- TRIMESTRE DE 2021 </a:t>
            </a:r>
          </a:p>
        </p:txBody>
      </p:sp>
      <p:sp>
        <p:nvSpPr>
          <p:cNvPr id="8" name="Rectángulo 11"/>
          <p:cNvSpPr/>
          <p:nvPr/>
        </p:nvSpPr>
        <p:spPr>
          <a:xfrm>
            <a:off x="2113294" y="1920585"/>
            <a:ext cx="2919364" cy="432499"/>
          </a:xfrm>
          <a:prstGeom prst="rect">
            <a:avLst/>
          </a:prstGeom>
          <a:no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2" b="1" dirty="0">
                <a:solidFill>
                  <a:srgbClr val="002060"/>
                </a:solidFill>
              </a:rPr>
              <a:t>CUMPLIMIENTO </a:t>
            </a:r>
          </a:p>
        </p:txBody>
      </p:sp>
      <p:sp>
        <p:nvSpPr>
          <p:cNvPr id="9" name="Rectángulo 4"/>
          <p:cNvSpPr/>
          <p:nvPr/>
        </p:nvSpPr>
        <p:spPr>
          <a:xfrm>
            <a:off x="6760953" y="1924909"/>
            <a:ext cx="2304116" cy="432499"/>
          </a:xfrm>
          <a:prstGeom prst="rect">
            <a:avLst/>
          </a:prstGeom>
          <a:no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2" b="1" dirty="0">
                <a:solidFill>
                  <a:srgbClr val="002060"/>
                </a:solidFill>
              </a:rPr>
              <a:t>SEMAFORIZACIÓN METAS </a:t>
            </a:r>
          </a:p>
        </p:txBody>
      </p:sp>
      <p:graphicFrame>
        <p:nvGraphicFramePr>
          <p:cNvPr id="10" name="Tabla 1"/>
          <p:cNvGraphicFramePr>
            <a:graphicFrameLocks noGrp="1"/>
          </p:cNvGraphicFramePr>
          <p:nvPr>
            <p:extLst>
              <p:ext uri="{D42A27DB-BD31-4B8C-83A1-F6EECF244321}">
                <p14:modId xmlns:p14="http://schemas.microsoft.com/office/powerpoint/2010/main" val="2231087168"/>
              </p:ext>
            </p:extLst>
          </p:nvPr>
        </p:nvGraphicFramePr>
        <p:xfrm>
          <a:off x="2113294" y="2925759"/>
          <a:ext cx="2919365" cy="1804865"/>
        </p:xfrm>
        <a:graphic>
          <a:graphicData uri="http://schemas.openxmlformats.org/drawingml/2006/table">
            <a:tbl>
              <a:tblPr>
                <a:tableStyleId>{5C22544A-7EE6-4342-B048-85BDC9FD1C3A}</a:tableStyleId>
              </a:tblPr>
              <a:tblGrid>
                <a:gridCol w="2919365">
                  <a:extLst>
                    <a:ext uri="{9D8B030D-6E8A-4147-A177-3AD203B41FA5}">
                      <a16:colId xmlns:a16="http://schemas.microsoft.com/office/drawing/2014/main" val="2951321315"/>
                    </a:ext>
                  </a:extLst>
                </a:gridCol>
              </a:tblGrid>
              <a:tr h="350678">
                <a:tc>
                  <a:txBody>
                    <a:bodyPr/>
                    <a:lstStyle/>
                    <a:p>
                      <a:pPr algn="l" fontAlgn="ctr"/>
                      <a:r>
                        <a:rPr lang="es-CO" sz="1800" b="1" u="none" strike="noStrike" dirty="0">
                          <a:effectLst/>
                        </a:rPr>
                        <a:t>Verde Oscuro  (80%  - 100%) </a:t>
                      </a:r>
                      <a:endParaRPr lang="es-CO" sz="1800" b="1" i="0" u="none" strike="noStrike" dirty="0">
                        <a:solidFill>
                          <a:srgbClr val="000000"/>
                        </a:solidFill>
                        <a:effectLst/>
                        <a:latin typeface="Arial" panose="020B0604020202020204" pitchFamily="34" charset="0"/>
                      </a:endParaRPr>
                    </a:p>
                  </a:txBody>
                  <a:tcPr marL="7151" marR="7151" marT="7151" marB="34326" anchor="ctr">
                    <a:noFill/>
                  </a:tcPr>
                </a:tc>
                <a:extLst>
                  <a:ext uri="{0D108BD9-81ED-4DB2-BD59-A6C34878D82A}">
                    <a16:rowId xmlns:a16="http://schemas.microsoft.com/office/drawing/2014/main" val="3134073304"/>
                  </a:ext>
                </a:extLst>
              </a:tr>
              <a:tr h="350678">
                <a:tc>
                  <a:txBody>
                    <a:bodyPr/>
                    <a:lstStyle/>
                    <a:p>
                      <a:pPr algn="l" fontAlgn="ctr"/>
                      <a:r>
                        <a:rPr lang="es-CO" sz="1800" b="1" u="none" strike="noStrike" dirty="0">
                          <a:effectLst/>
                        </a:rPr>
                        <a:t> Verde Claro (70% - 79%)</a:t>
                      </a:r>
                      <a:endParaRPr lang="es-CO" sz="1800" b="1" i="0" u="none" strike="noStrike" dirty="0">
                        <a:solidFill>
                          <a:srgbClr val="000000"/>
                        </a:solidFill>
                        <a:effectLst/>
                        <a:latin typeface="Arial" panose="020B0604020202020204" pitchFamily="34" charset="0"/>
                      </a:endParaRPr>
                    </a:p>
                  </a:txBody>
                  <a:tcPr marL="7151" marR="7151" marT="7151" marB="34326" anchor="ctr">
                    <a:noFill/>
                  </a:tcPr>
                </a:tc>
                <a:extLst>
                  <a:ext uri="{0D108BD9-81ED-4DB2-BD59-A6C34878D82A}">
                    <a16:rowId xmlns:a16="http://schemas.microsoft.com/office/drawing/2014/main" val="1987486048"/>
                  </a:ext>
                </a:extLst>
              </a:tr>
              <a:tr h="350678">
                <a:tc>
                  <a:txBody>
                    <a:bodyPr/>
                    <a:lstStyle/>
                    <a:p>
                      <a:pPr algn="l" fontAlgn="ctr"/>
                      <a:r>
                        <a:rPr lang="es-CO" sz="1800" b="1" u="none" strike="noStrike" dirty="0">
                          <a:effectLst/>
                        </a:rPr>
                        <a:t> Amarillo (60%  - 69%) </a:t>
                      </a:r>
                      <a:endParaRPr lang="es-CO" sz="1800" b="1" i="0" u="none" strike="noStrike" dirty="0">
                        <a:solidFill>
                          <a:srgbClr val="000000"/>
                        </a:solidFill>
                        <a:effectLst/>
                        <a:latin typeface="Arial" panose="020B0604020202020204" pitchFamily="34" charset="0"/>
                      </a:endParaRPr>
                    </a:p>
                  </a:txBody>
                  <a:tcPr marL="7151" marR="7151" marT="7151" marB="34326" anchor="ctr">
                    <a:noFill/>
                  </a:tcPr>
                </a:tc>
                <a:extLst>
                  <a:ext uri="{0D108BD9-81ED-4DB2-BD59-A6C34878D82A}">
                    <a16:rowId xmlns:a16="http://schemas.microsoft.com/office/drawing/2014/main" val="1942217707"/>
                  </a:ext>
                </a:extLst>
              </a:tr>
              <a:tr h="350678">
                <a:tc>
                  <a:txBody>
                    <a:bodyPr/>
                    <a:lstStyle/>
                    <a:p>
                      <a:pPr algn="l" fontAlgn="ctr"/>
                      <a:r>
                        <a:rPr lang="es-CO" sz="1800" b="1" u="none" strike="noStrike" dirty="0">
                          <a:effectLst/>
                        </a:rPr>
                        <a:t> Naranja (40% - 59%) </a:t>
                      </a:r>
                      <a:endParaRPr lang="es-CO" sz="1800" b="1" i="0" u="none" strike="noStrike" dirty="0">
                        <a:solidFill>
                          <a:srgbClr val="000000"/>
                        </a:solidFill>
                        <a:effectLst/>
                        <a:latin typeface="Arial" panose="020B0604020202020204" pitchFamily="34" charset="0"/>
                      </a:endParaRPr>
                    </a:p>
                  </a:txBody>
                  <a:tcPr marL="7151" marR="7151" marT="7151" marB="34326" anchor="ctr">
                    <a:noFill/>
                  </a:tcPr>
                </a:tc>
                <a:extLst>
                  <a:ext uri="{0D108BD9-81ED-4DB2-BD59-A6C34878D82A}">
                    <a16:rowId xmlns:a16="http://schemas.microsoft.com/office/drawing/2014/main" val="4113257768"/>
                  </a:ext>
                </a:extLst>
              </a:tr>
              <a:tr h="402153">
                <a:tc>
                  <a:txBody>
                    <a:bodyPr/>
                    <a:lstStyle/>
                    <a:p>
                      <a:pPr algn="l" fontAlgn="ctr"/>
                      <a:r>
                        <a:rPr lang="es-CO" sz="1800" b="1" u="none" strike="noStrike" dirty="0">
                          <a:effectLst/>
                        </a:rPr>
                        <a:t> Rojo (0% - 39%)</a:t>
                      </a:r>
                      <a:endParaRPr lang="es-CO" sz="1800" b="1" i="0" u="none" strike="noStrike" dirty="0">
                        <a:solidFill>
                          <a:srgbClr val="000000"/>
                        </a:solidFill>
                        <a:effectLst/>
                        <a:latin typeface="Arial" panose="020B0604020202020204" pitchFamily="34" charset="0"/>
                      </a:endParaRPr>
                    </a:p>
                  </a:txBody>
                  <a:tcPr marL="7151" marR="7151" marT="7151" marB="34326" anchor="ctr">
                    <a:noFill/>
                  </a:tcPr>
                </a:tc>
                <a:extLst>
                  <a:ext uri="{0D108BD9-81ED-4DB2-BD59-A6C34878D82A}">
                    <a16:rowId xmlns:a16="http://schemas.microsoft.com/office/drawing/2014/main" val="3106462535"/>
                  </a:ext>
                </a:extLst>
              </a:tr>
            </a:tbl>
          </a:graphicData>
        </a:graphic>
      </p:graphicFrame>
      <p:sp>
        <p:nvSpPr>
          <p:cNvPr id="11" name="Rectángulo 3"/>
          <p:cNvSpPr/>
          <p:nvPr/>
        </p:nvSpPr>
        <p:spPr>
          <a:xfrm>
            <a:off x="7034846" y="2964159"/>
            <a:ext cx="1766269" cy="345183"/>
          </a:xfrm>
          <a:prstGeom prst="rect">
            <a:avLst/>
          </a:prstGeom>
          <a:solidFill>
            <a:srgbClr val="00B05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1" b="1" dirty="0"/>
              <a:t>Sobresaliente</a:t>
            </a:r>
          </a:p>
        </p:txBody>
      </p:sp>
      <p:sp>
        <p:nvSpPr>
          <p:cNvPr id="12" name="Rectángulo 6"/>
          <p:cNvSpPr/>
          <p:nvPr/>
        </p:nvSpPr>
        <p:spPr>
          <a:xfrm>
            <a:off x="7031534" y="3309342"/>
            <a:ext cx="1762957" cy="345183"/>
          </a:xfrm>
          <a:prstGeom prst="rect">
            <a:avLst/>
          </a:prstGeom>
          <a:solidFill>
            <a:srgbClr val="92D05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1" b="1" dirty="0"/>
              <a:t>Satisfactorio</a:t>
            </a:r>
          </a:p>
        </p:txBody>
      </p:sp>
      <p:sp>
        <p:nvSpPr>
          <p:cNvPr id="13" name="Rectángulo 7"/>
          <p:cNvSpPr/>
          <p:nvPr/>
        </p:nvSpPr>
        <p:spPr>
          <a:xfrm>
            <a:off x="7031533" y="3712215"/>
            <a:ext cx="1762957" cy="345183"/>
          </a:xfrm>
          <a:prstGeom prst="rect">
            <a:avLst/>
          </a:prstGeom>
          <a:solidFill>
            <a:srgbClr val="FFFF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1" b="1" dirty="0">
                <a:solidFill>
                  <a:schemeClr val="tx1"/>
                </a:solidFill>
              </a:rPr>
              <a:t>Medio</a:t>
            </a:r>
          </a:p>
        </p:txBody>
      </p:sp>
      <p:sp>
        <p:nvSpPr>
          <p:cNvPr id="14" name="Rectángulo 8"/>
          <p:cNvSpPr/>
          <p:nvPr/>
        </p:nvSpPr>
        <p:spPr>
          <a:xfrm>
            <a:off x="7034846" y="4057398"/>
            <a:ext cx="1762957" cy="345183"/>
          </a:xfrm>
          <a:prstGeom prst="rect">
            <a:avLst/>
          </a:prstGeom>
          <a:solidFill>
            <a:schemeClr val="accent2"/>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1" b="1" dirty="0"/>
              <a:t>Bajo</a:t>
            </a:r>
          </a:p>
        </p:txBody>
      </p:sp>
      <p:sp>
        <p:nvSpPr>
          <p:cNvPr id="15" name="Rectángulo 9"/>
          <p:cNvSpPr/>
          <p:nvPr/>
        </p:nvSpPr>
        <p:spPr>
          <a:xfrm>
            <a:off x="7034846" y="4434052"/>
            <a:ext cx="1762957" cy="345183"/>
          </a:xfrm>
          <a:prstGeom prst="rect">
            <a:avLst/>
          </a:prstGeom>
          <a:solidFill>
            <a:srgbClr val="FF0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1" b="1" dirty="0"/>
              <a:t>Crítico</a:t>
            </a:r>
          </a:p>
        </p:txBody>
      </p:sp>
      <p:pic>
        <p:nvPicPr>
          <p:cNvPr id="1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0512" t="78918" r="6685" b="15112"/>
          <a:stretch/>
        </p:blipFill>
        <p:spPr bwMode="auto">
          <a:xfrm>
            <a:off x="8505725" y="6156988"/>
            <a:ext cx="3395124" cy="49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670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5C559A0-F002-4548-AFA4-CAEBEFB96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7159"/>
          <a:stretch/>
        </p:blipFill>
        <p:spPr>
          <a:xfrm>
            <a:off x="0" y="1434904"/>
            <a:ext cx="901229" cy="5423095"/>
          </a:xfrm>
          <a:prstGeom prst="rect">
            <a:avLst/>
          </a:prstGeom>
        </p:spPr>
      </p:pic>
      <p:pic>
        <p:nvPicPr>
          <p:cNvPr id="6" name="Imagen 5">
            <a:extLst>
              <a:ext uri="{FF2B5EF4-FFF2-40B4-BE49-F238E27FC236}">
                <a16:creationId xmlns:a16="http://schemas.microsoft.com/office/drawing/2014/main" id="{991022F0-1BB8-4ED0-A6EC-9994AC6EA6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998" r="112"/>
          <a:stretch/>
        </p:blipFill>
        <p:spPr>
          <a:xfrm>
            <a:off x="10661000" y="0"/>
            <a:ext cx="1531000" cy="4951828"/>
          </a:xfrm>
          <a:prstGeom prst="rect">
            <a:avLst/>
          </a:prstGeom>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0512" t="78918" r="6685" b="15112"/>
          <a:stretch/>
        </p:blipFill>
        <p:spPr bwMode="auto">
          <a:xfrm>
            <a:off x="8505725" y="6156988"/>
            <a:ext cx="3395124" cy="49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a:extLst>
              <a:ext uri="{FF2B5EF4-FFF2-40B4-BE49-F238E27FC236}">
                <a16:creationId xmlns:a16="http://schemas.microsoft.com/office/drawing/2014/main" id="{EB544F99-FA42-48E9-8F9E-AC0C2B985B6B}"/>
              </a:ext>
            </a:extLst>
          </p:cNvPr>
          <p:cNvSpPr/>
          <p:nvPr/>
        </p:nvSpPr>
        <p:spPr>
          <a:xfrm>
            <a:off x="1078173" y="2069576"/>
            <a:ext cx="9403308" cy="1384995"/>
          </a:xfrm>
          <a:prstGeom prst="rect">
            <a:avLst/>
          </a:prstGeom>
        </p:spPr>
        <p:txBody>
          <a:bodyPr wrap="square">
            <a:spAutoFit/>
          </a:bodyPr>
          <a:lstStyle/>
          <a:p>
            <a:pPr algn="ctr"/>
            <a:r>
              <a:rPr lang="es-CO" sz="2800" b="1" dirty="0">
                <a:solidFill>
                  <a:schemeClr val="bg1">
                    <a:lumMod val="65000"/>
                  </a:schemeClr>
                </a:solidFill>
                <a:latin typeface="Arial" panose="020B0604020202020204" pitchFamily="34" charset="0"/>
                <a:cs typeface="Arial" panose="020B0604020202020204" pitchFamily="34" charset="0"/>
              </a:rPr>
              <a:t>ESTADO DE EJECUCIÓN </a:t>
            </a:r>
          </a:p>
          <a:p>
            <a:pPr algn="ctr"/>
            <a:r>
              <a:rPr lang="es-CO" sz="2800" b="1" dirty="0">
                <a:solidFill>
                  <a:schemeClr val="bg1">
                    <a:lumMod val="65000"/>
                  </a:schemeClr>
                </a:solidFill>
                <a:latin typeface="Arial" panose="020B0604020202020204" pitchFamily="34" charset="0"/>
                <a:cs typeface="Arial" panose="020B0604020202020204" pitchFamily="34" charset="0"/>
              </a:rPr>
              <a:t> DE INGRESOS POR FUENTES DE FINANCIACIÓN  CON CORTE A III TRIMESTRE  DE 2021</a:t>
            </a:r>
          </a:p>
        </p:txBody>
      </p:sp>
    </p:spTree>
    <p:extLst>
      <p:ext uri="{BB962C8B-B14F-4D97-AF65-F5344CB8AC3E}">
        <p14:creationId xmlns:p14="http://schemas.microsoft.com/office/powerpoint/2010/main" val="1080584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10">
            <a:extLst>
              <a:ext uri="{FF2B5EF4-FFF2-40B4-BE49-F238E27FC236}">
                <a16:creationId xmlns:a16="http://schemas.microsoft.com/office/drawing/2014/main" id="{B85F2D39-8679-41BD-A6F5-4081EE751A2B}"/>
              </a:ext>
            </a:extLst>
          </p:cNvPr>
          <p:cNvSpPr/>
          <p:nvPr/>
        </p:nvSpPr>
        <p:spPr>
          <a:xfrm>
            <a:off x="163773" y="146091"/>
            <a:ext cx="11682483" cy="707886"/>
          </a:xfrm>
          <a:prstGeom prst="rect">
            <a:avLst/>
          </a:prstGeom>
          <a:solidFill>
            <a:srgbClr val="002060"/>
          </a:solidFill>
          <a:ln>
            <a:solidFill>
              <a:srgbClr val="002060"/>
            </a:solidFill>
          </a:ln>
        </p:spPr>
        <p:txBody>
          <a:bodyPr wrap="square">
            <a:spAutoFit/>
          </a:bodyPr>
          <a:lstStyle/>
          <a:p>
            <a:pPr algn="ctr" defTabSz="1278577">
              <a:defRPr/>
            </a:pPr>
            <a:r>
              <a:rPr lang="es-CO" sz="2000" b="1" dirty="0">
                <a:solidFill>
                  <a:schemeClr val="bg1"/>
                </a:solidFill>
                <a:latin typeface="Arial Black" pitchFamily="34" charset="0"/>
              </a:rPr>
              <a:t>ESTADO DE EJECUCIÓN DE INGRESOS VS GASTOS</a:t>
            </a:r>
          </a:p>
          <a:p>
            <a:pPr algn="ctr" defTabSz="1278577">
              <a:defRPr/>
            </a:pPr>
            <a:r>
              <a:rPr lang="es-CO" sz="2000" b="1" dirty="0">
                <a:solidFill>
                  <a:schemeClr val="bg1"/>
                </a:solidFill>
                <a:latin typeface="Arial Black" pitchFamily="34" charset="0"/>
              </a:rPr>
              <a:t>RECURSO ORDINARIO CON CORTE AL III- TRIMESTRE DE 2021 </a:t>
            </a:r>
          </a:p>
        </p:txBody>
      </p:sp>
      <p:graphicFrame>
        <p:nvGraphicFramePr>
          <p:cNvPr id="10" name="9 Gráfico">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4258021535"/>
              </p:ext>
            </p:extLst>
          </p:nvPr>
        </p:nvGraphicFramePr>
        <p:xfrm>
          <a:off x="116998" y="1037230"/>
          <a:ext cx="11958003" cy="5636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9864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Gráfico">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1826565712"/>
              </p:ext>
            </p:extLst>
          </p:nvPr>
        </p:nvGraphicFramePr>
        <p:xfrm>
          <a:off x="163774" y="1031258"/>
          <a:ext cx="11873552" cy="5583855"/>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ángulo 10">
            <a:extLst>
              <a:ext uri="{FF2B5EF4-FFF2-40B4-BE49-F238E27FC236}">
                <a16:creationId xmlns:a16="http://schemas.microsoft.com/office/drawing/2014/main" id="{B85F2D39-8679-41BD-A6F5-4081EE751A2B}"/>
              </a:ext>
            </a:extLst>
          </p:cNvPr>
          <p:cNvSpPr/>
          <p:nvPr/>
        </p:nvSpPr>
        <p:spPr>
          <a:xfrm>
            <a:off x="163773" y="146091"/>
            <a:ext cx="11873552" cy="707886"/>
          </a:xfrm>
          <a:prstGeom prst="rect">
            <a:avLst/>
          </a:prstGeom>
          <a:solidFill>
            <a:srgbClr val="002060"/>
          </a:solidFill>
          <a:ln>
            <a:solidFill>
              <a:srgbClr val="002060"/>
            </a:solidFill>
          </a:ln>
        </p:spPr>
        <p:txBody>
          <a:bodyPr wrap="square">
            <a:spAutoFit/>
          </a:bodyPr>
          <a:lstStyle/>
          <a:p>
            <a:pPr algn="ctr" defTabSz="1278577">
              <a:defRPr/>
            </a:pPr>
            <a:r>
              <a:rPr lang="es-CO" sz="2000" b="1" dirty="0">
                <a:solidFill>
                  <a:schemeClr val="bg1"/>
                </a:solidFill>
                <a:latin typeface="Arial Black" pitchFamily="34" charset="0"/>
              </a:rPr>
              <a:t>ESTADO DE EJECUCIÓN DE INGRESOS VS GASTOS</a:t>
            </a:r>
          </a:p>
          <a:p>
            <a:pPr algn="ctr" defTabSz="1278577">
              <a:defRPr/>
            </a:pPr>
            <a:r>
              <a:rPr lang="es-CO" sz="2000" b="1" dirty="0">
                <a:solidFill>
                  <a:schemeClr val="bg1"/>
                </a:solidFill>
                <a:latin typeface="Arial Black" pitchFamily="34" charset="0"/>
              </a:rPr>
              <a:t>ESTAMPILLA PRODESARROLLO CON CORTE AL III- TRIMESTRE DE 2021 </a:t>
            </a:r>
          </a:p>
        </p:txBody>
      </p:sp>
      <p:sp>
        <p:nvSpPr>
          <p:cNvPr id="10" name="1 Rectángulo"/>
          <p:cNvSpPr/>
          <p:nvPr/>
        </p:nvSpPr>
        <p:spPr>
          <a:xfrm>
            <a:off x="10551993" y="1248769"/>
            <a:ext cx="1214651" cy="245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CO" dirty="0">
                <a:solidFill>
                  <a:schemeClr val="tx1"/>
                </a:solidFill>
              </a:rPr>
              <a:t>Miles de Pesos </a:t>
            </a:r>
          </a:p>
        </p:txBody>
      </p:sp>
    </p:spTree>
    <p:extLst>
      <p:ext uri="{BB962C8B-B14F-4D97-AF65-F5344CB8AC3E}">
        <p14:creationId xmlns:p14="http://schemas.microsoft.com/office/powerpoint/2010/main" val="3478171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Gráfico">
            <a:extLst>
              <a:ext uri="{FF2B5EF4-FFF2-40B4-BE49-F238E27FC236}">
                <a16:creationId xmlns:a16="http://schemas.microsoft.com/office/drawing/2014/main" id="{00000000-0008-0000-0C00-000002000000}"/>
              </a:ext>
            </a:extLst>
          </p:cNvPr>
          <p:cNvGraphicFramePr>
            <a:graphicFrameLocks/>
          </p:cNvGraphicFramePr>
          <p:nvPr>
            <p:extLst>
              <p:ext uri="{D42A27DB-BD31-4B8C-83A1-F6EECF244321}">
                <p14:modId xmlns:p14="http://schemas.microsoft.com/office/powerpoint/2010/main" val="3468351373"/>
              </p:ext>
            </p:extLst>
          </p:nvPr>
        </p:nvGraphicFramePr>
        <p:xfrm>
          <a:off x="286603" y="1024995"/>
          <a:ext cx="11750722" cy="548498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ángulo 10">
            <a:extLst>
              <a:ext uri="{FF2B5EF4-FFF2-40B4-BE49-F238E27FC236}">
                <a16:creationId xmlns:a16="http://schemas.microsoft.com/office/drawing/2014/main" id="{B85F2D39-8679-41BD-A6F5-4081EE751A2B}"/>
              </a:ext>
            </a:extLst>
          </p:cNvPr>
          <p:cNvSpPr/>
          <p:nvPr/>
        </p:nvSpPr>
        <p:spPr>
          <a:xfrm>
            <a:off x="163773" y="146091"/>
            <a:ext cx="11873552" cy="707886"/>
          </a:xfrm>
          <a:prstGeom prst="rect">
            <a:avLst/>
          </a:prstGeom>
          <a:solidFill>
            <a:srgbClr val="002060"/>
          </a:solidFill>
          <a:ln>
            <a:solidFill>
              <a:srgbClr val="002060"/>
            </a:solidFill>
          </a:ln>
        </p:spPr>
        <p:txBody>
          <a:bodyPr wrap="square">
            <a:spAutoFit/>
          </a:bodyPr>
          <a:lstStyle/>
          <a:p>
            <a:pPr algn="ctr" defTabSz="1278577">
              <a:defRPr/>
            </a:pPr>
            <a:r>
              <a:rPr lang="es-CO" sz="2000" b="1" dirty="0">
                <a:solidFill>
                  <a:schemeClr val="bg1"/>
                </a:solidFill>
                <a:latin typeface="Arial Black" pitchFamily="34" charset="0"/>
              </a:rPr>
              <a:t>ESTADO DE EJECUCIÓN DE INGRESOS VS GASTOS</a:t>
            </a:r>
          </a:p>
          <a:p>
            <a:pPr algn="ctr" defTabSz="1278577">
              <a:defRPr/>
            </a:pPr>
            <a:r>
              <a:rPr lang="es-CO" sz="2000" b="1" dirty="0">
                <a:solidFill>
                  <a:schemeClr val="bg1"/>
                </a:solidFill>
                <a:latin typeface="Arial Black" pitchFamily="34" charset="0"/>
              </a:rPr>
              <a:t> RECURSOS ACPM CON CORTE AL III- TRIMESTRE DE 2021 </a:t>
            </a:r>
          </a:p>
        </p:txBody>
      </p:sp>
      <p:sp>
        <p:nvSpPr>
          <p:cNvPr id="4" name="1 Rectángulo">
            <a:extLst>
              <a:ext uri="{FF2B5EF4-FFF2-40B4-BE49-F238E27FC236}">
                <a16:creationId xmlns:a16="http://schemas.microsoft.com/office/drawing/2014/main" id="{46226E79-506C-405B-ACF4-F78034840794}"/>
              </a:ext>
            </a:extLst>
          </p:cNvPr>
          <p:cNvSpPr/>
          <p:nvPr/>
        </p:nvSpPr>
        <p:spPr>
          <a:xfrm>
            <a:off x="10551993" y="1248769"/>
            <a:ext cx="1214651" cy="245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CO" dirty="0">
                <a:solidFill>
                  <a:schemeClr val="tx1"/>
                </a:solidFill>
              </a:rPr>
              <a:t>Miles de Pesos </a:t>
            </a:r>
          </a:p>
        </p:txBody>
      </p:sp>
    </p:spTree>
    <p:extLst>
      <p:ext uri="{BB962C8B-B14F-4D97-AF65-F5344CB8AC3E}">
        <p14:creationId xmlns:p14="http://schemas.microsoft.com/office/powerpoint/2010/main" val="1506295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10">
            <a:extLst>
              <a:ext uri="{FF2B5EF4-FFF2-40B4-BE49-F238E27FC236}">
                <a16:creationId xmlns:a16="http://schemas.microsoft.com/office/drawing/2014/main" id="{B85F2D39-8679-41BD-A6F5-4081EE751A2B}"/>
              </a:ext>
            </a:extLst>
          </p:cNvPr>
          <p:cNvSpPr/>
          <p:nvPr/>
        </p:nvSpPr>
        <p:spPr>
          <a:xfrm>
            <a:off x="163773" y="146091"/>
            <a:ext cx="11873552" cy="707886"/>
          </a:xfrm>
          <a:prstGeom prst="rect">
            <a:avLst/>
          </a:prstGeom>
          <a:solidFill>
            <a:srgbClr val="002060"/>
          </a:solidFill>
          <a:ln>
            <a:solidFill>
              <a:srgbClr val="002060"/>
            </a:solidFill>
          </a:ln>
        </p:spPr>
        <p:txBody>
          <a:bodyPr wrap="square">
            <a:spAutoFit/>
          </a:bodyPr>
          <a:lstStyle/>
          <a:p>
            <a:pPr algn="ctr" defTabSz="1278577">
              <a:defRPr/>
            </a:pPr>
            <a:r>
              <a:rPr lang="es-CO" sz="2000" b="1" dirty="0">
                <a:solidFill>
                  <a:schemeClr val="bg1"/>
                </a:solidFill>
                <a:latin typeface="Arial Black" pitchFamily="34" charset="0"/>
              </a:rPr>
              <a:t>ESTADO DE EJECUCIÓN DE INGRESOS VS GASTOS</a:t>
            </a:r>
          </a:p>
          <a:p>
            <a:pPr algn="ctr" defTabSz="1278577">
              <a:defRPr/>
            </a:pPr>
            <a:r>
              <a:rPr lang="es-CO" sz="2000" b="1" dirty="0">
                <a:solidFill>
                  <a:schemeClr val="bg1"/>
                </a:solidFill>
                <a:latin typeface="Arial Black" pitchFamily="34" charset="0"/>
              </a:rPr>
              <a:t>ESTAMPILLA  PROCULTURA AL III- TRIMESTRE DE 2021 </a:t>
            </a:r>
          </a:p>
        </p:txBody>
      </p:sp>
      <p:sp>
        <p:nvSpPr>
          <p:cNvPr id="10" name="1 Rectángulo"/>
          <p:cNvSpPr/>
          <p:nvPr/>
        </p:nvSpPr>
        <p:spPr>
          <a:xfrm>
            <a:off x="10688472" y="1173701"/>
            <a:ext cx="1214651" cy="245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CO" dirty="0">
                <a:solidFill>
                  <a:schemeClr val="tx1"/>
                </a:solidFill>
              </a:rPr>
              <a:t>Miles de Pesos </a:t>
            </a:r>
          </a:p>
        </p:txBody>
      </p:sp>
      <p:graphicFrame>
        <p:nvGraphicFramePr>
          <p:cNvPr id="7" name="6 Gráfico">
            <a:extLst>
              <a:ext uri="{FF2B5EF4-FFF2-40B4-BE49-F238E27FC236}">
                <a16:creationId xmlns:a16="http://schemas.microsoft.com/office/drawing/2014/main" id="{00000000-0008-0000-1000-000002000000}"/>
              </a:ext>
            </a:extLst>
          </p:cNvPr>
          <p:cNvGraphicFramePr>
            <a:graphicFrameLocks/>
          </p:cNvGraphicFramePr>
          <p:nvPr>
            <p:extLst>
              <p:ext uri="{D42A27DB-BD31-4B8C-83A1-F6EECF244321}">
                <p14:modId xmlns:p14="http://schemas.microsoft.com/office/powerpoint/2010/main" val="2527185291"/>
              </p:ext>
            </p:extLst>
          </p:nvPr>
        </p:nvGraphicFramePr>
        <p:xfrm>
          <a:off x="318448" y="1062105"/>
          <a:ext cx="11584675" cy="55458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7099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Gráfico">
            <a:extLst>
              <a:ext uri="{FF2B5EF4-FFF2-40B4-BE49-F238E27FC236}">
                <a16:creationId xmlns:a16="http://schemas.microsoft.com/office/drawing/2014/main" id="{00000000-0008-0000-1200-000002000000}"/>
              </a:ext>
            </a:extLst>
          </p:cNvPr>
          <p:cNvGraphicFramePr>
            <a:graphicFrameLocks/>
          </p:cNvGraphicFramePr>
          <p:nvPr>
            <p:extLst>
              <p:ext uri="{D42A27DB-BD31-4B8C-83A1-F6EECF244321}">
                <p14:modId xmlns:p14="http://schemas.microsoft.com/office/powerpoint/2010/main" val="1531783242"/>
              </p:ext>
            </p:extLst>
          </p:nvPr>
        </p:nvGraphicFramePr>
        <p:xfrm>
          <a:off x="163773" y="982639"/>
          <a:ext cx="11873552" cy="563652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ángulo 10">
            <a:extLst>
              <a:ext uri="{FF2B5EF4-FFF2-40B4-BE49-F238E27FC236}">
                <a16:creationId xmlns:a16="http://schemas.microsoft.com/office/drawing/2014/main" id="{B85F2D39-8679-41BD-A6F5-4081EE751A2B}"/>
              </a:ext>
            </a:extLst>
          </p:cNvPr>
          <p:cNvSpPr/>
          <p:nvPr/>
        </p:nvSpPr>
        <p:spPr>
          <a:xfrm>
            <a:off x="163773" y="146091"/>
            <a:ext cx="11873552" cy="707886"/>
          </a:xfrm>
          <a:prstGeom prst="rect">
            <a:avLst/>
          </a:prstGeom>
          <a:solidFill>
            <a:srgbClr val="002060"/>
          </a:solidFill>
          <a:ln>
            <a:solidFill>
              <a:srgbClr val="002060"/>
            </a:solidFill>
          </a:ln>
        </p:spPr>
        <p:txBody>
          <a:bodyPr wrap="square">
            <a:spAutoFit/>
          </a:bodyPr>
          <a:lstStyle/>
          <a:p>
            <a:pPr algn="ctr" defTabSz="1278577">
              <a:defRPr/>
            </a:pPr>
            <a:r>
              <a:rPr lang="es-CO" sz="2000" b="1" dirty="0">
                <a:solidFill>
                  <a:schemeClr val="bg1"/>
                </a:solidFill>
                <a:latin typeface="Arial Black" pitchFamily="34" charset="0"/>
              </a:rPr>
              <a:t>ESTADO DE EJECUCIÓN DE INGRESOS VS GASTOS</a:t>
            </a:r>
          </a:p>
          <a:p>
            <a:pPr algn="ctr" defTabSz="1278577">
              <a:defRPr/>
            </a:pPr>
            <a:r>
              <a:rPr lang="es-CO" sz="2000" b="1" dirty="0">
                <a:solidFill>
                  <a:schemeClr val="bg1"/>
                </a:solidFill>
                <a:latin typeface="Arial Black" pitchFamily="34" charset="0"/>
              </a:rPr>
              <a:t> IMPUESTO AL REGISTRO  (4% TURÍSMO)  III- TRIMESTRE DE 2021 </a:t>
            </a:r>
          </a:p>
        </p:txBody>
      </p:sp>
      <p:sp>
        <p:nvSpPr>
          <p:cNvPr id="15" name="1 Rectángulo"/>
          <p:cNvSpPr/>
          <p:nvPr/>
        </p:nvSpPr>
        <p:spPr>
          <a:xfrm>
            <a:off x="10538324" y="1108891"/>
            <a:ext cx="1214694" cy="245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CO" dirty="0">
                <a:solidFill>
                  <a:schemeClr val="tx1"/>
                </a:solidFill>
              </a:rPr>
              <a:t>Miles de Pesos </a:t>
            </a:r>
          </a:p>
        </p:txBody>
      </p:sp>
    </p:spTree>
    <p:extLst>
      <p:ext uri="{BB962C8B-B14F-4D97-AF65-F5344CB8AC3E}">
        <p14:creationId xmlns:p14="http://schemas.microsoft.com/office/powerpoint/2010/main" val="8245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Gráfico">
            <a:extLst>
              <a:ext uri="{FF2B5EF4-FFF2-40B4-BE49-F238E27FC236}">
                <a16:creationId xmlns:a16="http://schemas.microsoft.com/office/drawing/2014/main" id="{00000000-0008-0000-1300-000002000000}"/>
              </a:ext>
            </a:extLst>
          </p:cNvPr>
          <p:cNvGraphicFramePr>
            <a:graphicFrameLocks/>
          </p:cNvGraphicFramePr>
          <p:nvPr>
            <p:extLst>
              <p:ext uri="{D42A27DB-BD31-4B8C-83A1-F6EECF244321}">
                <p14:modId xmlns:p14="http://schemas.microsoft.com/office/powerpoint/2010/main" val="1862519979"/>
              </p:ext>
            </p:extLst>
          </p:nvPr>
        </p:nvGraphicFramePr>
        <p:xfrm>
          <a:off x="450615" y="982639"/>
          <a:ext cx="11532120" cy="5759355"/>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ángulo 10">
            <a:extLst>
              <a:ext uri="{FF2B5EF4-FFF2-40B4-BE49-F238E27FC236}">
                <a16:creationId xmlns:a16="http://schemas.microsoft.com/office/drawing/2014/main" id="{B85F2D39-8679-41BD-A6F5-4081EE751A2B}"/>
              </a:ext>
            </a:extLst>
          </p:cNvPr>
          <p:cNvSpPr/>
          <p:nvPr/>
        </p:nvSpPr>
        <p:spPr>
          <a:xfrm>
            <a:off x="163773" y="146091"/>
            <a:ext cx="11873552" cy="707886"/>
          </a:xfrm>
          <a:prstGeom prst="rect">
            <a:avLst/>
          </a:prstGeom>
          <a:solidFill>
            <a:srgbClr val="002060"/>
          </a:solidFill>
          <a:ln>
            <a:solidFill>
              <a:srgbClr val="002060"/>
            </a:solidFill>
          </a:ln>
        </p:spPr>
        <p:txBody>
          <a:bodyPr wrap="square">
            <a:spAutoFit/>
          </a:bodyPr>
          <a:lstStyle/>
          <a:p>
            <a:pPr algn="ctr" defTabSz="1278577">
              <a:defRPr/>
            </a:pPr>
            <a:r>
              <a:rPr lang="es-CO" sz="2000" b="1" dirty="0">
                <a:solidFill>
                  <a:schemeClr val="bg1"/>
                </a:solidFill>
                <a:latin typeface="Arial Black" pitchFamily="34" charset="0"/>
              </a:rPr>
              <a:t>ESTADO DE EJECUCIÓN DE INGRESOS VS GASTOS</a:t>
            </a:r>
          </a:p>
          <a:p>
            <a:pPr algn="ctr" defTabSz="1278577">
              <a:defRPr/>
            </a:pPr>
            <a:r>
              <a:rPr lang="es-CO" sz="2000" b="1" dirty="0">
                <a:solidFill>
                  <a:schemeClr val="bg1"/>
                </a:solidFill>
                <a:latin typeface="Arial Black" pitchFamily="34" charset="0"/>
              </a:rPr>
              <a:t> IMPUESTO AL REGISTRO  (6% PROYECTA ) AL  III- TRIMESTRE DE 2021 </a:t>
            </a:r>
          </a:p>
        </p:txBody>
      </p:sp>
      <p:sp>
        <p:nvSpPr>
          <p:cNvPr id="10" name="1 Rectángulo"/>
          <p:cNvSpPr/>
          <p:nvPr/>
        </p:nvSpPr>
        <p:spPr>
          <a:xfrm>
            <a:off x="10592915" y="1218072"/>
            <a:ext cx="1214694" cy="245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CO" dirty="0">
                <a:solidFill>
                  <a:schemeClr val="tx1"/>
                </a:solidFill>
              </a:rPr>
              <a:t>Miles de Pesos </a:t>
            </a:r>
          </a:p>
        </p:txBody>
      </p:sp>
    </p:spTree>
    <p:extLst>
      <p:ext uri="{BB962C8B-B14F-4D97-AF65-F5344CB8AC3E}">
        <p14:creationId xmlns:p14="http://schemas.microsoft.com/office/powerpoint/2010/main" val="953186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10">
            <a:extLst>
              <a:ext uri="{FF2B5EF4-FFF2-40B4-BE49-F238E27FC236}">
                <a16:creationId xmlns:a16="http://schemas.microsoft.com/office/drawing/2014/main" id="{B85F2D39-8679-41BD-A6F5-4081EE751A2B}"/>
              </a:ext>
            </a:extLst>
          </p:cNvPr>
          <p:cNvSpPr/>
          <p:nvPr/>
        </p:nvSpPr>
        <p:spPr>
          <a:xfrm>
            <a:off x="163773" y="146091"/>
            <a:ext cx="11873552" cy="707886"/>
          </a:xfrm>
          <a:prstGeom prst="rect">
            <a:avLst/>
          </a:prstGeom>
          <a:solidFill>
            <a:srgbClr val="002060"/>
          </a:solidFill>
          <a:ln>
            <a:solidFill>
              <a:srgbClr val="002060"/>
            </a:solidFill>
          </a:ln>
        </p:spPr>
        <p:txBody>
          <a:bodyPr wrap="square">
            <a:spAutoFit/>
          </a:bodyPr>
          <a:lstStyle/>
          <a:p>
            <a:pPr algn="ctr" defTabSz="1278577">
              <a:defRPr/>
            </a:pPr>
            <a:r>
              <a:rPr lang="es-CO" sz="2000" b="1" dirty="0">
                <a:solidFill>
                  <a:schemeClr val="bg1"/>
                </a:solidFill>
                <a:latin typeface="Arial Black" pitchFamily="34" charset="0"/>
              </a:rPr>
              <a:t>ESTADO DE EJECUCIÓN DE INGRESOS VS GASTOS</a:t>
            </a:r>
          </a:p>
          <a:p>
            <a:pPr algn="ctr" defTabSz="1278577">
              <a:defRPr/>
            </a:pPr>
            <a:r>
              <a:rPr lang="es-CO" sz="2000" b="1" dirty="0">
                <a:solidFill>
                  <a:schemeClr val="bg1"/>
                </a:solidFill>
                <a:latin typeface="Arial Black" pitchFamily="34" charset="0"/>
              </a:rPr>
              <a:t> ESTAMPILLA PROADULTO MAYOR AL  III- TRIMESTRE DE 2021 </a:t>
            </a:r>
          </a:p>
        </p:txBody>
      </p:sp>
      <p:sp>
        <p:nvSpPr>
          <p:cNvPr id="10" name="1 Rectángulo"/>
          <p:cNvSpPr/>
          <p:nvPr/>
        </p:nvSpPr>
        <p:spPr>
          <a:xfrm>
            <a:off x="10633858" y="1207845"/>
            <a:ext cx="1214694" cy="245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CO" dirty="0">
                <a:solidFill>
                  <a:schemeClr val="tx1"/>
                </a:solidFill>
              </a:rPr>
              <a:t>Miles de Pesos </a:t>
            </a:r>
          </a:p>
        </p:txBody>
      </p:sp>
      <p:graphicFrame>
        <p:nvGraphicFramePr>
          <p:cNvPr id="11" name="10 Gráfico">
            <a:extLst>
              <a:ext uri="{FF2B5EF4-FFF2-40B4-BE49-F238E27FC236}">
                <a16:creationId xmlns:a16="http://schemas.microsoft.com/office/drawing/2014/main" id="{00000000-0008-0000-1700-000002000000}"/>
              </a:ext>
            </a:extLst>
          </p:cNvPr>
          <p:cNvGraphicFramePr>
            <a:graphicFrameLocks/>
          </p:cNvGraphicFramePr>
          <p:nvPr>
            <p:extLst>
              <p:ext uri="{D42A27DB-BD31-4B8C-83A1-F6EECF244321}">
                <p14:modId xmlns:p14="http://schemas.microsoft.com/office/powerpoint/2010/main" val="3127329812"/>
              </p:ext>
            </p:extLst>
          </p:nvPr>
        </p:nvGraphicFramePr>
        <p:xfrm>
          <a:off x="163773" y="982640"/>
          <a:ext cx="11873552" cy="56638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1220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10">
            <a:extLst>
              <a:ext uri="{FF2B5EF4-FFF2-40B4-BE49-F238E27FC236}">
                <a16:creationId xmlns:a16="http://schemas.microsoft.com/office/drawing/2014/main" id="{B85F2D39-8679-41BD-A6F5-4081EE751A2B}"/>
              </a:ext>
            </a:extLst>
          </p:cNvPr>
          <p:cNvSpPr/>
          <p:nvPr/>
        </p:nvSpPr>
        <p:spPr>
          <a:xfrm>
            <a:off x="163773" y="146091"/>
            <a:ext cx="11873552" cy="646331"/>
          </a:xfrm>
          <a:prstGeom prst="rect">
            <a:avLst/>
          </a:prstGeom>
          <a:solidFill>
            <a:srgbClr val="002060"/>
          </a:solidFill>
          <a:ln>
            <a:solidFill>
              <a:srgbClr val="002060"/>
            </a:solidFill>
          </a:ln>
        </p:spPr>
        <p:txBody>
          <a:bodyPr wrap="square">
            <a:spAutoFit/>
          </a:bodyPr>
          <a:lstStyle/>
          <a:p>
            <a:pPr algn="ctr" defTabSz="1278577">
              <a:defRPr/>
            </a:pPr>
            <a:r>
              <a:rPr lang="es-CO" b="1" dirty="0">
                <a:solidFill>
                  <a:schemeClr val="bg1"/>
                </a:solidFill>
                <a:latin typeface="Arial Black" pitchFamily="34" charset="0"/>
              </a:rPr>
              <a:t>ESTADO DE EJECUCIÓN DE INGRESOS VS GASTOS</a:t>
            </a:r>
          </a:p>
          <a:p>
            <a:pPr algn="ctr" defTabSz="1278577">
              <a:defRPr/>
            </a:pPr>
            <a:r>
              <a:rPr lang="es-CO" b="1" dirty="0">
                <a:solidFill>
                  <a:schemeClr val="bg1"/>
                </a:solidFill>
                <a:latin typeface="Arial Black" pitchFamily="34" charset="0"/>
              </a:rPr>
              <a:t>  SISTEMA GENERAL DE PARTICIPACIONES SGP EDUCACIÓN  AL III- TRIMESTRE DE 2021 </a:t>
            </a:r>
          </a:p>
        </p:txBody>
      </p:sp>
      <p:graphicFrame>
        <p:nvGraphicFramePr>
          <p:cNvPr id="6" name="3 Gráfico">
            <a:extLst>
              <a:ext uri="{FF2B5EF4-FFF2-40B4-BE49-F238E27FC236}">
                <a16:creationId xmlns:a16="http://schemas.microsoft.com/office/drawing/2014/main" id="{2CD6577C-B009-4B23-937A-2B50C8162882}"/>
              </a:ext>
            </a:extLst>
          </p:cNvPr>
          <p:cNvGraphicFramePr>
            <a:graphicFrameLocks/>
          </p:cNvGraphicFramePr>
          <p:nvPr>
            <p:extLst>
              <p:ext uri="{D42A27DB-BD31-4B8C-83A1-F6EECF244321}">
                <p14:modId xmlns:p14="http://schemas.microsoft.com/office/powerpoint/2010/main" val="296685633"/>
              </p:ext>
            </p:extLst>
          </p:nvPr>
        </p:nvGraphicFramePr>
        <p:xfrm>
          <a:off x="159223" y="977869"/>
          <a:ext cx="11873553" cy="5653750"/>
        </p:xfrm>
        <a:graphic>
          <a:graphicData uri="http://schemas.openxmlformats.org/drawingml/2006/chart">
            <c:chart xmlns:c="http://schemas.openxmlformats.org/drawingml/2006/chart" xmlns:r="http://schemas.openxmlformats.org/officeDocument/2006/relationships" r:id="rId2"/>
          </a:graphicData>
        </a:graphic>
      </p:graphicFrame>
      <p:sp>
        <p:nvSpPr>
          <p:cNvPr id="7" name="1 Rectángulo">
            <a:extLst>
              <a:ext uri="{FF2B5EF4-FFF2-40B4-BE49-F238E27FC236}">
                <a16:creationId xmlns:a16="http://schemas.microsoft.com/office/drawing/2014/main" id="{989247B1-5965-4D44-B05F-8F77A04F34C8}"/>
              </a:ext>
            </a:extLst>
          </p:cNvPr>
          <p:cNvSpPr/>
          <p:nvPr/>
        </p:nvSpPr>
        <p:spPr>
          <a:xfrm>
            <a:off x="9187154" y="1098675"/>
            <a:ext cx="1214694" cy="245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CO" dirty="0">
                <a:solidFill>
                  <a:schemeClr val="tx1"/>
                </a:solidFill>
              </a:rPr>
              <a:t>Miles de Pesos </a:t>
            </a:r>
          </a:p>
        </p:txBody>
      </p:sp>
    </p:spTree>
    <p:extLst>
      <p:ext uri="{BB962C8B-B14F-4D97-AF65-F5344CB8AC3E}">
        <p14:creationId xmlns:p14="http://schemas.microsoft.com/office/powerpoint/2010/main" val="3731897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5C559A0-F002-4548-AFA4-CAEBEFB96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7159"/>
          <a:stretch/>
        </p:blipFill>
        <p:spPr>
          <a:xfrm>
            <a:off x="0" y="1434904"/>
            <a:ext cx="901229" cy="5423095"/>
          </a:xfrm>
          <a:prstGeom prst="rect">
            <a:avLst/>
          </a:prstGeom>
        </p:spPr>
      </p:pic>
      <p:pic>
        <p:nvPicPr>
          <p:cNvPr id="6" name="Imagen 5">
            <a:extLst>
              <a:ext uri="{FF2B5EF4-FFF2-40B4-BE49-F238E27FC236}">
                <a16:creationId xmlns:a16="http://schemas.microsoft.com/office/drawing/2014/main" id="{991022F0-1BB8-4ED0-A6EC-9994AC6EA6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998" r="112"/>
          <a:stretch/>
        </p:blipFill>
        <p:spPr>
          <a:xfrm>
            <a:off x="10661000" y="0"/>
            <a:ext cx="1531000" cy="4951828"/>
          </a:xfrm>
          <a:prstGeom prst="rect">
            <a:avLst/>
          </a:prstGeom>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0512" t="78918" r="6685" b="15112"/>
          <a:stretch/>
        </p:blipFill>
        <p:spPr bwMode="auto">
          <a:xfrm>
            <a:off x="8505725" y="6156988"/>
            <a:ext cx="3395124" cy="49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a:extLst>
              <a:ext uri="{FF2B5EF4-FFF2-40B4-BE49-F238E27FC236}">
                <a16:creationId xmlns:a16="http://schemas.microsoft.com/office/drawing/2014/main" id="{EB544F99-FA42-48E9-8F9E-AC0C2B985B6B}"/>
              </a:ext>
            </a:extLst>
          </p:cNvPr>
          <p:cNvSpPr/>
          <p:nvPr/>
        </p:nvSpPr>
        <p:spPr>
          <a:xfrm>
            <a:off x="1216242" y="1227390"/>
            <a:ext cx="9925234" cy="1569660"/>
          </a:xfrm>
          <a:prstGeom prst="rect">
            <a:avLst/>
          </a:prstGeom>
        </p:spPr>
        <p:txBody>
          <a:bodyPr wrap="square">
            <a:spAutoFit/>
          </a:bodyPr>
          <a:lstStyle/>
          <a:p>
            <a:pPr algn="ctr"/>
            <a:r>
              <a:rPr lang="es-CO" sz="2400" b="1" dirty="0">
                <a:solidFill>
                  <a:srgbClr val="002060"/>
                </a:solidFill>
                <a:latin typeface="Arial" panose="020B0604020202020204" pitchFamily="34" charset="0"/>
                <a:cs typeface="Arial" panose="020B0604020202020204" pitchFamily="34" charset="0"/>
              </a:rPr>
              <a:t>SEGUIMIENTO Y EVALUACIÓN</a:t>
            </a:r>
          </a:p>
          <a:p>
            <a:pPr algn="ctr"/>
            <a:r>
              <a:rPr lang="es-CO" sz="2400" b="1" dirty="0">
                <a:solidFill>
                  <a:srgbClr val="002060"/>
                </a:solidFill>
                <a:latin typeface="Arial" panose="020B0604020202020204" pitchFamily="34" charset="0"/>
                <a:cs typeface="Arial" panose="020B0604020202020204" pitchFamily="34" charset="0"/>
              </a:rPr>
              <a:t> </a:t>
            </a:r>
          </a:p>
          <a:p>
            <a:pPr algn="ctr"/>
            <a:r>
              <a:rPr lang="es-CO" sz="2400" b="1" dirty="0">
                <a:solidFill>
                  <a:srgbClr val="002060"/>
                </a:solidFill>
                <a:latin typeface="Arial" panose="020B0604020202020204" pitchFamily="34" charset="0"/>
                <a:cs typeface="Arial" panose="020B0604020202020204" pitchFamily="34" charset="0"/>
              </a:rPr>
              <a:t> PLAN DE DESARROLLO 2020-2023 “TÚ Y YO SOMOS QUINDÍO “ CON CORTE AL III- TRIMESTRE DEL 2021 </a:t>
            </a:r>
          </a:p>
        </p:txBody>
      </p:sp>
      <p:sp>
        <p:nvSpPr>
          <p:cNvPr id="2" name="Rectángulo 1">
            <a:extLst>
              <a:ext uri="{FF2B5EF4-FFF2-40B4-BE49-F238E27FC236}">
                <a16:creationId xmlns:a16="http://schemas.microsoft.com/office/drawing/2014/main" id="{03F02D15-9420-4527-8F7B-CB9D1B852B33}"/>
              </a:ext>
            </a:extLst>
          </p:cNvPr>
          <p:cNvSpPr/>
          <p:nvPr/>
        </p:nvSpPr>
        <p:spPr>
          <a:xfrm>
            <a:off x="3639305" y="3556909"/>
            <a:ext cx="4678532" cy="499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chemeClr val="bg1">
                    <a:lumMod val="50000"/>
                  </a:schemeClr>
                </a:solidFill>
              </a:rPr>
              <a:t>ROBERTO JAIRO JARAMILLO CÁRDENAS</a:t>
            </a:r>
          </a:p>
          <a:p>
            <a:pPr algn="ctr"/>
            <a:r>
              <a:rPr lang="es-MX" sz="2000" dirty="0">
                <a:solidFill>
                  <a:schemeClr val="bg1">
                    <a:lumMod val="50000"/>
                  </a:schemeClr>
                </a:solidFill>
              </a:rPr>
              <a:t>Gobernador </a:t>
            </a:r>
            <a:endParaRPr lang="es-CO" sz="2000" dirty="0">
              <a:solidFill>
                <a:schemeClr val="bg1">
                  <a:lumMod val="50000"/>
                </a:schemeClr>
              </a:solidFill>
            </a:endParaRPr>
          </a:p>
        </p:txBody>
      </p:sp>
      <p:sp>
        <p:nvSpPr>
          <p:cNvPr id="8" name="Rectángulo 7">
            <a:extLst>
              <a:ext uri="{FF2B5EF4-FFF2-40B4-BE49-F238E27FC236}">
                <a16:creationId xmlns:a16="http://schemas.microsoft.com/office/drawing/2014/main" id="{9AE2F617-06A3-4FF1-A65F-06F85E132D72}"/>
              </a:ext>
            </a:extLst>
          </p:cNvPr>
          <p:cNvSpPr/>
          <p:nvPr/>
        </p:nvSpPr>
        <p:spPr>
          <a:xfrm>
            <a:off x="3756734" y="4816536"/>
            <a:ext cx="4678532" cy="499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chemeClr val="bg1">
                    <a:lumMod val="50000"/>
                  </a:schemeClr>
                </a:solidFill>
              </a:rPr>
              <a:t>LUIS ALBERTO RINCÓN QUINTERO</a:t>
            </a:r>
          </a:p>
          <a:p>
            <a:pPr algn="ctr"/>
            <a:r>
              <a:rPr lang="es-MX" sz="2000" dirty="0">
                <a:solidFill>
                  <a:schemeClr val="bg1">
                    <a:lumMod val="50000"/>
                  </a:schemeClr>
                </a:solidFill>
              </a:rPr>
              <a:t>Secretario de Planeación Departamental </a:t>
            </a:r>
            <a:endParaRPr lang="es-CO" sz="2000" dirty="0">
              <a:solidFill>
                <a:schemeClr val="bg1">
                  <a:lumMod val="50000"/>
                </a:schemeClr>
              </a:solidFill>
            </a:endParaRPr>
          </a:p>
        </p:txBody>
      </p:sp>
    </p:spTree>
    <p:extLst>
      <p:ext uri="{BB962C8B-B14F-4D97-AF65-F5344CB8AC3E}">
        <p14:creationId xmlns:p14="http://schemas.microsoft.com/office/powerpoint/2010/main" val="1586343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10">
            <a:extLst>
              <a:ext uri="{FF2B5EF4-FFF2-40B4-BE49-F238E27FC236}">
                <a16:creationId xmlns:a16="http://schemas.microsoft.com/office/drawing/2014/main" id="{B85F2D39-8679-41BD-A6F5-4081EE751A2B}"/>
              </a:ext>
            </a:extLst>
          </p:cNvPr>
          <p:cNvSpPr/>
          <p:nvPr/>
        </p:nvSpPr>
        <p:spPr>
          <a:xfrm>
            <a:off x="163773" y="146091"/>
            <a:ext cx="11873552" cy="1015663"/>
          </a:xfrm>
          <a:prstGeom prst="rect">
            <a:avLst/>
          </a:prstGeom>
          <a:solidFill>
            <a:srgbClr val="002060"/>
          </a:solidFill>
          <a:ln>
            <a:solidFill>
              <a:srgbClr val="FFFF00"/>
            </a:solidFill>
          </a:ln>
        </p:spPr>
        <p:txBody>
          <a:bodyPr wrap="square">
            <a:spAutoFit/>
          </a:bodyPr>
          <a:lstStyle/>
          <a:p>
            <a:pPr algn="ctr" defTabSz="1278577">
              <a:defRPr/>
            </a:pPr>
            <a:r>
              <a:rPr lang="es-CO" sz="2000" b="1" dirty="0">
                <a:solidFill>
                  <a:schemeClr val="bg1"/>
                </a:solidFill>
                <a:latin typeface="Arial Black" pitchFamily="34" charset="0"/>
              </a:rPr>
              <a:t>ESTADO DE EJECUCIÓN DE INGRESOS VS GASTOS</a:t>
            </a:r>
          </a:p>
          <a:p>
            <a:pPr algn="ctr" defTabSz="1278577">
              <a:defRPr/>
            </a:pPr>
            <a:r>
              <a:rPr lang="es-CO" sz="2000" b="1" dirty="0">
                <a:solidFill>
                  <a:schemeClr val="bg1"/>
                </a:solidFill>
                <a:latin typeface="Arial Black" pitchFamily="34" charset="0"/>
              </a:rPr>
              <a:t> TRANSFERENCIAS  PROGRAMA ALIMENTACIÓN  ESCOLAR  PAE </a:t>
            </a:r>
          </a:p>
          <a:p>
            <a:pPr algn="ctr" defTabSz="1278577">
              <a:defRPr/>
            </a:pPr>
            <a:r>
              <a:rPr lang="es-CO" sz="2000" b="1" dirty="0">
                <a:solidFill>
                  <a:schemeClr val="bg1"/>
                </a:solidFill>
                <a:latin typeface="Arial Black" pitchFamily="34" charset="0"/>
              </a:rPr>
              <a:t> AL III- TRIMESTRE DE 2021 </a:t>
            </a:r>
          </a:p>
        </p:txBody>
      </p:sp>
      <p:graphicFrame>
        <p:nvGraphicFramePr>
          <p:cNvPr id="3" name="2 Gráfico">
            <a:extLst>
              <a:ext uri="{FF2B5EF4-FFF2-40B4-BE49-F238E27FC236}">
                <a16:creationId xmlns:a16="http://schemas.microsoft.com/office/drawing/2014/main" id="{00000000-0008-0000-1900-000002000000}"/>
              </a:ext>
            </a:extLst>
          </p:cNvPr>
          <p:cNvGraphicFramePr>
            <a:graphicFrameLocks/>
          </p:cNvGraphicFramePr>
          <p:nvPr>
            <p:extLst>
              <p:ext uri="{D42A27DB-BD31-4B8C-83A1-F6EECF244321}">
                <p14:modId xmlns:p14="http://schemas.microsoft.com/office/powerpoint/2010/main" val="2391304852"/>
              </p:ext>
            </p:extLst>
          </p:nvPr>
        </p:nvGraphicFramePr>
        <p:xfrm>
          <a:off x="147475" y="1161754"/>
          <a:ext cx="11889850" cy="5556002"/>
        </p:xfrm>
        <a:graphic>
          <a:graphicData uri="http://schemas.openxmlformats.org/drawingml/2006/chart">
            <c:chart xmlns:c="http://schemas.openxmlformats.org/drawingml/2006/chart" xmlns:r="http://schemas.openxmlformats.org/officeDocument/2006/relationships" r:id="rId2"/>
          </a:graphicData>
        </a:graphic>
      </p:graphicFrame>
      <p:sp>
        <p:nvSpPr>
          <p:cNvPr id="11" name="1 Rectángulo"/>
          <p:cNvSpPr/>
          <p:nvPr/>
        </p:nvSpPr>
        <p:spPr>
          <a:xfrm>
            <a:off x="10631563" y="1351169"/>
            <a:ext cx="1214694" cy="245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CO" dirty="0">
                <a:solidFill>
                  <a:schemeClr val="tx1"/>
                </a:solidFill>
              </a:rPr>
              <a:t>Miles de Pesos </a:t>
            </a:r>
          </a:p>
        </p:txBody>
      </p:sp>
    </p:spTree>
    <p:extLst>
      <p:ext uri="{BB962C8B-B14F-4D97-AF65-F5344CB8AC3E}">
        <p14:creationId xmlns:p14="http://schemas.microsoft.com/office/powerpoint/2010/main" val="1786301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10">
            <a:extLst>
              <a:ext uri="{FF2B5EF4-FFF2-40B4-BE49-F238E27FC236}">
                <a16:creationId xmlns:a16="http://schemas.microsoft.com/office/drawing/2014/main" id="{B85F2D39-8679-41BD-A6F5-4081EE751A2B}"/>
              </a:ext>
            </a:extLst>
          </p:cNvPr>
          <p:cNvSpPr/>
          <p:nvPr/>
        </p:nvSpPr>
        <p:spPr>
          <a:xfrm>
            <a:off x="163773" y="146091"/>
            <a:ext cx="11873552" cy="707886"/>
          </a:xfrm>
          <a:prstGeom prst="rect">
            <a:avLst/>
          </a:prstGeom>
          <a:solidFill>
            <a:srgbClr val="002060"/>
          </a:solidFill>
          <a:ln>
            <a:solidFill>
              <a:srgbClr val="002060"/>
            </a:solidFill>
          </a:ln>
        </p:spPr>
        <p:txBody>
          <a:bodyPr wrap="square">
            <a:spAutoFit/>
          </a:bodyPr>
          <a:lstStyle/>
          <a:p>
            <a:pPr algn="ctr" defTabSz="1278577">
              <a:defRPr/>
            </a:pPr>
            <a:r>
              <a:rPr lang="es-CO" sz="2000" b="1" dirty="0">
                <a:solidFill>
                  <a:schemeClr val="bg1"/>
                </a:solidFill>
                <a:latin typeface="Arial Black" pitchFamily="34" charset="0"/>
              </a:rPr>
              <a:t>ESTADO DE EJECUCIÓN DE INGRESOS VS GASTOS</a:t>
            </a:r>
          </a:p>
          <a:p>
            <a:pPr algn="ctr" defTabSz="1278577">
              <a:defRPr/>
            </a:pPr>
            <a:r>
              <a:rPr lang="es-CO" sz="2000" b="1" dirty="0">
                <a:solidFill>
                  <a:schemeClr val="bg1"/>
                </a:solidFill>
                <a:latin typeface="Arial Black" pitchFamily="34" charset="0"/>
              </a:rPr>
              <a:t>   MONOPOLIO AL  III- TRIMESTRE DE 2021 </a:t>
            </a:r>
          </a:p>
        </p:txBody>
      </p:sp>
      <p:graphicFrame>
        <p:nvGraphicFramePr>
          <p:cNvPr id="3" name="2 Gráfico">
            <a:extLst>
              <a:ext uri="{FF2B5EF4-FFF2-40B4-BE49-F238E27FC236}">
                <a16:creationId xmlns:a16="http://schemas.microsoft.com/office/drawing/2014/main" id="{00000000-0008-0000-1A00-000003000000}"/>
              </a:ext>
            </a:extLst>
          </p:cNvPr>
          <p:cNvGraphicFramePr>
            <a:graphicFrameLocks/>
          </p:cNvGraphicFramePr>
          <p:nvPr>
            <p:extLst>
              <p:ext uri="{D42A27DB-BD31-4B8C-83A1-F6EECF244321}">
                <p14:modId xmlns:p14="http://schemas.microsoft.com/office/powerpoint/2010/main" val="1336762169"/>
              </p:ext>
            </p:extLst>
          </p:nvPr>
        </p:nvGraphicFramePr>
        <p:xfrm>
          <a:off x="163773" y="962996"/>
          <a:ext cx="11873552" cy="5683464"/>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9 Conector recto"/>
          <p:cNvCxnSpPr/>
          <p:nvPr/>
        </p:nvCxnSpPr>
        <p:spPr>
          <a:xfrm>
            <a:off x="3220872" y="6646460"/>
            <a:ext cx="8816453" cy="13647"/>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11" name="1 Rectángulo"/>
          <p:cNvSpPr/>
          <p:nvPr/>
        </p:nvSpPr>
        <p:spPr>
          <a:xfrm>
            <a:off x="10661113" y="1098675"/>
            <a:ext cx="1214694" cy="245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CO" dirty="0">
                <a:solidFill>
                  <a:schemeClr val="tx1"/>
                </a:solidFill>
              </a:rPr>
              <a:t>Miles de Pesos </a:t>
            </a:r>
          </a:p>
        </p:txBody>
      </p:sp>
    </p:spTree>
    <p:extLst>
      <p:ext uri="{BB962C8B-B14F-4D97-AF65-F5344CB8AC3E}">
        <p14:creationId xmlns:p14="http://schemas.microsoft.com/office/powerpoint/2010/main" val="4066322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10">
            <a:extLst>
              <a:ext uri="{FF2B5EF4-FFF2-40B4-BE49-F238E27FC236}">
                <a16:creationId xmlns:a16="http://schemas.microsoft.com/office/drawing/2014/main" id="{B85F2D39-8679-41BD-A6F5-4081EE751A2B}"/>
              </a:ext>
            </a:extLst>
          </p:cNvPr>
          <p:cNvSpPr/>
          <p:nvPr/>
        </p:nvSpPr>
        <p:spPr>
          <a:xfrm>
            <a:off x="163773" y="146091"/>
            <a:ext cx="11873552" cy="707886"/>
          </a:xfrm>
          <a:prstGeom prst="rect">
            <a:avLst/>
          </a:prstGeom>
          <a:solidFill>
            <a:srgbClr val="002060"/>
          </a:solidFill>
          <a:ln>
            <a:solidFill>
              <a:srgbClr val="002060"/>
            </a:solidFill>
          </a:ln>
        </p:spPr>
        <p:txBody>
          <a:bodyPr wrap="square">
            <a:spAutoFit/>
          </a:bodyPr>
          <a:lstStyle/>
          <a:p>
            <a:pPr algn="ctr" defTabSz="1278577">
              <a:defRPr/>
            </a:pPr>
            <a:r>
              <a:rPr lang="es-CO" sz="2000" b="1" dirty="0">
                <a:solidFill>
                  <a:schemeClr val="bg1"/>
                </a:solidFill>
                <a:latin typeface="Arial Black" pitchFamily="34" charset="0"/>
              </a:rPr>
              <a:t>ESTADO DE EJECUCIÓN DE INGRESOS VS GASTOS</a:t>
            </a:r>
          </a:p>
          <a:p>
            <a:pPr algn="ctr" defTabSz="1278577">
              <a:defRPr/>
            </a:pPr>
            <a:r>
              <a:rPr lang="es-CO" sz="2000" b="1" dirty="0">
                <a:solidFill>
                  <a:schemeClr val="bg1"/>
                </a:solidFill>
                <a:latin typeface="Arial Black" pitchFamily="34" charset="0"/>
              </a:rPr>
              <a:t> RENTAS CEDIDAS  AL  III- TRIMESTRE DE 2021 </a:t>
            </a:r>
          </a:p>
        </p:txBody>
      </p:sp>
      <p:graphicFrame>
        <p:nvGraphicFramePr>
          <p:cNvPr id="3" name="2 Gráfico">
            <a:extLst>
              <a:ext uri="{FF2B5EF4-FFF2-40B4-BE49-F238E27FC236}">
                <a16:creationId xmlns:a16="http://schemas.microsoft.com/office/drawing/2014/main" id="{00000000-0008-0000-1C00-000002000000}"/>
              </a:ext>
            </a:extLst>
          </p:cNvPr>
          <p:cNvGraphicFramePr>
            <a:graphicFrameLocks/>
          </p:cNvGraphicFramePr>
          <p:nvPr>
            <p:extLst>
              <p:ext uri="{D42A27DB-BD31-4B8C-83A1-F6EECF244321}">
                <p14:modId xmlns:p14="http://schemas.microsoft.com/office/powerpoint/2010/main" val="2484290549"/>
              </p:ext>
            </p:extLst>
          </p:nvPr>
        </p:nvGraphicFramePr>
        <p:xfrm>
          <a:off x="163773" y="1009934"/>
          <a:ext cx="11873552" cy="5527344"/>
        </p:xfrm>
        <a:graphic>
          <a:graphicData uri="http://schemas.openxmlformats.org/drawingml/2006/chart">
            <c:chart xmlns:c="http://schemas.openxmlformats.org/drawingml/2006/chart" xmlns:r="http://schemas.openxmlformats.org/officeDocument/2006/relationships" r:id="rId2"/>
          </a:graphicData>
        </a:graphic>
      </p:graphicFrame>
      <p:sp>
        <p:nvSpPr>
          <p:cNvPr id="11" name="1 Rectángulo"/>
          <p:cNvSpPr/>
          <p:nvPr/>
        </p:nvSpPr>
        <p:spPr>
          <a:xfrm>
            <a:off x="10661113" y="1098675"/>
            <a:ext cx="1214694" cy="245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CO" dirty="0">
                <a:solidFill>
                  <a:schemeClr val="tx1"/>
                </a:solidFill>
              </a:rPr>
              <a:t>Miles de Pesos </a:t>
            </a:r>
          </a:p>
        </p:txBody>
      </p:sp>
    </p:spTree>
    <p:extLst>
      <p:ext uri="{BB962C8B-B14F-4D97-AF65-F5344CB8AC3E}">
        <p14:creationId xmlns:p14="http://schemas.microsoft.com/office/powerpoint/2010/main" val="1525228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10">
            <a:extLst>
              <a:ext uri="{FF2B5EF4-FFF2-40B4-BE49-F238E27FC236}">
                <a16:creationId xmlns:a16="http://schemas.microsoft.com/office/drawing/2014/main" id="{B85F2D39-8679-41BD-A6F5-4081EE751A2B}"/>
              </a:ext>
            </a:extLst>
          </p:cNvPr>
          <p:cNvSpPr/>
          <p:nvPr/>
        </p:nvSpPr>
        <p:spPr>
          <a:xfrm>
            <a:off x="163773" y="146091"/>
            <a:ext cx="11873552" cy="707886"/>
          </a:xfrm>
          <a:prstGeom prst="rect">
            <a:avLst/>
          </a:prstGeom>
          <a:solidFill>
            <a:srgbClr val="002060"/>
          </a:solidFill>
          <a:ln>
            <a:solidFill>
              <a:srgbClr val="002060"/>
            </a:solidFill>
          </a:ln>
        </p:spPr>
        <p:txBody>
          <a:bodyPr wrap="square">
            <a:spAutoFit/>
          </a:bodyPr>
          <a:lstStyle/>
          <a:p>
            <a:pPr algn="ctr" defTabSz="1278577">
              <a:defRPr/>
            </a:pPr>
            <a:r>
              <a:rPr lang="es-CO" sz="2000" b="1" dirty="0">
                <a:solidFill>
                  <a:schemeClr val="bg1"/>
                </a:solidFill>
                <a:latin typeface="Arial Black" pitchFamily="34" charset="0"/>
              </a:rPr>
              <a:t>ESTADO DE EJECUCIÓN DE INGRESOS VS GASTOS</a:t>
            </a:r>
          </a:p>
          <a:p>
            <a:pPr algn="ctr" defTabSz="1278577">
              <a:defRPr/>
            </a:pPr>
            <a:r>
              <a:rPr lang="es-CO" sz="2000" b="1" dirty="0">
                <a:solidFill>
                  <a:schemeClr val="bg1"/>
                </a:solidFill>
                <a:latin typeface="Arial Black" pitchFamily="34" charset="0"/>
              </a:rPr>
              <a:t> RECURSOS ADRES III- TRIMESTRE DE 2021 </a:t>
            </a:r>
          </a:p>
        </p:txBody>
      </p:sp>
      <p:graphicFrame>
        <p:nvGraphicFramePr>
          <p:cNvPr id="3" name="2 Gráfico">
            <a:extLst>
              <a:ext uri="{FF2B5EF4-FFF2-40B4-BE49-F238E27FC236}">
                <a16:creationId xmlns:a16="http://schemas.microsoft.com/office/drawing/2014/main" id="{00000000-0008-0000-1D00-000002000000}"/>
              </a:ext>
            </a:extLst>
          </p:cNvPr>
          <p:cNvGraphicFramePr>
            <a:graphicFrameLocks/>
          </p:cNvGraphicFramePr>
          <p:nvPr>
            <p:extLst>
              <p:ext uri="{D42A27DB-BD31-4B8C-83A1-F6EECF244321}">
                <p14:modId xmlns:p14="http://schemas.microsoft.com/office/powerpoint/2010/main" val="34051867"/>
              </p:ext>
            </p:extLst>
          </p:nvPr>
        </p:nvGraphicFramePr>
        <p:xfrm>
          <a:off x="163773" y="853977"/>
          <a:ext cx="11873552" cy="5773003"/>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8 Conector recto"/>
          <p:cNvCxnSpPr/>
          <p:nvPr/>
        </p:nvCxnSpPr>
        <p:spPr>
          <a:xfrm>
            <a:off x="3234519" y="6632812"/>
            <a:ext cx="8802806"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13" name="1 Rectángulo"/>
          <p:cNvSpPr/>
          <p:nvPr/>
        </p:nvSpPr>
        <p:spPr>
          <a:xfrm>
            <a:off x="10661113" y="1098675"/>
            <a:ext cx="1214694" cy="245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CO" dirty="0">
                <a:solidFill>
                  <a:schemeClr val="tx1"/>
                </a:solidFill>
              </a:rPr>
              <a:t>Miles de Pesos </a:t>
            </a:r>
          </a:p>
        </p:txBody>
      </p:sp>
    </p:spTree>
    <p:extLst>
      <p:ext uri="{BB962C8B-B14F-4D97-AF65-F5344CB8AC3E}">
        <p14:creationId xmlns:p14="http://schemas.microsoft.com/office/powerpoint/2010/main" val="3346728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10">
            <a:extLst>
              <a:ext uri="{FF2B5EF4-FFF2-40B4-BE49-F238E27FC236}">
                <a16:creationId xmlns:a16="http://schemas.microsoft.com/office/drawing/2014/main" id="{B85F2D39-8679-41BD-A6F5-4081EE751A2B}"/>
              </a:ext>
            </a:extLst>
          </p:cNvPr>
          <p:cNvSpPr/>
          <p:nvPr/>
        </p:nvSpPr>
        <p:spPr>
          <a:xfrm>
            <a:off x="163773" y="146091"/>
            <a:ext cx="11873552" cy="707886"/>
          </a:xfrm>
          <a:prstGeom prst="rect">
            <a:avLst/>
          </a:prstGeom>
          <a:solidFill>
            <a:srgbClr val="002060"/>
          </a:solidFill>
          <a:ln>
            <a:solidFill>
              <a:srgbClr val="002060"/>
            </a:solidFill>
          </a:ln>
        </p:spPr>
        <p:txBody>
          <a:bodyPr wrap="square">
            <a:spAutoFit/>
          </a:bodyPr>
          <a:lstStyle/>
          <a:p>
            <a:pPr algn="ctr" defTabSz="1278577">
              <a:defRPr/>
            </a:pPr>
            <a:r>
              <a:rPr lang="es-CO" sz="2000" b="1" dirty="0">
                <a:solidFill>
                  <a:schemeClr val="bg1"/>
                </a:solidFill>
                <a:latin typeface="Arial Black" pitchFamily="34" charset="0"/>
              </a:rPr>
              <a:t>ESTADO DE EJECUCIÓN DE INGRESOS VS GASTOS</a:t>
            </a:r>
          </a:p>
          <a:p>
            <a:pPr algn="ctr" defTabSz="1278577">
              <a:defRPr/>
            </a:pPr>
            <a:r>
              <a:rPr lang="es-CO" sz="2000" b="1" dirty="0">
                <a:solidFill>
                  <a:schemeClr val="bg1"/>
                </a:solidFill>
                <a:latin typeface="Arial Black" pitchFamily="34" charset="0"/>
              </a:rPr>
              <a:t>  SUBSIDIO A LA OFERTA  AL III- TRIMESTRE DE 2021 </a:t>
            </a:r>
          </a:p>
        </p:txBody>
      </p:sp>
      <p:graphicFrame>
        <p:nvGraphicFramePr>
          <p:cNvPr id="3" name="2 Gráfico">
            <a:extLst>
              <a:ext uri="{FF2B5EF4-FFF2-40B4-BE49-F238E27FC236}">
                <a16:creationId xmlns:a16="http://schemas.microsoft.com/office/drawing/2014/main" id="{00000000-0008-0000-1F00-000002000000}"/>
              </a:ext>
            </a:extLst>
          </p:cNvPr>
          <p:cNvGraphicFramePr>
            <a:graphicFrameLocks/>
          </p:cNvGraphicFramePr>
          <p:nvPr>
            <p:extLst>
              <p:ext uri="{D42A27DB-BD31-4B8C-83A1-F6EECF244321}">
                <p14:modId xmlns:p14="http://schemas.microsoft.com/office/powerpoint/2010/main" val="1948562904"/>
              </p:ext>
            </p:extLst>
          </p:nvPr>
        </p:nvGraphicFramePr>
        <p:xfrm>
          <a:off x="369277" y="853978"/>
          <a:ext cx="11572514" cy="5778836"/>
        </p:xfrm>
        <a:graphic>
          <a:graphicData uri="http://schemas.openxmlformats.org/drawingml/2006/chart">
            <c:chart xmlns:c="http://schemas.openxmlformats.org/drawingml/2006/chart" xmlns:r="http://schemas.openxmlformats.org/officeDocument/2006/relationships" r:id="rId2"/>
          </a:graphicData>
        </a:graphic>
      </p:graphicFrame>
      <p:sp>
        <p:nvSpPr>
          <p:cNvPr id="13" name="1 Rectángulo"/>
          <p:cNvSpPr/>
          <p:nvPr/>
        </p:nvSpPr>
        <p:spPr>
          <a:xfrm>
            <a:off x="10538283" y="1344315"/>
            <a:ext cx="1214694" cy="245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CO" dirty="0">
                <a:solidFill>
                  <a:schemeClr val="tx1"/>
                </a:solidFill>
              </a:rPr>
              <a:t>Miles de Pesos </a:t>
            </a:r>
          </a:p>
        </p:txBody>
      </p:sp>
    </p:spTree>
    <p:extLst>
      <p:ext uri="{BB962C8B-B14F-4D97-AF65-F5344CB8AC3E}">
        <p14:creationId xmlns:p14="http://schemas.microsoft.com/office/powerpoint/2010/main" val="1592181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10">
            <a:extLst>
              <a:ext uri="{FF2B5EF4-FFF2-40B4-BE49-F238E27FC236}">
                <a16:creationId xmlns:a16="http://schemas.microsoft.com/office/drawing/2014/main" id="{B85F2D39-8679-41BD-A6F5-4081EE751A2B}"/>
              </a:ext>
            </a:extLst>
          </p:cNvPr>
          <p:cNvSpPr/>
          <p:nvPr/>
        </p:nvSpPr>
        <p:spPr>
          <a:xfrm>
            <a:off x="163773" y="146091"/>
            <a:ext cx="11873552" cy="707886"/>
          </a:xfrm>
          <a:prstGeom prst="rect">
            <a:avLst/>
          </a:prstGeom>
          <a:solidFill>
            <a:srgbClr val="002060"/>
          </a:solidFill>
          <a:ln>
            <a:solidFill>
              <a:srgbClr val="002060"/>
            </a:solidFill>
          </a:ln>
        </p:spPr>
        <p:txBody>
          <a:bodyPr wrap="square">
            <a:spAutoFit/>
          </a:bodyPr>
          <a:lstStyle/>
          <a:p>
            <a:pPr algn="ctr" defTabSz="1278577">
              <a:defRPr/>
            </a:pPr>
            <a:r>
              <a:rPr lang="es-CO" sz="2000" b="1" dirty="0">
                <a:solidFill>
                  <a:schemeClr val="bg1"/>
                </a:solidFill>
                <a:latin typeface="Arial Black" pitchFamily="34" charset="0"/>
              </a:rPr>
              <a:t>ESTADO DE EJECUCIÓN DE INGRESOS VS GASTOS</a:t>
            </a:r>
          </a:p>
          <a:p>
            <a:pPr algn="ctr" defTabSz="1278577">
              <a:defRPr/>
            </a:pPr>
            <a:r>
              <a:rPr lang="es-CO" sz="2000" b="1" dirty="0">
                <a:solidFill>
                  <a:schemeClr val="bg1"/>
                </a:solidFill>
                <a:latin typeface="Arial Black" pitchFamily="34" charset="0"/>
              </a:rPr>
              <a:t> SGP PRESTACIÓN DE SERVICIOS  AL III- TRIMESTRE DE 2021 </a:t>
            </a:r>
          </a:p>
        </p:txBody>
      </p:sp>
      <p:graphicFrame>
        <p:nvGraphicFramePr>
          <p:cNvPr id="3" name="2 Gráfico">
            <a:extLst>
              <a:ext uri="{FF2B5EF4-FFF2-40B4-BE49-F238E27FC236}">
                <a16:creationId xmlns:a16="http://schemas.microsoft.com/office/drawing/2014/main" id="{00000000-0008-0000-2400-000002000000}"/>
              </a:ext>
            </a:extLst>
          </p:cNvPr>
          <p:cNvGraphicFramePr>
            <a:graphicFrameLocks/>
          </p:cNvGraphicFramePr>
          <p:nvPr>
            <p:extLst>
              <p:ext uri="{D42A27DB-BD31-4B8C-83A1-F6EECF244321}">
                <p14:modId xmlns:p14="http://schemas.microsoft.com/office/powerpoint/2010/main" val="2713670975"/>
              </p:ext>
            </p:extLst>
          </p:nvPr>
        </p:nvGraphicFramePr>
        <p:xfrm>
          <a:off x="163772" y="982640"/>
          <a:ext cx="11873553" cy="5742928"/>
        </p:xfrm>
        <a:graphic>
          <a:graphicData uri="http://schemas.openxmlformats.org/drawingml/2006/chart">
            <c:chart xmlns:c="http://schemas.openxmlformats.org/drawingml/2006/chart" xmlns:r="http://schemas.openxmlformats.org/officeDocument/2006/relationships" r:id="rId2"/>
          </a:graphicData>
        </a:graphic>
      </p:graphicFrame>
      <p:sp>
        <p:nvSpPr>
          <p:cNvPr id="10" name="1 Rectángulo"/>
          <p:cNvSpPr/>
          <p:nvPr/>
        </p:nvSpPr>
        <p:spPr>
          <a:xfrm>
            <a:off x="10661113" y="1098675"/>
            <a:ext cx="1214694" cy="245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CO" dirty="0">
                <a:solidFill>
                  <a:schemeClr val="tx1"/>
                </a:solidFill>
              </a:rPr>
              <a:t>Miles de Pesos </a:t>
            </a:r>
          </a:p>
        </p:txBody>
      </p:sp>
    </p:spTree>
    <p:extLst>
      <p:ext uri="{BB962C8B-B14F-4D97-AF65-F5344CB8AC3E}">
        <p14:creationId xmlns:p14="http://schemas.microsoft.com/office/powerpoint/2010/main" val="136740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a:extLst>
              <a:ext uri="{FF2B5EF4-FFF2-40B4-BE49-F238E27FC236}">
                <a16:creationId xmlns:a16="http://schemas.microsoft.com/office/drawing/2014/main" id="{00000000-0008-0000-2500-000002000000}"/>
              </a:ext>
            </a:extLst>
          </p:cNvPr>
          <p:cNvGraphicFramePr>
            <a:graphicFrameLocks/>
          </p:cNvGraphicFramePr>
          <p:nvPr>
            <p:extLst>
              <p:ext uri="{D42A27DB-BD31-4B8C-83A1-F6EECF244321}">
                <p14:modId xmlns:p14="http://schemas.microsoft.com/office/powerpoint/2010/main" val="346223769"/>
              </p:ext>
            </p:extLst>
          </p:nvPr>
        </p:nvGraphicFramePr>
        <p:xfrm>
          <a:off x="163773" y="989540"/>
          <a:ext cx="11873552" cy="5670567"/>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10">
            <a:extLst>
              <a:ext uri="{FF2B5EF4-FFF2-40B4-BE49-F238E27FC236}">
                <a16:creationId xmlns:a16="http://schemas.microsoft.com/office/drawing/2014/main" id="{B85F2D39-8679-41BD-A6F5-4081EE751A2B}"/>
              </a:ext>
            </a:extLst>
          </p:cNvPr>
          <p:cNvSpPr/>
          <p:nvPr/>
        </p:nvSpPr>
        <p:spPr>
          <a:xfrm>
            <a:off x="163773" y="146091"/>
            <a:ext cx="11873552" cy="707886"/>
          </a:xfrm>
          <a:prstGeom prst="rect">
            <a:avLst/>
          </a:prstGeom>
          <a:solidFill>
            <a:srgbClr val="002060"/>
          </a:solidFill>
          <a:ln>
            <a:solidFill>
              <a:srgbClr val="002060"/>
            </a:solidFill>
          </a:ln>
        </p:spPr>
        <p:txBody>
          <a:bodyPr wrap="square">
            <a:spAutoFit/>
          </a:bodyPr>
          <a:lstStyle/>
          <a:p>
            <a:pPr algn="ctr" defTabSz="1278577">
              <a:defRPr/>
            </a:pPr>
            <a:r>
              <a:rPr lang="es-CO" sz="2000" b="1" dirty="0">
                <a:solidFill>
                  <a:schemeClr val="bg1"/>
                </a:solidFill>
                <a:latin typeface="Arial Black" pitchFamily="34" charset="0"/>
              </a:rPr>
              <a:t>ESTADO DE EJECUCIÓN DE INGRESOS VS GASTOS</a:t>
            </a:r>
          </a:p>
          <a:p>
            <a:pPr algn="ctr" defTabSz="1278577">
              <a:defRPr/>
            </a:pPr>
            <a:r>
              <a:rPr lang="es-CO" sz="2000" b="1" dirty="0">
                <a:solidFill>
                  <a:schemeClr val="bg1"/>
                </a:solidFill>
                <a:latin typeface="Arial Black" pitchFamily="34" charset="0"/>
              </a:rPr>
              <a:t> SGP SALUD PÚBLICA AL III- TRIMESTRE DE 2021 </a:t>
            </a:r>
          </a:p>
        </p:txBody>
      </p:sp>
      <p:sp>
        <p:nvSpPr>
          <p:cNvPr id="10" name="1 Rectángulo"/>
          <p:cNvSpPr/>
          <p:nvPr/>
        </p:nvSpPr>
        <p:spPr>
          <a:xfrm>
            <a:off x="10661113" y="1098675"/>
            <a:ext cx="1214694" cy="245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CO" dirty="0">
                <a:solidFill>
                  <a:schemeClr val="tx1"/>
                </a:solidFill>
              </a:rPr>
              <a:t>Miles de Pesos </a:t>
            </a:r>
          </a:p>
        </p:txBody>
      </p:sp>
    </p:spTree>
    <p:extLst>
      <p:ext uri="{BB962C8B-B14F-4D97-AF65-F5344CB8AC3E}">
        <p14:creationId xmlns:p14="http://schemas.microsoft.com/office/powerpoint/2010/main" val="1444166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Gráfico">
            <a:extLst>
              <a:ext uri="{FF2B5EF4-FFF2-40B4-BE49-F238E27FC236}">
                <a16:creationId xmlns:a16="http://schemas.microsoft.com/office/drawing/2014/main" id="{00000000-0008-0000-2600-000002000000}"/>
              </a:ext>
            </a:extLst>
          </p:cNvPr>
          <p:cNvGraphicFramePr>
            <a:graphicFrameLocks/>
          </p:cNvGraphicFramePr>
          <p:nvPr>
            <p:extLst>
              <p:ext uri="{D42A27DB-BD31-4B8C-83A1-F6EECF244321}">
                <p14:modId xmlns:p14="http://schemas.microsoft.com/office/powerpoint/2010/main" val="1590384973"/>
              </p:ext>
            </p:extLst>
          </p:nvPr>
        </p:nvGraphicFramePr>
        <p:xfrm>
          <a:off x="163773" y="1023582"/>
          <a:ext cx="11750723" cy="5663821"/>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ángulo 10">
            <a:extLst>
              <a:ext uri="{FF2B5EF4-FFF2-40B4-BE49-F238E27FC236}">
                <a16:creationId xmlns:a16="http://schemas.microsoft.com/office/drawing/2014/main" id="{B85F2D39-8679-41BD-A6F5-4081EE751A2B}"/>
              </a:ext>
            </a:extLst>
          </p:cNvPr>
          <p:cNvSpPr/>
          <p:nvPr/>
        </p:nvSpPr>
        <p:spPr>
          <a:xfrm>
            <a:off x="163773" y="146091"/>
            <a:ext cx="11873552" cy="707886"/>
          </a:xfrm>
          <a:prstGeom prst="rect">
            <a:avLst/>
          </a:prstGeom>
          <a:solidFill>
            <a:srgbClr val="002060"/>
          </a:solidFill>
          <a:ln>
            <a:solidFill>
              <a:srgbClr val="002060"/>
            </a:solidFill>
          </a:ln>
        </p:spPr>
        <p:txBody>
          <a:bodyPr wrap="square">
            <a:spAutoFit/>
          </a:bodyPr>
          <a:lstStyle/>
          <a:p>
            <a:pPr algn="ctr" defTabSz="1278577">
              <a:defRPr/>
            </a:pPr>
            <a:r>
              <a:rPr lang="es-CO" sz="2000" b="1" dirty="0">
                <a:solidFill>
                  <a:schemeClr val="bg1"/>
                </a:solidFill>
                <a:latin typeface="Arial Black" pitchFamily="34" charset="0"/>
              </a:rPr>
              <a:t>ESTADO DE EJECUCIÓN DE INGRESOS VS GASTOS</a:t>
            </a:r>
          </a:p>
          <a:p>
            <a:pPr algn="ctr" defTabSz="1278577">
              <a:defRPr/>
            </a:pPr>
            <a:r>
              <a:rPr lang="es-CO" sz="2000" b="1" dirty="0">
                <a:solidFill>
                  <a:schemeClr val="bg1"/>
                </a:solidFill>
                <a:latin typeface="Arial Black" pitchFamily="34" charset="0"/>
              </a:rPr>
              <a:t>  FONDO DE ESTUPEFACIENTES AL  III- TRIMESTRE DE 2021 </a:t>
            </a:r>
          </a:p>
        </p:txBody>
      </p:sp>
      <p:sp>
        <p:nvSpPr>
          <p:cNvPr id="13" name="1 Rectángulo"/>
          <p:cNvSpPr/>
          <p:nvPr/>
        </p:nvSpPr>
        <p:spPr>
          <a:xfrm>
            <a:off x="10661113" y="1098675"/>
            <a:ext cx="1214694" cy="245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CO" dirty="0">
                <a:solidFill>
                  <a:schemeClr val="tx1"/>
                </a:solidFill>
              </a:rPr>
              <a:t>Miles de Pesos </a:t>
            </a:r>
          </a:p>
        </p:txBody>
      </p:sp>
    </p:spTree>
    <p:extLst>
      <p:ext uri="{BB962C8B-B14F-4D97-AF65-F5344CB8AC3E}">
        <p14:creationId xmlns:p14="http://schemas.microsoft.com/office/powerpoint/2010/main" val="2191843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1964692686"/>
              </p:ext>
            </p:extLst>
          </p:nvPr>
        </p:nvGraphicFramePr>
        <p:xfrm>
          <a:off x="251298" y="904874"/>
          <a:ext cx="11622254" cy="5823471"/>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10">
            <a:extLst>
              <a:ext uri="{FF2B5EF4-FFF2-40B4-BE49-F238E27FC236}">
                <a16:creationId xmlns:a16="http://schemas.microsoft.com/office/drawing/2014/main" id="{B85F2D39-8679-41BD-A6F5-4081EE751A2B}"/>
              </a:ext>
            </a:extLst>
          </p:cNvPr>
          <p:cNvSpPr/>
          <p:nvPr/>
        </p:nvSpPr>
        <p:spPr>
          <a:xfrm>
            <a:off x="163773" y="146091"/>
            <a:ext cx="11873552" cy="646331"/>
          </a:xfrm>
          <a:prstGeom prst="rect">
            <a:avLst/>
          </a:prstGeom>
          <a:solidFill>
            <a:srgbClr val="002060"/>
          </a:solidFill>
          <a:ln>
            <a:solidFill>
              <a:srgbClr val="002060"/>
            </a:solidFill>
          </a:ln>
        </p:spPr>
        <p:txBody>
          <a:bodyPr wrap="square">
            <a:spAutoFit/>
          </a:bodyPr>
          <a:lstStyle/>
          <a:p>
            <a:pPr algn="ctr" defTabSz="1278577">
              <a:defRPr/>
            </a:pPr>
            <a:r>
              <a:rPr lang="es-CO" b="1" dirty="0">
                <a:solidFill>
                  <a:schemeClr val="bg1"/>
                </a:solidFill>
                <a:latin typeface="Arial Black" pitchFamily="34" charset="0"/>
              </a:rPr>
              <a:t>ESTADO DE EJECUCIÓN DE INGRESOS VS GASTOS</a:t>
            </a:r>
          </a:p>
          <a:p>
            <a:pPr algn="ctr" defTabSz="1278577">
              <a:defRPr/>
            </a:pPr>
            <a:r>
              <a:rPr lang="es-CO" b="1" dirty="0">
                <a:solidFill>
                  <a:schemeClr val="bg1"/>
                </a:solidFill>
                <a:latin typeface="Arial Black" pitchFamily="34" charset="0"/>
              </a:rPr>
              <a:t>   COFINANCIACIÓN CONVENIOS INTERADMINISTRATIVOS  AL III- TRIMESTRE DE 2021 </a:t>
            </a:r>
          </a:p>
        </p:txBody>
      </p:sp>
      <p:sp>
        <p:nvSpPr>
          <p:cNvPr id="4" name="1 Rectángulo"/>
          <p:cNvSpPr/>
          <p:nvPr/>
        </p:nvSpPr>
        <p:spPr>
          <a:xfrm>
            <a:off x="10661113" y="1098675"/>
            <a:ext cx="1214694" cy="245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CO" dirty="0">
                <a:solidFill>
                  <a:schemeClr val="tx1"/>
                </a:solidFill>
              </a:rPr>
              <a:t>Miles de Pesos </a:t>
            </a:r>
          </a:p>
        </p:txBody>
      </p:sp>
    </p:spTree>
    <p:extLst>
      <p:ext uri="{BB962C8B-B14F-4D97-AF65-F5344CB8AC3E}">
        <p14:creationId xmlns:p14="http://schemas.microsoft.com/office/powerpoint/2010/main" val="699794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a:extLst>
              <a:ext uri="{FF2B5EF4-FFF2-40B4-BE49-F238E27FC236}">
                <a16:creationId xmlns:a16="http://schemas.microsoft.com/office/drawing/2014/main" id="{00000000-0008-0000-0D00-000002000000}"/>
              </a:ext>
            </a:extLst>
          </p:cNvPr>
          <p:cNvGraphicFramePr>
            <a:graphicFrameLocks/>
          </p:cNvGraphicFramePr>
          <p:nvPr>
            <p:extLst>
              <p:ext uri="{D42A27DB-BD31-4B8C-83A1-F6EECF244321}">
                <p14:modId xmlns:p14="http://schemas.microsoft.com/office/powerpoint/2010/main" val="3914434937"/>
              </p:ext>
            </p:extLst>
          </p:nvPr>
        </p:nvGraphicFramePr>
        <p:xfrm>
          <a:off x="163773" y="1009934"/>
          <a:ext cx="11709779" cy="529533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10">
            <a:extLst>
              <a:ext uri="{FF2B5EF4-FFF2-40B4-BE49-F238E27FC236}">
                <a16:creationId xmlns:a16="http://schemas.microsoft.com/office/drawing/2014/main" id="{B85F2D39-8679-41BD-A6F5-4081EE751A2B}"/>
              </a:ext>
            </a:extLst>
          </p:cNvPr>
          <p:cNvSpPr/>
          <p:nvPr/>
        </p:nvSpPr>
        <p:spPr>
          <a:xfrm>
            <a:off x="163773" y="146091"/>
            <a:ext cx="11873552" cy="707886"/>
          </a:xfrm>
          <a:prstGeom prst="rect">
            <a:avLst/>
          </a:prstGeom>
          <a:solidFill>
            <a:srgbClr val="002060"/>
          </a:solidFill>
          <a:ln>
            <a:solidFill>
              <a:srgbClr val="002060"/>
            </a:solidFill>
          </a:ln>
        </p:spPr>
        <p:txBody>
          <a:bodyPr wrap="square">
            <a:spAutoFit/>
          </a:bodyPr>
          <a:lstStyle/>
          <a:p>
            <a:pPr algn="ctr" defTabSz="1278577">
              <a:defRPr/>
            </a:pPr>
            <a:r>
              <a:rPr lang="es-CO" sz="2000" b="1" dirty="0">
                <a:solidFill>
                  <a:schemeClr val="bg1"/>
                </a:solidFill>
                <a:latin typeface="Arial Black" pitchFamily="34" charset="0"/>
              </a:rPr>
              <a:t>ESTADO DE EJECUCIÓN DE INGRESOS VS GASTOS</a:t>
            </a:r>
          </a:p>
          <a:p>
            <a:pPr algn="ctr" defTabSz="1278577">
              <a:defRPr/>
            </a:pPr>
            <a:r>
              <a:rPr lang="es-CO" sz="2000" b="1" dirty="0">
                <a:solidFill>
                  <a:schemeClr val="bg1"/>
                </a:solidFill>
                <a:latin typeface="Arial Black" pitchFamily="34" charset="0"/>
              </a:rPr>
              <a:t> SGP AGUA POTABLE Y SANEAMIENTO BÁSICO AL III- TRIMESTRE DE 2021 </a:t>
            </a:r>
          </a:p>
        </p:txBody>
      </p:sp>
      <p:sp>
        <p:nvSpPr>
          <p:cNvPr id="13" name="1 Rectángulo"/>
          <p:cNvSpPr/>
          <p:nvPr/>
        </p:nvSpPr>
        <p:spPr>
          <a:xfrm>
            <a:off x="10661113" y="1098675"/>
            <a:ext cx="1214694" cy="245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CO" dirty="0">
                <a:solidFill>
                  <a:schemeClr val="tx1"/>
                </a:solidFill>
              </a:rPr>
              <a:t>Miles de Pesos </a:t>
            </a:r>
          </a:p>
        </p:txBody>
      </p:sp>
    </p:spTree>
    <p:extLst>
      <p:ext uri="{BB962C8B-B14F-4D97-AF65-F5344CB8AC3E}">
        <p14:creationId xmlns:p14="http://schemas.microsoft.com/office/powerpoint/2010/main" val="3061774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5C559A0-F002-4548-AFA4-CAEBEFB96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7159"/>
          <a:stretch/>
        </p:blipFill>
        <p:spPr>
          <a:xfrm>
            <a:off x="0" y="1434904"/>
            <a:ext cx="901229" cy="5423095"/>
          </a:xfrm>
          <a:prstGeom prst="rect">
            <a:avLst/>
          </a:prstGeom>
        </p:spPr>
      </p:pic>
      <p:pic>
        <p:nvPicPr>
          <p:cNvPr id="6" name="Imagen 5">
            <a:extLst>
              <a:ext uri="{FF2B5EF4-FFF2-40B4-BE49-F238E27FC236}">
                <a16:creationId xmlns:a16="http://schemas.microsoft.com/office/drawing/2014/main" id="{991022F0-1BB8-4ED0-A6EC-9994AC6EA6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998" r="112"/>
          <a:stretch/>
        </p:blipFill>
        <p:spPr>
          <a:xfrm>
            <a:off x="10661000" y="0"/>
            <a:ext cx="1531000" cy="4951828"/>
          </a:xfrm>
          <a:prstGeom prst="rect">
            <a:avLst/>
          </a:prstGeom>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0512" t="78918" r="6685" b="15112"/>
          <a:stretch/>
        </p:blipFill>
        <p:spPr bwMode="auto">
          <a:xfrm>
            <a:off x="8505725" y="6156988"/>
            <a:ext cx="3395124" cy="49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ángulo 1">
            <a:extLst>
              <a:ext uri="{FF2B5EF4-FFF2-40B4-BE49-F238E27FC236}">
                <a16:creationId xmlns:a16="http://schemas.microsoft.com/office/drawing/2014/main" id="{0577E2E3-73F4-4FCC-BECC-9C40F62FD59F}"/>
              </a:ext>
            </a:extLst>
          </p:cNvPr>
          <p:cNvSpPr/>
          <p:nvPr/>
        </p:nvSpPr>
        <p:spPr>
          <a:xfrm>
            <a:off x="1376039" y="479395"/>
            <a:ext cx="9365942" cy="562728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INTRODUCCIÓN </a:t>
            </a:r>
          </a:p>
          <a:p>
            <a:pPr algn="ctr"/>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ctr"/>
            <a:endParaRPr lang="es-MX" b="1" dirty="0">
              <a:solidFill>
                <a:schemeClr val="tx1"/>
              </a:solidFill>
            </a:endParaRPr>
          </a:p>
          <a:p>
            <a:pPr algn="ctr"/>
            <a:r>
              <a:rPr lang="es-MX" b="1" dirty="0">
                <a:solidFill>
                  <a:schemeClr val="tx1"/>
                </a:solidFill>
              </a:rPr>
              <a:t>INTRODUCCIÓN </a:t>
            </a:r>
          </a:p>
          <a:p>
            <a:pPr algn="ctr"/>
            <a:endParaRPr lang="es-MX" b="1" dirty="0">
              <a:solidFill>
                <a:schemeClr val="tx1"/>
              </a:solidFill>
            </a:endParaRPr>
          </a:p>
          <a:p>
            <a:pPr algn="just"/>
            <a:r>
              <a:rPr lang="es-MX" dirty="0">
                <a:solidFill>
                  <a:schemeClr val="tx1"/>
                </a:solidFill>
              </a:rPr>
              <a:t>En cumplimiento  del Decreto No. 00546 del  15 de octubre de 2020, "POR MEDIO DEL CUAL SE REGLAMENTA EL SEGUIMIENTO Y EVALUACIÓN AL PLAN DE DESARROLLO DEPARTAMENTAL 2020-2023 "TÚ Y YO SOMOS QUINDÍO“, la secretaría de Planeación Departamental ha estructurado el Informe de Seguimiento y Evaluación al Plan de Desarrollo con corte al 30 de septiembre del 2021, con los insumos aportados por las diferentes Secretarias  y Entes Descentralizados, los cuales desde sus competencias son los responsables directos de la materialización de las metas producto del Plan de Desarrollo, a través de la ejecución de los proyectos de inversión debidamente inscritos y viabilizados en el Banco de Programas y Proyectos del Departamento del Quindío.</a:t>
            </a:r>
          </a:p>
          <a:p>
            <a:pPr algn="just"/>
            <a:endParaRPr lang="es-MX" dirty="0">
              <a:solidFill>
                <a:schemeClr val="tx1"/>
              </a:solidFill>
            </a:endParaRPr>
          </a:p>
          <a:p>
            <a:pPr algn="just"/>
            <a:r>
              <a:rPr lang="es-MX" dirty="0">
                <a:solidFill>
                  <a:schemeClr val="tx1"/>
                </a:solidFill>
              </a:rPr>
              <a:t>El informe   en mención contiene la siguiente información:</a:t>
            </a:r>
          </a:p>
          <a:p>
            <a:pPr algn="just"/>
            <a:endParaRPr lang="es-MX" dirty="0">
              <a:solidFill>
                <a:schemeClr val="tx1"/>
              </a:solidFill>
            </a:endParaRPr>
          </a:p>
          <a:p>
            <a:pPr marL="342900" indent="-342900" algn="just">
              <a:buAutoNum type="arabicPeriod"/>
            </a:pPr>
            <a:r>
              <a:rPr lang="es-MX" b="1" dirty="0">
                <a:solidFill>
                  <a:schemeClr val="tx1"/>
                </a:solidFill>
              </a:rPr>
              <a:t>Generalidades</a:t>
            </a:r>
            <a:r>
              <a:rPr lang="es-MX" dirty="0">
                <a:solidFill>
                  <a:schemeClr val="tx1"/>
                </a:solidFill>
              </a:rPr>
              <a:t> </a:t>
            </a:r>
          </a:p>
          <a:p>
            <a:pPr algn="just"/>
            <a:endParaRPr lang="es-MX" dirty="0">
              <a:solidFill>
                <a:schemeClr val="tx1"/>
              </a:solidFill>
            </a:endParaRPr>
          </a:p>
          <a:p>
            <a:pPr marL="285750" indent="-285750" algn="just">
              <a:buFont typeface="Wingdings" panose="05000000000000000000" pitchFamily="2" charset="2"/>
              <a:buChar char="§"/>
            </a:pPr>
            <a:r>
              <a:rPr lang="es-MX" dirty="0">
                <a:solidFill>
                  <a:schemeClr val="tx1"/>
                </a:solidFill>
              </a:rPr>
              <a:t>Trazabilidad del proceso de ejecución del Plan de Desarrollo 2020-2023 “TÚ Y YO SOMOS QUINDÍO, los instrumentos de Planificación (Plan Indicativo, Proyectos de Inversión, Plan de Acción ), Clasificación Presupuestal  y Proceso de Contratación.</a:t>
            </a:r>
          </a:p>
          <a:p>
            <a:pPr marL="285750" indent="-285750" algn="just">
              <a:buFont typeface="Wingdings" panose="05000000000000000000" pitchFamily="2" charset="2"/>
              <a:buChar char="§"/>
            </a:pPr>
            <a:r>
              <a:rPr lang="es-MX" dirty="0">
                <a:solidFill>
                  <a:schemeClr val="tx1"/>
                </a:solidFill>
              </a:rPr>
              <a:t>Estructura del Plan de Desarrollo (Líneas Estratégicas, Sectores, Programas, Metas producto e Indicadores).  </a:t>
            </a:r>
          </a:p>
          <a:p>
            <a:pPr marL="285750" indent="-285750" algn="ctr">
              <a:buFont typeface="Wingdings" panose="05000000000000000000" pitchFamily="2" charset="2"/>
              <a:buChar char="§"/>
            </a:pP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CO" dirty="0">
              <a:solidFill>
                <a:schemeClr val="tx1"/>
              </a:solidFill>
            </a:endParaRPr>
          </a:p>
        </p:txBody>
      </p:sp>
    </p:spTree>
    <p:extLst>
      <p:ext uri="{BB962C8B-B14F-4D97-AF65-F5344CB8AC3E}">
        <p14:creationId xmlns:p14="http://schemas.microsoft.com/office/powerpoint/2010/main" val="3172849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a:extLst>
              <a:ext uri="{FF2B5EF4-FFF2-40B4-BE49-F238E27FC236}">
                <a16:creationId xmlns:a16="http://schemas.microsoft.com/office/drawing/2014/main" id="{00000000-0008-0000-0E00-000002000000}"/>
              </a:ext>
            </a:extLst>
          </p:cNvPr>
          <p:cNvGraphicFramePr>
            <a:graphicFrameLocks/>
          </p:cNvGraphicFramePr>
          <p:nvPr>
            <p:extLst>
              <p:ext uri="{D42A27DB-BD31-4B8C-83A1-F6EECF244321}">
                <p14:modId xmlns:p14="http://schemas.microsoft.com/office/powerpoint/2010/main" val="3995838013"/>
              </p:ext>
            </p:extLst>
          </p:nvPr>
        </p:nvGraphicFramePr>
        <p:xfrm>
          <a:off x="313899" y="982639"/>
          <a:ext cx="11614244" cy="575935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10">
            <a:extLst>
              <a:ext uri="{FF2B5EF4-FFF2-40B4-BE49-F238E27FC236}">
                <a16:creationId xmlns:a16="http://schemas.microsoft.com/office/drawing/2014/main" id="{B85F2D39-8679-41BD-A6F5-4081EE751A2B}"/>
              </a:ext>
            </a:extLst>
          </p:cNvPr>
          <p:cNvSpPr/>
          <p:nvPr/>
        </p:nvSpPr>
        <p:spPr>
          <a:xfrm>
            <a:off x="163773" y="146091"/>
            <a:ext cx="11873552" cy="707886"/>
          </a:xfrm>
          <a:prstGeom prst="rect">
            <a:avLst/>
          </a:prstGeom>
          <a:solidFill>
            <a:srgbClr val="002060"/>
          </a:solidFill>
          <a:ln>
            <a:solidFill>
              <a:srgbClr val="002060"/>
            </a:solidFill>
          </a:ln>
        </p:spPr>
        <p:txBody>
          <a:bodyPr wrap="square">
            <a:spAutoFit/>
          </a:bodyPr>
          <a:lstStyle/>
          <a:p>
            <a:pPr algn="ctr" defTabSz="1278577">
              <a:defRPr/>
            </a:pPr>
            <a:r>
              <a:rPr lang="es-CO" sz="2000" b="1" dirty="0">
                <a:solidFill>
                  <a:schemeClr val="bg1"/>
                </a:solidFill>
                <a:latin typeface="Arial Black" pitchFamily="34" charset="0"/>
              </a:rPr>
              <a:t>ESTADO DE EJECUCIÓN DE INGRESOS VS GASTOS</a:t>
            </a:r>
          </a:p>
          <a:p>
            <a:pPr algn="ctr" defTabSz="1278577">
              <a:defRPr/>
            </a:pPr>
            <a:r>
              <a:rPr lang="es-CO" sz="2000" b="1" dirty="0">
                <a:solidFill>
                  <a:schemeClr val="bg1"/>
                </a:solidFill>
                <a:latin typeface="Arial Black" pitchFamily="34" charset="0"/>
              </a:rPr>
              <a:t>   FONDO DE SEGURIDAD  AL  III- TRIMESTRE DE 2021 </a:t>
            </a:r>
          </a:p>
        </p:txBody>
      </p:sp>
      <p:sp>
        <p:nvSpPr>
          <p:cNvPr id="4" name="1 Rectángulo"/>
          <p:cNvSpPr/>
          <p:nvPr/>
        </p:nvSpPr>
        <p:spPr>
          <a:xfrm>
            <a:off x="10661113" y="1098675"/>
            <a:ext cx="1214694" cy="245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CO" dirty="0">
                <a:solidFill>
                  <a:schemeClr val="tx1"/>
                </a:solidFill>
              </a:rPr>
              <a:t>Miles de Pesos </a:t>
            </a:r>
          </a:p>
        </p:txBody>
      </p:sp>
    </p:spTree>
    <p:extLst>
      <p:ext uri="{BB962C8B-B14F-4D97-AF65-F5344CB8AC3E}">
        <p14:creationId xmlns:p14="http://schemas.microsoft.com/office/powerpoint/2010/main" val="3126968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a:extLst>
              <a:ext uri="{FF2B5EF4-FFF2-40B4-BE49-F238E27FC236}">
                <a16:creationId xmlns:a16="http://schemas.microsoft.com/office/drawing/2014/main" id="{00000000-0008-0000-0F00-000002000000}"/>
              </a:ext>
            </a:extLst>
          </p:cNvPr>
          <p:cNvGraphicFramePr>
            <a:graphicFrameLocks/>
          </p:cNvGraphicFramePr>
          <p:nvPr>
            <p:extLst>
              <p:ext uri="{D42A27DB-BD31-4B8C-83A1-F6EECF244321}">
                <p14:modId xmlns:p14="http://schemas.microsoft.com/office/powerpoint/2010/main" val="1431129693"/>
              </p:ext>
            </p:extLst>
          </p:nvPr>
        </p:nvGraphicFramePr>
        <p:xfrm>
          <a:off x="286603" y="1023582"/>
          <a:ext cx="11655188" cy="5622878"/>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10">
            <a:extLst>
              <a:ext uri="{FF2B5EF4-FFF2-40B4-BE49-F238E27FC236}">
                <a16:creationId xmlns:a16="http://schemas.microsoft.com/office/drawing/2014/main" id="{B85F2D39-8679-41BD-A6F5-4081EE751A2B}"/>
              </a:ext>
            </a:extLst>
          </p:cNvPr>
          <p:cNvSpPr/>
          <p:nvPr/>
        </p:nvSpPr>
        <p:spPr>
          <a:xfrm>
            <a:off x="163773" y="146091"/>
            <a:ext cx="11873552" cy="707886"/>
          </a:xfrm>
          <a:prstGeom prst="rect">
            <a:avLst/>
          </a:prstGeom>
          <a:solidFill>
            <a:srgbClr val="002060"/>
          </a:solidFill>
          <a:ln>
            <a:solidFill>
              <a:srgbClr val="002060"/>
            </a:solidFill>
          </a:ln>
        </p:spPr>
        <p:txBody>
          <a:bodyPr wrap="square">
            <a:spAutoFit/>
          </a:bodyPr>
          <a:lstStyle/>
          <a:p>
            <a:pPr algn="ctr" defTabSz="1278577">
              <a:defRPr/>
            </a:pPr>
            <a:r>
              <a:rPr lang="es-CO" sz="2000" b="1" dirty="0">
                <a:solidFill>
                  <a:schemeClr val="bg1"/>
                </a:solidFill>
                <a:latin typeface="Arial Black" pitchFamily="34" charset="0"/>
              </a:rPr>
              <a:t>ESTADO DE EJECUCIÓN DE INGRESOS VS GASTOS</a:t>
            </a:r>
          </a:p>
          <a:p>
            <a:pPr algn="ctr" defTabSz="1278577">
              <a:defRPr/>
            </a:pPr>
            <a:r>
              <a:rPr lang="es-CO" sz="2000" b="1" dirty="0">
                <a:solidFill>
                  <a:schemeClr val="bg1"/>
                </a:solidFill>
                <a:latin typeface="Arial Black" pitchFamily="34" charset="0"/>
              </a:rPr>
              <a:t>IVA TELEFONÍA MÓVIL CULTURA AL  III- TRIMESTRE DE 2021 </a:t>
            </a:r>
          </a:p>
        </p:txBody>
      </p:sp>
      <p:sp>
        <p:nvSpPr>
          <p:cNvPr id="10" name="1 Rectángulo"/>
          <p:cNvSpPr/>
          <p:nvPr/>
        </p:nvSpPr>
        <p:spPr>
          <a:xfrm>
            <a:off x="10661113" y="1098675"/>
            <a:ext cx="1214694" cy="245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CO" dirty="0">
                <a:solidFill>
                  <a:schemeClr val="tx1"/>
                </a:solidFill>
              </a:rPr>
              <a:t>Miles de Pesos </a:t>
            </a:r>
          </a:p>
        </p:txBody>
      </p:sp>
    </p:spTree>
    <p:extLst>
      <p:ext uri="{BB962C8B-B14F-4D97-AF65-F5344CB8AC3E}">
        <p14:creationId xmlns:p14="http://schemas.microsoft.com/office/powerpoint/2010/main" val="3123458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a:extLst>
              <a:ext uri="{FF2B5EF4-FFF2-40B4-BE49-F238E27FC236}">
                <a16:creationId xmlns:a16="http://schemas.microsoft.com/office/drawing/2014/main" id="{00000000-0008-0000-1400-000002000000}"/>
              </a:ext>
            </a:extLst>
          </p:cNvPr>
          <p:cNvGraphicFramePr>
            <a:graphicFrameLocks/>
          </p:cNvGraphicFramePr>
          <p:nvPr>
            <p:extLst>
              <p:ext uri="{D42A27DB-BD31-4B8C-83A1-F6EECF244321}">
                <p14:modId xmlns:p14="http://schemas.microsoft.com/office/powerpoint/2010/main" val="2468523915"/>
              </p:ext>
            </p:extLst>
          </p:nvPr>
        </p:nvGraphicFramePr>
        <p:xfrm>
          <a:off x="259307" y="982639"/>
          <a:ext cx="11586950" cy="5704763"/>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10">
            <a:extLst>
              <a:ext uri="{FF2B5EF4-FFF2-40B4-BE49-F238E27FC236}">
                <a16:creationId xmlns:a16="http://schemas.microsoft.com/office/drawing/2014/main" id="{B85F2D39-8679-41BD-A6F5-4081EE751A2B}"/>
              </a:ext>
            </a:extLst>
          </p:cNvPr>
          <p:cNvSpPr/>
          <p:nvPr/>
        </p:nvSpPr>
        <p:spPr>
          <a:xfrm>
            <a:off x="163773" y="146091"/>
            <a:ext cx="11873552" cy="707886"/>
          </a:xfrm>
          <a:prstGeom prst="rect">
            <a:avLst/>
          </a:prstGeom>
          <a:solidFill>
            <a:srgbClr val="002060"/>
          </a:solidFill>
          <a:ln>
            <a:solidFill>
              <a:srgbClr val="002060"/>
            </a:solidFill>
          </a:ln>
        </p:spPr>
        <p:txBody>
          <a:bodyPr wrap="square">
            <a:spAutoFit/>
          </a:bodyPr>
          <a:lstStyle/>
          <a:p>
            <a:pPr algn="ctr" defTabSz="1278577">
              <a:defRPr/>
            </a:pPr>
            <a:r>
              <a:rPr lang="es-CO" sz="2000" b="1" dirty="0">
                <a:solidFill>
                  <a:schemeClr val="bg1"/>
                </a:solidFill>
                <a:latin typeface="Arial Black" pitchFamily="34" charset="0"/>
              </a:rPr>
              <a:t>ESTADO DE EJECUCIÓN DE INGRESOS VS GASTOS</a:t>
            </a:r>
          </a:p>
          <a:p>
            <a:pPr algn="ctr" defTabSz="1278577">
              <a:defRPr/>
            </a:pPr>
            <a:r>
              <a:rPr lang="es-CO" sz="2000" b="1" dirty="0">
                <a:solidFill>
                  <a:schemeClr val="bg1"/>
                </a:solidFill>
                <a:latin typeface="Arial Black" pitchFamily="34" charset="0"/>
              </a:rPr>
              <a:t> IMPUESTO AL CONSUMO  (3%) DESTINACIÓN  DEPORTE  III- TRIMESTRE DE 2021 </a:t>
            </a:r>
          </a:p>
        </p:txBody>
      </p:sp>
      <p:sp>
        <p:nvSpPr>
          <p:cNvPr id="10" name="1 Rectángulo"/>
          <p:cNvSpPr/>
          <p:nvPr/>
        </p:nvSpPr>
        <p:spPr>
          <a:xfrm>
            <a:off x="10661113" y="1098675"/>
            <a:ext cx="1214694" cy="245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CO" dirty="0">
                <a:solidFill>
                  <a:schemeClr val="tx1"/>
                </a:solidFill>
              </a:rPr>
              <a:t>Miles de Pesos </a:t>
            </a:r>
          </a:p>
        </p:txBody>
      </p:sp>
    </p:spTree>
    <p:extLst>
      <p:ext uri="{BB962C8B-B14F-4D97-AF65-F5344CB8AC3E}">
        <p14:creationId xmlns:p14="http://schemas.microsoft.com/office/powerpoint/2010/main" val="881699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a:extLst>
              <a:ext uri="{FF2B5EF4-FFF2-40B4-BE49-F238E27FC236}">
                <a16:creationId xmlns:a16="http://schemas.microsoft.com/office/drawing/2014/main" id="{00000000-0008-0000-1500-000002000000}"/>
              </a:ext>
            </a:extLst>
          </p:cNvPr>
          <p:cNvGraphicFramePr>
            <a:graphicFrameLocks/>
          </p:cNvGraphicFramePr>
          <p:nvPr>
            <p:extLst>
              <p:ext uri="{D42A27DB-BD31-4B8C-83A1-F6EECF244321}">
                <p14:modId xmlns:p14="http://schemas.microsoft.com/office/powerpoint/2010/main" val="2880176484"/>
              </p:ext>
            </p:extLst>
          </p:nvPr>
        </p:nvGraphicFramePr>
        <p:xfrm>
          <a:off x="286603" y="968991"/>
          <a:ext cx="11682484" cy="563652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10">
            <a:extLst>
              <a:ext uri="{FF2B5EF4-FFF2-40B4-BE49-F238E27FC236}">
                <a16:creationId xmlns:a16="http://schemas.microsoft.com/office/drawing/2014/main" id="{B85F2D39-8679-41BD-A6F5-4081EE751A2B}"/>
              </a:ext>
            </a:extLst>
          </p:cNvPr>
          <p:cNvSpPr/>
          <p:nvPr/>
        </p:nvSpPr>
        <p:spPr>
          <a:xfrm>
            <a:off x="163773" y="146091"/>
            <a:ext cx="11873552" cy="707886"/>
          </a:xfrm>
          <a:prstGeom prst="rect">
            <a:avLst/>
          </a:prstGeom>
          <a:solidFill>
            <a:srgbClr val="002060"/>
          </a:solidFill>
          <a:ln>
            <a:solidFill>
              <a:srgbClr val="002060"/>
            </a:solidFill>
          </a:ln>
        </p:spPr>
        <p:txBody>
          <a:bodyPr wrap="square">
            <a:spAutoFit/>
          </a:bodyPr>
          <a:lstStyle/>
          <a:p>
            <a:pPr algn="ctr" defTabSz="1278577">
              <a:defRPr/>
            </a:pPr>
            <a:r>
              <a:rPr lang="es-CO" sz="2000" b="1" dirty="0">
                <a:solidFill>
                  <a:schemeClr val="bg1"/>
                </a:solidFill>
                <a:latin typeface="Arial Black" pitchFamily="34" charset="0"/>
              </a:rPr>
              <a:t>ESTADO DE EJECUCIÓN DE INGRESOS VS GASTOS</a:t>
            </a:r>
          </a:p>
          <a:p>
            <a:pPr algn="ctr" defTabSz="1278577">
              <a:defRPr/>
            </a:pPr>
            <a:r>
              <a:rPr lang="es-CO" sz="2000" b="1" dirty="0">
                <a:solidFill>
                  <a:schemeClr val="bg1"/>
                </a:solidFill>
                <a:latin typeface="Arial Black" pitchFamily="34" charset="0"/>
              </a:rPr>
              <a:t> TASA AL DEPORTE Y LA RECREACIÓN  III- TRIMESTRE DE 2021 </a:t>
            </a:r>
          </a:p>
        </p:txBody>
      </p:sp>
      <p:sp>
        <p:nvSpPr>
          <p:cNvPr id="8" name="1 Rectángulo"/>
          <p:cNvSpPr/>
          <p:nvPr/>
        </p:nvSpPr>
        <p:spPr>
          <a:xfrm>
            <a:off x="10661113" y="1098675"/>
            <a:ext cx="1214694" cy="245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CO" dirty="0">
                <a:solidFill>
                  <a:schemeClr val="tx1"/>
                </a:solidFill>
              </a:rPr>
              <a:t>Miles de Pesos </a:t>
            </a:r>
          </a:p>
        </p:txBody>
      </p:sp>
    </p:spTree>
    <p:extLst>
      <p:ext uri="{BB962C8B-B14F-4D97-AF65-F5344CB8AC3E}">
        <p14:creationId xmlns:p14="http://schemas.microsoft.com/office/powerpoint/2010/main" val="2556527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5C559A0-F002-4548-AFA4-CAEBEFB96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7159"/>
          <a:stretch/>
        </p:blipFill>
        <p:spPr>
          <a:xfrm>
            <a:off x="0" y="1434904"/>
            <a:ext cx="901229" cy="5423095"/>
          </a:xfrm>
          <a:prstGeom prst="rect">
            <a:avLst/>
          </a:prstGeom>
        </p:spPr>
      </p:pic>
      <p:pic>
        <p:nvPicPr>
          <p:cNvPr id="6" name="Imagen 5">
            <a:extLst>
              <a:ext uri="{FF2B5EF4-FFF2-40B4-BE49-F238E27FC236}">
                <a16:creationId xmlns:a16="http://schemas.microsoft.com/office/drawing/2014/main" id="{991022F0-1BB8-4ED0-A6EC-9994AC6EA6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998" r="112"/>
          <a:stretch/>
        </p:blipFill>
        <p:spPr>
          <a:xfrm>
            <a:off x="10661000" y="0"/>
            <a:ext cx="1531000" cy="4951828"/>
          </a:xfrm>
          <a:prstGeom prst="rect">
            <a:avLst/>
          </a:prstGeom>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0512" t="78918" r="6685" b="15112"/>
          <a:stretch/>
        </p:blipFill>
        <p:spPr bwMode="auto">
          <a:xfrm>
            <a:off x="8505725" y="6156988"/>
            <a:ext cx="3395124" cy="49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a:extLst>
              <a:ext uri="{FF2B5EF4-FFF2-40B4-BE49-F238E27FC236}">
                <a16:creationId xmlns:a16="http://schemas.microsoft.com/office/drawing/2014/main" id="{EB544F99-FA42-48E9-8F9E-AC0C2B985B6B}"/>
              </a:ext>
            </a:extLst>
          </p:cNvPr>
          <p:cNvSpPr/>
          <p:nvPr/>
        </p:nvSpPr>
        <p:spPr>
          <a:xfrm>
            <a:off x="1468790" y="2474893"/>
            <a:ext cx="9403308" cy="954107"/>
          </a:xfrm>
          <a:prstGeom prst="rect">
            <a:avLst/>
          </a:prstGeom>
        </p:spPr>
        <p:txBody>
          <a:bodyPr wrap="square">
            <a:spAutoFit/>
          </a:bodyPr>
          <a:lstStyle/>
          <a:p>
            <a:pPr algn="ctr"/>
            <a:r>
              <a:rPr lang="es-CO" sz="2800" b="1" dirty="0">
                <a:solidFill>
                  <a:schemeClr val="bg1">
                    <a:lumMod val="65000"/>
                  </a:schemeClr>
                </a:solidFill>
                <a:latin typeface="Arial" panose="020B0604020202020204" pitchFamily="34" charset="0"/>
                <a:cs typeface="Arial" panose="020B0604020202020204" pitchFamily="34" charset="0"/>
              </a:rPr>
              <a:t>ESTADO DE EJECUCIÓN </a:t>
            </a:r>
          </a:p>
          <a:p>
            <a:pPr algn="ctr"/>
            <a:r>
              <a:rPr lang="es-CO" sz="2800" b="1" dirty="0">
                <a:solidFill>
                  <a:schemeClr val="bg1">
                    <a:lumMod val="65000"/>
                  </a:schemeClr>
                </a:solidFill>
                <a:latin typeface="Arial" panose="020B0604020202020204" pitchFamily="34" charset="0"/>
                <a:cs typeface="Arial" panose="020B0604020202020204" pitchFamily="34" charset="0"/>
              </a:rPr>
              <a:t> DE GASTOS  CON  CORTE A III TRIMESTRE  DE 2021</a:t>
            </a:r>
          </a:p>
        </p:txBody>
      </p:sp>
    </p:spTree>
    <p:extLst>
      <p:ext uri="{BB962C8B-B14F-4D97-AF65-F5344CB8AC3E}">
        <p14:creationId xmlns:p14="http://schemas.microsoft.com/office/powerpoint/2010/main" val="3690332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5C559A0-F002-4548-AFA4-CAEBEFB96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7159"/>
          <a:stretch/>
        </p:blipFill>
        <p:spPr>
          <a:xfrm>
            <a:off x="0" y="1434904"/>
            <a:ext cx="901229" cy="5423095"/>
          </a:xfrm>
          <a:prstGeom prst="rect">
            <a:avLst/>
          </a:prstGeom>
        </p:spPr>
      </p:pic>
      <p:pic>
        <p:nvPicPr>
          <p:cNvPr id="6" name="Imagen 5">
            <a:extLst>
              <a:ext uri="{FF2B5EF4-FFF2-40B4-BE49-F238E27FC236}">
                <a16:creationId xmlns:a16="http://schemas.microsoft.com/office/drawing/2014/main" id="{991022F0-1BB8-4ED0-A6EC-9994AC6EA6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998" r="112"/>
          <a:stretch/>
        </p:blipFill>
        <p:spPr>
          <a:xfrm>
            <a:off x="10661000" y="0"/>
            <a:ext cx="1531000" cy="4951828"/>
          </a:xfrm>
          <a:prstGeom prst="rect">
            <a:avLst/>
          </a:prstGeom>
        </p:spPr>
      </p:pic>
      <p:sp>
        <p:nvSpPr>
          <p:cNvPr id="2" name="1 Rectángulo"/>
          <p:cNvSpPr/>
          <p:nvPr/>
        </p:nvSpPr>
        <p:spPr>
          <a:xfrm>
            <a:off x="861137" y="139938"/>
            <a:ext cx="9934242" cy="721217"/>
          </a:xfrm>
          <a:prstGeom prst="rect">
            <a:avLst/>
          </a:prstGeom>
          <a:solidFill>
            <a:srgbClr val="00206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solidFill>
                  <a:schemeClr val="bg1"/>
                </a:solidFill>
                <a:latin typeface="Arial" pitchFamily="34" charset="0"/>
                <a:cs typeface="Arial" pitchFamily="34" charset="0"/>
              </a:rPr>
              <a:t>ESTADO DE EJECUCIÓN SECTOR CENTRAL GASTOS DE INVERSIÓN  </a:t>
            </a:r>
          </a:p>
          <a:p>
            <a:pPr algn="ctr"/>
            <a:r>
              <a:rPr lang="es-CO" sz="2000" b="1" dirty="0">
                <a:solidFill>
                  <a:schemeClr val="bg1"/>
                </a:solidFill>
                <a:latin typeface="Arial" pitchFamily="34" charset="0"/>
                <a:cs typeface="Arial" pitchFamily="34" charset="0"/>
              </a:rPr>
              <a:t>CON CORTE AL III- TRIMESTRE DE 2021</a:t>
            </a:r>
          </a:p>
        </p:txBody>
      </p:sp>
      <p:graphicFrame>
        <p:nvGraphicFramePr>
          <p:cNvPr id="11" name="10 Gráfico">
            <a:extLst>
              <a:ext uri="{FF2B5EF4-FFF2-40B4-BE49-F238E27FC236}">
                <a16:creationId xmlns:a16="http://schemas.microsoft.com/office/drawing/2014/main" id="{00000000-0008-0000-0200-000004000000}"/>
              </a:ext>
            </a:extLst>
          </p:cNvPr>
          <p:cNvGraphicFramePr>
            <a:graphicFrameLocks/>
          </p:cNvGraphicFramePr>
          <p:nvPr>
            <p:extLst>
              <p:ext uri="{D42A27DB-BD31-4B8C-83A1-F6EECF244321}">
                <p14:modId xmlns:p14="http://schemas.microsoft.com/office/powerpoint/2010/main" val="1716302627"/>
              </p:ext>
            </p:extLst>
          </p:nvPr>
        </p:nvGraphicFramePr>
        <p:xfrm>
          <a:off x="861137" y="1009935"/>
          <a:ext cx="9934242" cy="4867082"/>
        </p:xfrm>
        <a:graphic>
          <a:graphicData uri="http://schemas.openxmlformats.org/drawingml/2006/chart">
            <c:chart xmlns:c="http://schemas.openxmlformats.org/drawingml/2006/chart" xmlns:r="http://schemas.openxmlformats.org/officeDocument/2006/relationships" r:id="rId4"/>
          </a:graphicData>
        </a:graphic>
      </p:graphicFrame>
      <p:sp>
        <p:nvSpPr>
          <p:cNvPr id="3" name="Flecha: hacia abajo 2">
            <a:extLst>
              <a:ext uri="{FF2B5EF4-FFF2-40B4-BE49-F238E27FC236}">
                <a16:creationId xmlns:a16="http://schemas.microsoft.com/office/drawing/2014/main" id="{1E26CEC9-BC04-47AB-83BA-2E7668AD9B59}"/>
              </a:ext>
            </a:extLst>
          </p:cNvPr>
          <p:cNvSpPr/>
          <p:nvPr/>
        </p:nvSpPr>
        <p:spPr>
          <a:xfrm>
            <a:off x="5039684" y="5946355"/>
            <a:ext cx="741430" cy="133514"/>
          </a:xfrm>
          <a:prstGeom prst="down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a:extLst>
              <a:ext uri="{FF2B5EF4-FFF2-40B4-BE49-F238E27FC236}">
                <a16:creationId xmlns:a16="http://schemas.microsoft.com/office/drawing/2014/main" id="{EB133173-C0A0-4CC7-8FD4-64FDB768768D}"/>
              </a:ext>
            </a:extLst>
          </p:cNvPr>
          <p:cNvSpPr/>
          <p:nvPr/>
        </p:nvSpPr>
        <p:spPr>
          <a:xfrm>
            <a:off x="48538" y="6108382"/>
            <a:ext cx="1229845" cy="60968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chemeClr val="tx1"/>
                </a:solidFill>
              </a:rPr>
              <a:t>31 DE OCTUBRE DE 2021 </a:t>
            </a:r>
          </a:p>
          <a:p>
            <a:pPr algn="ctr"/>
            <a:r>
              <a:rPr lang="es-MX" sz="1050" b="1" dirty="0">
                <a:solidFill>
                  <a:schemeClr val="tx1"/>
                </a:solidFill>
              </a:rPr>
              <a:t>PRELIMINAR</a:t>
            </a:r>
            <a:endParaRPr lang="es-CO" sz="1050" b="1" dirty="0">
              <a:solidFill>
                <a:schemeClr val="tx1"/>
              </a:solidFill>
            </a:endParaRPr>
          </a:p>
        </p:txBody>
      </p:sp>
      <p:sp>
        <p:nvSpPr>
          <p:cNvPr id="7" name="Rectángulo 6">
            <a:extLst>
              <a:ext uri="{FF2B5EF4-FFF2-40B4-BE49-F238E27FC236}">
                <a16:creationId xmlns:a16="http://schemas.microsoft.com/office/drawing/2014/main" id="{59F2A894-D6B4-4083-A88A-562489A14420}"/>
              </a:ext>
            </a:extLst>
          </p:cNvPr>
          <p:cNvSpPr/>
          <p:nvPr/>
        </p:nvSpPr>
        <p:spPr>
          <a:xfrm>
            <a:off x="4607510" y="6487599"/>
            <a:ext cx="1488490" cy="252607"/>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1"/>
                </a:solidFill>
              </a:rPr>
              <a:t>70.07% </a:t>
            </a:r>
            <a:endParaRPr lang="es-CO" sz="1400" b="1" dirty="0">
              <a:solidFill>
                <a:schemeClr val="tx1"/>
              </a:solidFill>
            </a:endParaRPr>
          </a:p>
        </p:txBody>
      </p:sp>
      <p:sp>
        <p:nvSpPr>
          <p:cNvPr id="8" name="Rectángulo 7">
            <a:extLst>
              <a:ext uri="{FF2B5EF4-FFF2-40B4-BE49-F238E27FC236}">
                <a16:creationId xmlns:a16="http://schemas.microsoft.com/office/drawing/2014/main" id="{8746848F-6A73-4A0E-9833-E2748F8B4E35}"/>
              </a:ext>
            </a:extLst>
          </p:cNvPr>
          <p:cNvSpPr/>
          <p:nvPr/>
        </p:nvSpPr>
        <p:spPr>
          <a:xfrm>
            <a:off x="4607510" y="6189002"/>
            <a:ext cx="1488490" cy="276999"/>
          </a:xfrm>
          <a:prstGeom prst="rect">
            <a:avLst/>
          </a:prstGeom>
          <a:ln>
            <a:solidFill>
              <a:schemeClr val="bg1">
                <a:lumMod val="65000"/>
              </a:schemeClr>
            </a:solidFill>
          </a:ln>
        </p:spPr>
        <p:txBody>
          <a:bodyPr wrap="square">
            <a:spAutoFit/>
          </a:bodyPr>
          <a:lstStyle/>
          <a:p>
            <a:pPr algn="ctr"/>
            <a:r>
              <a:rPr lang="es-CO" sz="1200" b="1" dirty="0">
                <a:latin typeface="Arial" panose="020B0604020202020204" pitchFamily="34" charset="0"/>
              </a:rPr>
              <a:t> 210.820.512.856 </a:t>
            </a:r>
            <a:endParaRPr lang="es-CO" sz="1200" dirty="0"/>
          </a:p>
        </p:txBody>
      </p:sp>
      <p:sp>
        <p:nvSpPr>
          <p:cNvPr id="13" name="Rectángulo 12">
            <a:extLst>
              <a:ext uri="{FF2B5EF4-FFF2-40B4-BE49-F238E27FC236}">
                <a16:creationId xmlns:a16="http://schemas.microsoft.com/office/drawing/2014/main" id="{A6AE1826-CBFB-4726-8747-DBD7CC69F41D}"/>
              </a:ext>
            </a:extLst>
          </p:cNvPr>
          <p:cNvSpPr/>
          <p:nvPr/>
        </p:nvSpPr>
        <p:spPr>
          <a:xfrm>
            <a:off x="1626249" y="6475404"/>
            <a:ext cx="1520739" cy="276999"/>
          </a:xfrm>
          <a:prstGeom prst="rect">
            <a:avLst/>
          </a:prstGeom>
          <a:ln>
            <a:solidFill>
              <a:schemeClr val="bg1">
                <a:lumMod val="65000"/>
              </a:schemeClr>
            </a:solidFill>
          </a:ln>
        </p:spPr>
        <p:txBody>
          <a:bodyPr wrap="square">
            <a:spAutoFit/>
          </a:bodyPr>
          <a:lstStyle/>
          <a:p>
            <a:pPr algn="ctr"/>
            <a:r>
              <a:rPr lang="es-CO" sz="1200" b="1" dirty="0">
                <a:latin typeface="Arial" panose="020B0604020202020204" pitchFamily="34" charset="0"/>
              </a:rPr>
              <a:t> 100%</a:t>
            </a:r>
            <a:endParaRPr lang="es-CO" sz="1200" dirty="0"/>
          </a:p>
        </p:txBody>
      </p:sp>
      <p:sp>
        <p:nvSpPr>
          <p:cNvPr id="14" name="Rectángulo 13">
            <a:extLst>
              <a:ext uri="{FF2B5EF4-FFF2-40B4-BE49-F238E27FC236}">
                <a16:creationId xmlns:a16="http://schemas.microsoft.com/office/drawing/2014/main" id="{8B98841A-40A1-4938-A5FD-16CC1068E168}"/>
              </a:ext>
            </a:extLst>
          </p:cNvPr>
          <p:cNvSpPr/>
          <p:nvPr/>
        </p:nvSpPr>
        <p:spPr>
          <a:xfrm>
            <a:off x="1626249" y="6159108"/>
            <a:ext cx="1520739" cy="276999"/>
          </a:xfrm>
          <a:prstGeom prst="rect">
            <a:avLst/>
          </a:prstGeom>
          <a:ln>
            <a:solidFill>
              <a:schemeClr val="bg1">
                <a:lumMod val="65000"/>
              </a:schemeClr>
            </a:solidFill>
          </a:ln>
        </p:spPr>
        <p:txBody>
          <a:bodyPr wrap="square">
            <a:spAutoFit/>
          </a:bodyPr>
          <a:lstStyle/>
          <a:p>
            <a:r>
              <a:rPr lang="es-CO" sz="1200" b="1" dirty="0">
                <a:latin typeface="Arial" panose="020B0604020202020204" pitchFamily="34" charset="0"/>
              </a:rPr>
              <a:t> 301.054.324.699 </a:t>
            </a:r>
            <a:endParaRPr lang="es-CO" dirty="0"/>
          </a:p>
        </p:txBody>
      </p:sp>
      <p:sp>
        <p:nvSpPr>
          <p:cNvPr id="15" name="Rectángulo 14">
            <a:extLst>
              <a:ext uri="{FF2B5EF4-FFF2-40B4-BE49-F238E27FC236}">
                <a16:creationId xmlns:a16="http://schemas.microsoft.com/office/drawing/2014/main" id="{1B41D8CE-2683-4168-BEDF-5B0521D057C1}"/>
              </a:ext>
            </a:extLst>
          </p:cNvPr>
          <p:cNvSpPr/>
          <p:nvPr/>
        </p:nvSpPr>
        <p:spPr>
          <a:xfrm>
            <a:off x="3204693" y="6174497"/>
            <a:ext cx="1345113" cy="261610"/>
          </a:xfrm>
          <a:prstGeom prst="rect">
            <a:avLst/>
          </a:prstGeom>
          <a:ln>
            <a:solidFill>
              <a:schemeClr val="bg1">
                <a:lumMod val="65000"/>
              </a:schemeClr>
            </a:solidFill>
          </a:ln>
        </p:spPr>
        <p:txBody>
          <a:bodyPr wrap="square">
            <a:spAutoFit/>
          </a:bodyPr>
          <a:lstStyle/>
          <a:p>
            <a:pPr algn="ctr"/>
            <a:r>
              <a:rPr lang="es-CO" sz="1100" b="1" dirty="0">
                <a:latin typeface="Arial" panose="020B0604020202020204" pitchFamily="34" charset="0"/>
              </a:rPr>
              <a:t> 229.166.204.011 </a:t>
            </a:r>
            <a:endParaRPr lang="es-CO" sz="1100" dirty="0"/>
          </a:p>
        </p:txBody>
      </p:sp>
      <p:sp>
        <p:nvSpPr>
          <p:cNvPr id="16" name="Rectángulo 15">
            <a:extLst>
              <a:ext uri="{FF2B5EF4-FFF2-40B4-BE49-F238E27FC236}">
                <a16:creationId xmlns:a16="http://schemas.microsoft.com/office/drawing/2014/main" id="{914CCD21-0128-4DCE-AA04-55BF9C99EF42}"/>
              </a:ext>
            </a:extLst>
          </p:cNvPr>
          <p:cNvSpPr/>
          <p:nvPr/>
        </p:nvSpPr>
        <p:spPr>
          <a:xfrm>
            <a:off x="3204693" y="6501512"/>
            <a:ext cx="1345113" cy="276999"/>
          </a:xfrm>
          <a:prstGeom prst="rect">
            <a:avLst/>
          </a:prstGeom>
          <a:ln>
            <a:solidFill>
              <a:schemeClr val="bg1">
                <a:lumMod val="65000"/>
              </a:schemeClr>
            </a:solidFill>
          </a:ln>
        </p:spPr>
        <p:txBody>
          <a:bodyPr wrap="square">
            <a:spAutoFit/>
          </a:bodyPr>
          <a:lstStyle/>
          <a:p>
            <a:pPr algn="ctr"/>
            <a:r>
              <a:rPr lang="es-CO" sz="1200" b="1" dirty="0">
                <a:latin typeface="Arial" panose="020B0604020202020204" pitchFamily="34" charset="0"/>
              </a:rPr>
              <a:t> 76.17%</a:t>
            </a:r>
            <a:endParaRPr lang="es-CO" sz="1200" dirty="0"/>
          </a:p>
        </p:txBody>
      </p:sp>
      <p:sp>
        <p:nvSpPr>
          <p:cNvPr id="17" name="Rectángulo 16">
            <a:extLst>
              <a:ext uri="{FF2B5EF4-FFF2-40B4-BE49-F238E27FC236}">
                <a16:creationId xmlns:a16="http://schemas.microsoft.com/office/drawing/2014/main" id="{50A9CD86-42EF-45C9-941A-9A5FBA3501CC}"/>
              </a:ext>
            </a:extLst>
          </p:cNvPr>
          <p:cNvSpPr/>
          <p:nvPr/>
        </p:nvSpPr>
        <p:spPr>
          <a:xfrm>
            <a:off x="6175753" y="6224513"/>
            <a:ext cx="1420582" cy="276999"/>
          </a:xfrm>
          <a:prstGeom prst="rect">
            <a:avLst/>
          </a:prstGeom>
          <a:ln>
            <a:solidFill>
              <a:schemeClr val="bg1">
                <a:lumMod val="65000"/>
              </a:schemeClr>
            </a:solidFill>
          </a:ln>
        </p:spPr>
        <p:txBody>
          <a:bodyPr wrap="none">
            <a:spAutoFit/>
          </a:bodyPr>
          <a:lstStyle/>
          <a:p>
            <a:r>
              <a:rPr lang="es-CO" sz="1200" b="1" dirty="0">
                <a:latin typeface="Arial" panose="020B0604020202020204" pitchFamily="34" charset="0"/>
              </a:rPr>
              <a:t> 193.057.800.819 </a:t>
            </a:r>
            <a:endParaRPr lang="es-CO" sz="1200" dirty="0"/>
          </a:p>
        </p:txBody>
      </p:sp>
      <p:sp>
        <p:nvSpPr>
          <p:cNvPr id="18" name="Rectángulo 17">
            <a:extLst>
              <a:ext uri="{FF2B5EF4-FFF2-40B4-BE49-F238E27FC236}">
                <a16:creationId xmlns:a16="http://schemas.microsoft.com/office/drawing/2014/main" id="{DCCDBDBB-A6CA-432E-AD12-BABCEB876DE5}"/>
              </a:ext>
            </a:extLst>
          </p:cNvPr>
          <p:cNvSpPr/>
          <p:nvPr/>
        </p:nvSpPr>
        <p:spPr>
          <a:xfrm>
            <a:off x="6153706" y="6513707"/>
            <a:ext cx="1442629" cy="252607"/>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1"/>
                </a:solidFill>
              </a:rPr>
              <a:t> 91.57 % </a:t>
            </a:r>
            <a:endParaRPr lang="es-CO" sz="1400" b="1" dirty="0">
              <a:solidFill>
                <a:schemeClr val="tx1"/>
              </a:solidFill>
            </a:endParaRPr>
          </a:p>
        </p:txBody>
      </p:sp>
      <p:sp>
        <p:nvSpPr>
          <p:cNvPr id="20" name="Rectángulo 19">
            <a:extLst>
              <a:ext uri="{FF2B5EF4-FFF2-40B4-BE49-F238E27FC236}">
                <a16:creationId xmlns:a16="http://schemas.microsoft.com/office/drawing/2014/main" id="{27E3D9B9-0DD9-49A2-BEA3-2299A7136E8E}"/>
              </a:ext>
            </a:extLst>
          </p:cNvPr>
          <p:cNvSpPr/>
          <p:nvPr/>
        </p:nvSpPr>
        <p:spPr>
          <a:xfrm>
            <a:off x="7628594" y="6224512"/>
            <a:ext cx="1420582" cy="276999"/>
          </a:xfrm>
          <a:prstGeom prst="rect">
            <a:avLst/>
          </a:prstGeom>
          <a:ln>
            <a:solidFill>
              <a:schemeClr val="bg1">
                <a:lumMod val="65000"/>
              </a:schemeClr>
            </a:solidFill>
          </a:ln>
        </p:spPr>
        <p:txBody>
          <a:bodyPr wrap="none">
            <a:spAutoFit/>
          </a:bodyPr>
          <a:lstStyle/>
          <a:p>
            <a:r>
              <a:rPr lang="es-CO" sz="1200" b="1" dirty="0">
                <a:latin typeface="Arial" panose="020B0604020202020204" pitchFamily="34" charset="0"/>
              </a:rPr>
              <a:t> 192.587.381.345 </a:t>
            </a:r>
            <a:endParaRPr lang="es-CO" dirty="0"/>
          </a:p>
        </p:txBody>
      </p:sp>
      <p:sp>
        <p:nvSpPr>
          <p:cNvPr id="21" name="Rectángulo 20">
            <a:extLst>
              <a:ext uri="{FF2B5EF4-FFF2-40B4-BE49-F238E27FC236}">
                <a16:creationId xmlns:a16="http://schemas.microsoft.com/office/drawing/2014/main" id="{CA336B17-7671-47F5-BFD0-32CCC5C825A9}"/>
              </a:ext>
            </a:extLst>
          </p:cNvPr>
          <p:cNvSpPr/>
          <p:nvPr/>
        </p:nvSpPr>
        <p:spPr>
          <a:xfrm>
            <a:off x="7628595" y="6525904"/>
            <a:ext cx="1420582" cy="252607"/>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1"/>
                </a:solidFill>
              </a:rPr>
              <a:t>  91.35 %</a:t>
            </a:r>
            <a:endParaRPr lang="es-CO" sz="1400" b="1" dirty="0">
              <a:solidFill>
                <a:schemeClr val="tx1"/>
              </a:solidFill>
            </a:endParaRPr>
          </a:p>
        </p:txBody>
      </p:sp>
      <p:sp>
        <p:nvSpPr>
          <p:cNvPr id="22" name="Rectángulo 21">
            <a:extLst>
              <a:ext uri="{FF2B5EF4-FFF2-40B4-BE49-F238E27FC236}">
                <a16:creationId xmlns:a16="http://schemas.microsoft.com/office/drawing/2014/main" id="{B8C66358-0080-45C9-807B-08AB41AF2171}"/>
              </a:ext>
            </a:extLst>
          </p:cNvPr>
          <p:cNvSpPr/>
          <p:nvPr/>
        </p:nvSpPr>
        <p:spPr>
          <a:xfrm>
            <a:off x="9230129" y="6198405"/>
            <a:ext cx="1335622" cy="276999"/>
          </a:xfrm>
          <a:prstGeom prst="rect">
            <a:avLst/>
          </a:prstGeom>
          <a:ln>
            <a:solidFill>
              <a:schemeClr val="tx1">
                <a:lumMod val="50000"/>
                <a:lumOff val="50000"/>
              </a:schemeClr>
            </a:solidFill>
          </a:ln>
        </p:spPr>
        <p:txBody>
          <a:bodyPr wrap="none">
            <a:spAutoFit/>
          </a:bodyPr>
          <a:lstStyle/>
          <a:p>
            <a:r>
              <a:rPr lang="es-CO" sz="1200" b="1" dirty="0">
                <a:latin typeface="Arial" panose="020B0604020202020204" pitchFamily="34" charset="0"/>
              </a:rPr>
              <a:t> 71.888.120.688 </a:t>
            </a:r>
            <a:endParaRPr lang="es-CO" dirty="0"/>
          </a:p>
        </p:txBody>
      </p:sp>
      <p:sp>
        <p:nvSpPr>
          <p:cNvPr id="23" name="Rectángulo 22">
            <a:extLst>
              <a:ext uri="{FF2B5EF4-FFF2-40B4-BE49-F238E27FC236}">
                <a16:creationId xmlns:a16="http://schemas.microsoft.com/office/drawing/2014/main" id="{F8043E82-C864-488B-86EB-304408B00E4A}"/>
              </a:ext>
            </a:extLst>
          </p:cNvPr>
          <p:cNvSpPr/>
          <p:nvPr/>
        </p:nvSpPr>
        <p:spPr>
          <a:xfrm>
            <a:off x="9230129" y="6525904"/>
            <a:ext cx="1335622" cy="276999"/>
          </a:xfrm>
          <a:prstGeom prst="rect">
            <a:avLst/>
          </a:prstGeom>
          <a:ln>
            <a:solidFill>
              <a:schemeClr val="tx1">
                <a:lumMod val="50000"/>
                <a:lumOff val="50000"/>
              </a:schemeClr>
            </a:solidFill>
          </a:ln>
        </p:spPr>
        <p:txBody>
          <a:bodyPr wrap="square">
            <a:spAutoFit/>
          </a:bodyPr>
          <a:lstStyle/>
          <a:p>
            <a:pPr algn="ctr"/>
            <a:r>
              <a:rPr lang="es-CO" sz="1200" b="1" dirty="0">
                <a:latin typeface="Arial" panose="020B0604020202020204" pitchFamily="34" charset="0"/>
              </a:rPr>
              <a:t>  23.89%</a:t>
            </a:r>
            <a:endParaRPr lang="es-CO" dirty="0"/>
          </a:p>
        </p:txBody>
      </p:sp>
    </p:spTree>
    <p:extLst>
      <p:ext uri="{BB962C8B-B14F-4D97-AF65-F5344CB8AC3E}">
        <p14:creationId xmlns:p14="http://schemas.microsoft.com/office/powerpoint/2010/main" val="1297444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91022F0-1BB8-4ED0-A6EC-9994AC6EA6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998" r="112"/>
          <a:stretch/>
        </p:blipFill>
        <p:spPr>
          <a:xfrm>
            <a:off x="10661000" y="0"/>
            <a:ext cx="1531000" cy="4951828"/>
          </a:xfrm>
          <a:prstGeom prst="rect">
            <a:avLst/>
          </a:prstGeom>
        </p:spPr>
      </p:pic>
      <p:sp>
        <p:nvSpPr>
          <p:cNvPr id="2" name="1 Rectángulo"/>
          <p:cNvSpPr/>
          <p:nvPr/>
        </p:nvSpPr>
        <p:spPr>
          <a:xfrm>
            <a:off x="861137" y="139938"/>
            <a:ext cx="9934242" cy="887351"/>
          </a:xfrm>
          <a:prstGeom prst="rect">
            <a:avLst/>
          </a:prstGeom>
          <a:solidFill>
            <a:srgbClr val="00206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solidFill>
                  <a:schemeClr val="bg1"/>
                </a:solidFill>
                <a:latin typeface="Arial" pitchFamily="34" charset="0"/>
                <a:cs typeface="Arial" pitchFamily="34" charset="0"/>
              </a:rPr>
              <a:t>ESTADO DE EJECUCIÓN SECTOR CENTRAL Y DESCENTRALIZADOS GASTOS DE INVERSIÓN  CON CORTE AL III- TRIMESTRE DE 2021</a:t>
            </a:r>
          </a:p>
        </p:txBody>
      </p:sp>
      <p:sp>
        <p:nvSpPr>
          <p:cNvPr id="3" name="Flecha: hacia abajo 2">
            <a:extLst>
              <a:ext uri="{FF2B5EF4-FFF2-40B4-BE49-F238E27FC236}">
                <a16:creationId xmlns:a16="http://schemas.microsoft.com/office/drawing/2014/main" id="{1E26CEC9-BC04-47AB-83BA-2E7668AD9B59}"/>
              </a:ext>
            </a:extLst>
          </p:cNvPr>
          <p:cNvSpPr/>
          <p:nvPr/>
        </p:nvSpPr>
        <p:spPr>
          <a:xfrm rot="10800000">
            <a:off x="5354570" y="6475955"/>
            <a:ext cx="741430" cy="242107"/>
          </a:xfrm>
          <a:prstGeom prst="down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24" name="Gráfico 23">
            <a:extLst>
              <a:ext uri="{FF2B5EF4-FFF2-40B4-BE49-F238E27FC236}">
                <a16:creationId xmlns:a16="http://schemas.microsoft.com/office/drawing/2014/main" id="{00000000-0008-0000-0600-000005000000}"/>
              </a:ext>
            </a:extLst>
          </p:cNvPr>
          <p:cNvGraphicFramePr>
            <a:graphicFrameLocks/>
          </p:cNvGraphicFramePr>
          <p:nvPr>
            <p:extLst>
              <p:ext uri="{D42A27DB-BD31-4B8C-83A1-F6EECF244321}">
                <p14:modId xmlns:p14="http://schemas.microsoft.com/office/powerpoint/2010/main" val="2090702099"/>
              </p:ext>
            </p:extLst>
          </p:nvPr>
        </p:nvGraphicFramePr>
        <p:xfrm>
          <a:off x="861137" y="1167227"/>
          <a:ext cx="9934242" cy="5206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3214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7 Rectángulo"/>
          <p:cNvSpPr/>
          <p:nvPr/>
        </p:nvSpPr>
        <p:spPr>
          <a:xfrm>
            <a:off x="901229" y="142051"/>
            <a:ext cx="9759771" cy="721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rgbClr val="002060"/>
                </a:solidFill>
                <a:latin typeface="Arial" pitchFamily="34" charset="0"/>
                <a:cs typeface="Arial" pitchFamily="34" charset="0"/>
              </a:rPr>
              <a:t>ESTADO DE EJECUCIÓN PLAN OPERATIVO ANUAL DE INVERSIONES POAI CON CORTE AL III-TRIMESTRE DE 2021 POR UNIDADES EJECUTORAS</a:t>
            </a:r>
          </a:p>
        </p:txBody>
      </p:sp>
      <p:graphicFrame>
        <p:nvGraphicFramePr>
          <p:cNvPr id="5" name="4 Tabla"/>
          <p:cNvGraphicFramePr>
            <a:graphicFrameLocks noGrp="1"/>
          </p:cNvGraphicFramePr>
          <p:nvPr>
            <p:extLst>
              <p:ext uri="{D42A27DB-BD31-4B8C-83A1-F6EECF244321}">
                <p14:modId xmlns:p14="http://schemas.microsoft.com/office/powerpoint/2010/main" val="1962450797"/>
              </p:ext>
            </p:extLst>
          </p:nvPr>
        </p:nvGraphicFramePr>
        <p:xfrm>
          <a:off x="71022" y="1014168"/>
          <a:ext cx="9667782" cy="5418159"/>
        </p:xfrm>
        <a:graphic>
          <a:graphicData uri="http://schemas.openxmlformats.org/drawingml/2006/table">
            <a:tbl>
              <a:tblPr/>
              <a:tblGrid>
                <a:gridCol w="2204932">
                  <a:extLst>
                    <a:ext uri="{9D8B030D-6E8A-4147-A177-3AD203B41FA5}">
                      <a16:colId xmlns:a16="http://schemas.microsoft.com/office/drawing/2014/main" val="20000"/>
                    </a:ext>
                  </a:extLst>
                </a:gridCol>
                <a:gridCol w="1409070">
                  <a:extLst>
                    <a:ext uri="{9D8B030D-6E8A-4147-A177-3AD203B41FA5}">
                      <a16:colId xmlns:a16="http://schemas.microsoft.com/office/drawing/2014/main" val="20001"/>
                    </a:ext>
                  </a:extLst>
                </a:gridCol>
                <a:gridCol w="1030708">
                  <a:extLst>
                    <a:ext uri="{9D8B030D-6E8A-4147-A177-3AD203B41FA5}">
                      <a16:colId xmlns:a16="http://schemas.microsoft.com/office/drawing/2014/main" val="20002"/>
                    </a:ext>
                  </a:extLst>
                </a:gridCol>
                <a:gridCol w="1474304">
                  <a:extLst>
                    <a:ext uri="{9D8B030D-6E8A-4147-A177-3AD203B41FA5}">
                      <a16:colId xmlns:a16="http://schemas.microsoft.com/office/drawing/2014/main" val="20003"/>
                    </a:ext>
                  </a:extLst>
                </a:gridCol>
                <a:gridCol w="782816">
                  <a:extLst>
                    <a:ext uri="{9D8B030D-6E8A-4147-A177-3AD203B41FA5}">
                      <a16:colId xmlns:a16="http://schemas.microsoft.com/office/drawing/2014/main" val="20004"/>
                    </a:ext>
                  </a:extLst>
                </a:gridCol>
                <a:gridCol w="1382976">
                  <a:extLst>
                    <a:ext uri="{9D8B030D-6E8A-4147-A177-3AD203B41FA5}">
                      <a16:colId xmlns:a16="http://schemas.microsoft.com/office/drawing/2014/main" val="20005"/>
                    </a:ext>
                  </a:extLst>
                </a:gridCol>
                <a:gridCol w="1382976">
                  <a:extLst>
                    <a:ext uri="{9D8B030D-6E8A-4147-A177-3AD203B41FA5}">
                      <a16:colId xmlns:a16="http://schemas.microsoft.com/office/drawing/2014/main" val="20006"/>
                    </a:ext>
                  </a:extLst>
                </a:gridCol>
              </a:tblGrid>
              <a:tr h="797185">
                <a:tc>
                  <a:txBody>
                    <a:bodyPr/>
                    <a:lstStyle/>
                    <a:p>
                      <a:pPr algn="l" fontAlgn="ctr"/>
                      <a:r>
                        <a:rPr lang="es-CO" sz="1200" b="1" i="0" u="none" strike="noStrike" dirty="0">
                          <a:solidFill>
                            <a:srgbClr val="FFFFFF"/>
                          </a:solidFill>
                          <a:effectLst/>
                          <a:latin typeface="Arial"/>
                        </a:rPr>
                        <a:t> UNIDAD EJECUTORA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rgbClr val="FFFFFF"/>
                          </a:solidFill>
                          <a:effectLst/>
                          <a:latin typeface="Arial"/>
                        </a:rPr>
                        <a:t> APROPIACION DEFINITIVA</a:t>
                      </a:r>
                      <a:br>
                        <a:rPr lang="es-CO" sz="1200" b="1" i="0" u="none" strike="noStrike" dirty="0">
                          <a:solidFill>
                            <a:srgbClr val="FFFFFF"/>
                          </a:solidFill>
                          <a:effectLst/>
                          <a:latin typeface="Arial"/>
                        </a:rPr>
                      </a:br>
                      <a:r>
                        <a:rPr lang="es-CO" sz="1200" b="1" i="0" u="none" strike="noStrike" dirty="0">
                          <a:solidFill>
                            <a:srgbClr val="FFFFFF"/>
                          </a:solidFill>
                          <a:effectLst/>
                          <a:latin typeface="Arial"/>
                        </a:rPr>
                        <a:t>SEP 30 2021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200" b="1" i="0" u="none" strike="noStrike">
                          <a:solidFill>
                            <a:srgbClr val="FFFFFF"/>
                          </a:solidFill>
                          <a:effectLst/>
                          <a:latin typeface="Arial"/>
                        </a:rPr>
                        <a:t> % PD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rgbClr val="FFFFFF"/>
                          </a:solidFill>
                          <a:effectLst/>
                          <a:latin typeface="Arial"/>
                        </a:rPr>
                        <a:t> CERTIFICADO DE DISPONIBILIDAD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200" b="1" i="0" u="none" strike="noStrike">
                          <a:solidFill>
                            <a:srgbClr val="FFFFFF"/>
                          </a:solidFill>
                          <a:effectLst/>
                          <a:latin typeface="Arial"/>
                        </a:rPr>
                        <a:t> % CD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200" b="1" i="0" u="none" strike="noStrike">
                          <a:solidFill>
                            <a:srgbClr val="FFFFFF"/>
                          </a:solidFill>
                          <a:effectLst/>
                          <a:latin typeface="Arial"/>
                        </a:rPr>
                        <a:t> COMPROMISOS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rgbClr val="FFFFFF"/>
                          </a:solidFill>
                          <a:effectLst/>
                          <a:latin typeface="Arial"/>
                        </a:rPr>
                        <a:t> % RP 2021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283744">
                <a:tc>
                  <a:txBody>
                    <a:bodyPr/>
                    <a:lstStyle/>
                    <a:p>
                      <a:pPr algn="l" fontAlgn="ctr"/>
                      <a:r>
                        <a:rPr lang="es-CO" sz="1200" b="0" i="0" u="none" strike="noStrike">
                          <a:solidFill>
                            <a:srgbClr val="000000"/>
                          </a:solidFill>
                          <a:effectLst/>
                          <a:latin typeface="Arial"/>
                        </a:rPr>
                        <a:t>Administrativa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dirty="0">
                          <a:solidFill>
                            <a:srgbClr val="000000"/>
                          </a:solidFill>
                          <a:effectLst/>
                          <a:latin typeface="Arial"/>
                        </a:rPr>
                        <a:t>           476.000.000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rial"/>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236.779.335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49,74%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161.799.675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1"/>
                  </a:ext>
                </a:extLst>
              </a:tr>
              <a:tr h="283744">
                <a:tc>
                  <a:txBody>
                    <a:bodyPr/>
                    <a:lstStyle/>
                    <a:p>
                      <a:pPr algn="l" fontAlgn="ctr"/>
                      <a:r>
                        <a:rPr lang="es-CO" sz="1200" b="0" i="0" u="none" strike="noStrike">
                          <a:solidFill>
                            <a:srgbClr val="000000"/>
                          </a:solidFill>
                          <a:effectLst/>
                          <a:latin typeface="Arial"/>
                        </a:rPr>
                        <a:t>Planeación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dirty="0">
                          <a:solidFill>
                            <a:srgbClr val="000000"/>
                          </a:solidFill>
                          <a:effectLst/>
                          <a:latin typeface="Arial"/>
                        </a:rPr>
                        <a:t>           986.333.529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727.740.512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73,78%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687.842.685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283744">
                <a:tc>
                  <a:txBody>
                    <a:bodyPr/>
                    <a:lstStyle/>
                    <a:p>
                      <a:pPr algn="l" fontAlgn="ctr"/>
                      <a:r>
                        <a:rPr lang="es-CO" sz="1200" b="0" i="0" u="none" strike="noStrike">
                          <a:solidFill>
                            <a:srgbClr val="000000"/>
                          </a:solidFill>
                          <a:effectLst/>
                          <a:latin typeface="Arial"/>
                        </a:rPr>
                        <a:t>Hacienda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dirty="0">
                          <a:solidFill>
                            <a:srgbClr val="000000"/>
                          </a:solidFill>
                          <a:effectLst/>
                          <a:latin typeface="Arial"/>
                        </a:rPr>
                        <a:t>       2.927.625.343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rial"/>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2.122.075.979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72,48%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2.083.805.502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283744">
                <a:tc>
                  <a:txBody>
                    <a:bodyPr/>
                    <a:lstStyle/>
                    <a:p>
                      <a:pPr algn="l" fontAlgn="ctr"/>
                      <a:r>
                        <a:rPr lang="es-CO" sz="1200" b="0" i="0" u="none" strike="noStrike">
                          <a:solidFill>
                            <a:srgbClr val="000000"/>
                          </a:solidFill>
                          <a:effectLst/>
                          <a:latin typeface="Arial"/>
                        </a:rPr>
                        <a:t>Aguas e Infraestructura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dirty="0">
                          <a:solidFill>
                            <a:srgbClr val="000000"/>
                          </a:solidFill>
                          <a:effectLst/>
                          <a:latin typeface="Arial"/>
                        </a:rPr>
                        <a:t>     15.986.154.634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12.673.477.036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79,28%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4.609.696.684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r h="283744">
                <a:tc>
                  <a:txBody>
                    <a:bodyPr/>
                    <a:lstStyle/>
                    <a:p>
                      <a:pPr algn="l" fontAlgn="ctr"/>
                      <a:r>
                        <a:rPr lang="es-CO" sz="1200" b="0" i="0" u="none" strike="noStrike">
                          <a:solidFill>
                            <a:srgbClr val="000000"/>
                          </a:solidFill>
                          <a:effectLst/>
                          <a:latin typeface="Arial"/>
                        </a:rPr>
                        <a:t>Interior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dirty="0">
                          <a:solidFill>
                            <a:srgbClr val="000000"/>
                          </a:solidFill>
                          <a:effectLst/>
                          <a:latin typeface="Arial"/>
                        </a:rPr>
                        <a:t>       6.632.641.520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4.887.568.411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73,69%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dirty="0">
                          <a:solidFill>
                            <a:srgbClr val="000000"/>
                          </a:solidFill>
                          <a:effectLst/>
                          <a:latin typeface="Arial"/>
                        </a:rPr>
                        <a:t>       2.025.393.287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dirty="0">
                          <a:solidFill>
                            <a:srgbClr val="000000"/>
                          </a:solidFill>
                          <a:effectLst/>
                          <a:latin typeface="Arial"/>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5"/>
                  </a:ext>
                </a:extLst>
              </a:tr>
              <a:tr h="283744">
                <a:tc>
                  <a:txBody>
                    <a:bodyPr/>
                    <a:lstStyle/>
                    <a:p>
                      <a:pPr algn="l" fontAlgn="ctr"/>
                      <a:r>
                        <a:rPr lang="es-CO" sz="1200" b="0" i="0" u="none" strike="noStrike">
                          <a:solidFill>
                            <a:srgbClr val="000000"/>
                          </a:solidFill>
                          <a:effectLst/>
                          <a:latin typeface="Arial"/>
                        </a:rPr>
                        <a:t>Cultura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dirty="0">
                          <a:solidFill>
                            <a:srgbClr val="000000"/>
                          </a:solidFill>
                          <a:effectLst/>
                          <a:latin typeface="Arial"/>
                        </a:rPr>
                        <a:t>       4.008.607.319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rial"/>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3.283.623.540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81,91%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2.984.380.795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6"/>
                  </a:ext>
                </a:extLst>
              </a:tr>
              <a:tr h="351302">
                <a:tc>
                  <a:txBody>
                    <a:bodyPr/>
                    <a:lstStyle/>
                    <a:p>
                      <a:pPr algn="l" fontAlgn="ctr"/>
                      <a:r>
                        <a:rPr lang="es-CO" sz="1200" b="0" i="0" u="none" strike="noStrike">
                          <a:solidFill>
                            <a:srgbClr val="000000"/>
                          </a:solidFill>
                          <a:effectLst/>
                          <a:latin typeface="Arial"/>
                        </a:rPr>
                        <a:t>Turismo Industria y Comercio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dirty="0">
                          <a:solidFill>
                            <a:srgbClr val="000000"/>
                          </a:solidFill>
                          <a:effectLst/>
                          <a:latin typeface="Arial"/>
                        </a:rPr>
                        <a:t>       3.421.587.710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rial"/>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3.068.144.140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89,67%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2.345.005.652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540465">
                <a:tc>
                  <a:txBody>
                    <a:bodyPr/>
                    <a:lstStyle/>
                    <a:p>
                      <a:pPr algn="l" fontAlgn="ctr"/>
                      <a:r>
                        <a:rPr lang="es-CO" sz="1200" b="0" i="0" u="none" strike="noStrike">
                          <a:solidFill>
                            <a:srgbClr val="000000"/>
                          </a:solidFill>
                          <a:effectLst/>
                          <a:latin typeface="Arial"/>
                        </a:rPr>
                        <a:t>Agricultura, Desarrollo Rural y Medio Ambiente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dirty="0">
                          <a:solidFill>
                            <a:srgbClr val="000000"/>
                          </a:solidFill>
                          <a:effectLst/>
                          <a:latin typeface="Arial"/>
                        </a:rPr>
                        <a:t>       3.854.290.502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2.346.949.700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60,89%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1.737.599.819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8"/>
                  </a:ext>
                </a:extLst>
              </a:tr>
              <a:tr h="283744">
                <a:tc>
                  <a:txBody>
                    <a:bodyPr/>
                    <a:lstStyle/>
                    <a:p>
                      <a:pPr algn="l" fontAlgn="ctr"/>
                      <a:r>
                        <a:rPr lang="es-CO" sz="1200" b="0" i="0" u="none" strike="noStrike">
                          <a:solidFill>
                            <a:srgbClr val="000000"/>
                          </a:solidFill>
                          <a:effectLst/>
                          <a:latin typeface="Arial"/>
                        </a:rPr>
                        <a:t>Oficina Privada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dirty="0">
                          <a:solidFill>
                            <a:srgbClr val="000000"/>
                          </a:solidFill>
                          <a:effectLst/>
                          <a:latin typeface="Arial"/>
                        </a:rPr>
                        <a:t>       1.177.000.000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920.142.289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78,18%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913.410.623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9"/>
                  </a:ext>
                </a:extLst>
              </a:tr>
              <a:tr h="283744">
                <a:tc>
                  <a:txBody>
                    <a:bodyPr/>
                    <a:lstStyle/>
                    <a:p>
                      <a:pPr algn="l" fontAlgn="ctr"/>
                      <a:r>
                        <a:rPr lang="es-CO" sz="1200" b="0" i="0" u="none" strike="noStrike">
                          <a:solidFill>
                            <a:srgbClr val="000000"/>
                          </a:solidFill>
                          <a:effectLst/>
                          <a:latin typeface="Arial"/>
                        </a:rPr>
                        <a:t>Educación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dirty="0">
                          <a:solidFill>
                            <a:srgbClr val="000000"/>
                          </a:solidFill>
                          <a:effectLst/>
                          <a:latin typeface="Arial"/>
                        </a:rPr>
                        <a:t>   195.488.624.348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rial"/>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134.670.681.814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68,89%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130.208.094.905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283744">
                <a:tc>
                  <a:txBody>
                    <a:bodyPr/>
                    <a:lstStyle/>
                    <a:p>
                      <a:pPr algn="l" fontAlgn="ctr"/>
                      <a:r>
                        <a:rPr lang="es-CO" sz="1200" b="0" i="0" u="none" strike="noStrike">
                          <a:solidFill>
                            <a:srgbClr val="000000"/>
                          </a:solidFill>
                          <a:effectLst/>
                          <a:latin typeface="Arial"/>
                        </a:rPr>
                        <a:t>Familia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dirty="0">
                          <a:solidFill>
                            <a:srgbClr val="000000"/>
                          </a:solidFill>
                          <a:effectLst/>
                          <a:latin typeface="Arial"/>
                        </a:rPr>
                        <a:t>       6.188.861.113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rial"/>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3.759.865.148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60,75%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3.490.031.909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1"/>
                  </a:ext>
                </a:extLst>
              </a:tr>
              <a:tr h="283744">
                <a:tc>
                  <a:txBody>
                    <a:bodyPr/>
                    <a:lstStyle/>
                    <a:p>
                      <a:pPr algn="l" fontAlgn="ctr"/>
                      <a:r>
                        <a:rPr lang="es-CO" sz="1200" b="0" i="0" u="none" strike="noStrike">
                          <a:solidFill>
                            <a:srgbClr val="000000"/>
                          </a:solidFill>
                          <a:effectLst/>
                          <a:latin typeface="Arial"/>
                        </a:rPr>
                        <a:t>Salud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dirty="0">
                          <a:solidFill>
                            <a:srgbClr val="000000"/>
                          </a:solidFill>
                          <a:effectLst/>
                          <a:latin typeface="Arial"/>
                        </a:rPr>
                        <a:t>     58.530.598.682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Arial"/>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48.662.793.774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83,14%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47.631.688.135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12"/>
                  </a:ext>
                </a:extLst>
              </a:tr>
              <a:tr h="540465">
                <a:tc>
                  <a:txBody>
                    <a:bodyPr/>
                    <a:lstStyle/>
                    <a:p>
                      <a:pPr algn="l" fontAlgn="ctr"/>
                      <a:r>
                        <a:rPr lang="es-CO" sz="1200" b="0" i="0" u="none" strike="noStrike">
                          <a:solidFill>
                            <a:srgbClr val="000000"/>
                          </a:solidFill>
                          <a:effectLst/>
                          <a:latin typeface="Arial"/>
                        </a:rPr>
                        <a:t>Tecnología de la Información y las Comunicaciones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a:solidFill>
                            <a:srgbClr val="000000"/>
                          </a:solidFill>
                          <a:effectLst/>
                          <a:latin typeface="Arial"/>
                        </a:rPr>
                        <a:t>       1.196.000.000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dirty="0">
                          <a:solidFill>
                            <a:srgbClr val="000000"/>
                          </a:solidFill>
                          <a:effectLst/>
                          <a:latin typeface="Arial"/>
                        </a:rPr>
                        <a:t>            904.098.553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75,59%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200" b="0" i="0" u="none" strike="noStrike" dirty="0">
                          <a:solidFill>
                            <a:srgbClr val="000000"/>
                          </a:solidFill>
                          <a:effectLst/>
                          <a:latin typeface="Arial"/>
                        </a:rPr>
                        <a:t>          665.187.500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3"/>
                  </a:ext>
                </a:extLst>
              </a:tr>
              <a:tr h="351302">
                <a:tc>
                  <a:txBody>
                    <a:bodyPr/>
                    <a:lstStyle/>
                    <a:p>
                      <a:pPr algn="l" fontAlgn="ctr"/>
                      <a:r>
                        <a:rPr lang="es-CO" sz="1200" b="1" i="0" u="none" strike="noStrike" dirty="0">
                          <a:solidFill>
                            <a:srgbClr val="FFFFFF"/>
                          </a:solidFill>
                          <a:effectLst/>
                          <a:latin typeface="Arial"/>
                        </a:rPr>
                        <a:t>SECTOR CENTRAL</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l" fontAlgn="ctr"/>
                      <a:r>
                        <a:rPr lang="es-CO" sz="1200" b="1" i="0" u="none" strike="noStrike" dirty="0">
                          <a:solidFill>
                            <a:srgbClr val="FFFFFF"/>
                          </a:solidFill>
                          <a:effectLst/>
                          <a:latin typeface="Arial"/>
                        </a:rPr>
                        <a:t>   300.874.324.699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s-CO" sz="1200" b="1" i="0" u="none" strike="noStrike">
                          <a:solidFill>
                            <a:srgbClr val="FFFFFF"/>
                          </a:solidFill>
                          <a:effectLst/>
                          <a:latin typeface="Arial"/>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s-CO" sz="1200" b="1" i="0" u="none" strike="noStrike">
                          <a:solidFill>
                            <a:srgbClr val="FFFFFF"/>
                          </a:solidFill>
                          <a:effectLst/>
                          <a:latin typeface="Arial"/>
                        </a:rPr>
                        <a:t>    218.263.940.231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200" b="1" i="0" u="none" strike="noStrike">
                          <a:solidFill>
                            <a:srgbClr val="FFFFFF"/>
                          </a:solidFill>
                          <a:effectLst/>
                          <a:latin typeface="Arial"/>
                        </a:rPr>
                        <a:t>72,54%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s-CO" sz="1200" b="1" i="0" u="none" strike="noStrike">
                          <a:solidFill>
                            <a:srgbClr val="FFFFFF"/>
                          </a:solidFill>
                          <a:effectLst/>
                          <a:latin typeface="Arial"/>
                        </a:rPr>
                        <a:t>  199.543.937.172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rgbClr val="000000"/>
                          </a:solidFill>
                          <a:effectLst/>
                          <a:latin typeface="Arial"/>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4"/>
                  </a:ext>
                </a:extLst>
              </a:tr>
            </a:tbl>
          </a:graphicData>
        </a:graphic>
      </p:graphicFrame>
      <p:graphicFrame>
        <p:nvGraphicFramePr>
          <p:cNvPr id="2" name="Tabla 1">
            <a:extLst>
              <a:ext uri="{FF2B5EF4-FFF2-40B4-BE49-F238E27FC236}">
                <a16:creationId xmlns:a16="http://schemas.microsoft.com/office/drawing/2014/main" id="{F8878EEF-F04C-4285-8979-D23B3C3A7C59}"/>
              </a:ext>
            </a:extLst>
          </p:cNvPr>
          <p:cNvGraphicFramePr>
            <a:graphicFrameLocks noGrp="1"/>
          </p:cNvGraphicFramePr>
          <p:nvPr>
            <p:extLst>
              <p:ext uri="{D42A27DB-BD31-4B8C-83A1-F6EECF244321}">
                <p14:modId xmlns:p14="http://schemas.microsoft.com/office/powerpoint/2010/main" val="2344311557"/>
              </p:ext>
            </p:extLst>
          </p:nvPr>
        </p:nvGraphicFramePr>
        <p:xfrm>
          <a:off x="9826778" y="1025300"/>
          <a:ext cx="2205423" cy="5395894"/>
        </p:xfrm>
        <a:graphic>
          <a:graphicData uri="http://schemas.openxmlformats.org/drawingml/2006/table">
            <a:tbl>
              <a:tblPr/>
              <a:tblGrid>
                <a:gridCol w="1250133">
                  <a:extLst>
                    <a:ext uri="{9D8B030D-6E8A-4147-A177-3AD203B41FA5}">
                      <a16:colId xmlns:a16="http://schemas.microsoft.com/office/drawing/2014/main" val="3650664037"/>
                    </a:ext>
                  </a:extLst>
                </a:gridCol>
                <a:gridCol w="955290">
                  <a:extLst>
                    <a:ext uri="{9D8B030D-6E8A-4147-A177-3AD203B41FA5}">
                      <a16:colId xmlns:a16="http://schemas.microsoft.com/office/drawing/2014/main" val="1743862417"/>
                    </a:ext>
                  </a:extLst>
                </a:gridCol>
              </a:tblGrid>
              <a:tr h="774920">
                <a:tc>
                  <a:txBody>
                    <a:bodyPr/>
                    <a:lstStyle/>
                    <a:p>
                      <a:pPr algn="ctr" fontAlgn="ctr"/>
                      <a:r>
                        <a:rPr lang="es-CO" sz="1000" b="1" i="0" u="none" strike="noStrike" dirty="0">
                          <a:solidFill>
                            <a:srgbClr val="FFFFFF"/>
                          </a:solidFill>
                          <a:effectLst/>
                          <a:latin typeface="Arial" panose="020B0604020202020204" pitchFamily="34" charset="0"/>
                        </a:rPr>
                        <a:t> COMPROMISOS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panose="020B0604020202020204" pitchFamily="34" charset="0"/>
                        </a:rPr>
                        <a:t> % RP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423570182"/>
                  </a:ext>
                </a:extLst>
              </a:tr>
              <a:tr h="283744">
                <a:tc>
                  <a:txBody>
                    <a:bodyPr/>
                    <a:lstStyle/>
                    <a:p>
                      <a:pPr algn="r" fontAlgn="ctr"/>
                      <a:r>
                        <a:rPr lang="es-CO" sz="1050" b="0" i="0" u="none" strike="noStrike" dirty="0">
                          <a:solidFill>
                            <a:srgbClr val="000000"/>
                          </a:solidFill>
                          <a:effectLst/>
                          <a:latin typeface="Arial" panose="020B0604020202020204" pitchFamily="34" charset="0"/>
                        </a:rPr>
                        <a:t>          290.805.991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1" i="0" u="none" strike="noStrike">
                          <a:solidFill>
                            <a:srgbClr val="000000"/>
                          </a:solidFill>
                          <a:effectLst/>
                          <a:latin typeface="Arial" panose="020B0604020202020204" pitchFamily="34" charset="0"/>
                        </a:rPr>
                        <a:t>61,09%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002860371"/>
                  </a:ext>
                </a:extLst>
              </a:tr>
              <a:tr h="283744">
                <a:tc>
                  <a:txBody>
                    <a:bodyPr/>
                    <a:lstStyle/>
                    <a:p>
                      <a:pPr algn="r" fontAlgn="ctr"/>
                      <a:r>
                        <a:rPr lang="es-CO" sz="1050" b="0" i="0" u="none" strike="noStrike" dirty="0">
                          <a:solidFill>
                            <a:srgbClr val="000000"/>
                          </a:solidFill>
                          <a:effectLst/>
                          <a:latin typeface="Arial" panose="020B0604020202020204" pitchFamily="34" charset="0"/>
                        </a:rPr>
                        <a:t>          768.894.852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1" i="0" u="none" strike="noStrike">
                          <a:solidFill>
                            <a:srgbClr val="000000"/>
                          </a:solidFill>
                          <a:effectLst/>
                          <a:latin typeface="Arial" panose="020B0604020202020204" pitchFamily="34" charset="0"/>
                        </a:rPr>
                        <a:t>77,95%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067395201"/>
                  </a:ext>
                </a:extLst>
              </a:tr>
              <a:tr h="283744">
                <a:tc>
                  <a:txBody>
                    <a:bodyPr/>
                    <a:lstStyle/>
                    <a:p>
                      <a:pPr algn="r" fontAlgn="ctr"/>
                      <a:r>
                        <a:rPr lang="es-CO" sz="1050" b="0" i="0" u="none" strike="noStrike" dirty="0">
                          <a:solidFill>
                            <a:srgbClr val="000000"/>
                          </a:solidFill>
                          <a:effectLst/>
                          <a:latin typeface="Arial" panose="020B0604020202020204" pitchFamily="34" charset="0"/>
                        </a:rPr>
                        <a:t>       2.209.712.836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1" i="0" u="none" strike="noStrike" dirty="0">
                          <a:solidFill>
                            <a:srgbClr val="000000"/>
                          </a:solidFill>
                          <a:effectLst/>
                          <a:latin typeface="Arial" panose="020B0604020202020204" pitchFamily="34" charset="0"/>
                        </a:rPr>
                        <a:t>75,48%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752435954"/>
                  </a:ext>
                </a:extLst>
              </a:tr>
              <a:tr h="283744">
                <a:tc>
                  <a:txBody>
                    <a:bodyPr/>
                    <a:lstStyle/>
                    <a:p>
                      <a:pPr algn="l" fontAlgn="ctr"/>
                      <a:r>
                        <a:rPr lang="es-CO" sz="1050" b="0" i="0" u="none" strike="noStrike" dirty="0">
                          <a:solidFill>
                            <a:srgbClr val="000000"/>
                          </a:solidFill>
                          <a:effectLst/>
                          <a:latin typeface="Arial" panose="020B0604020202020204" pitchFamily="34" charset="0"/>
                        </a:rPr>
                        <a:t>       5.109.653.217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1" i="0" u="none" strike="noStrike" dirty="0">
                          <a:solidFill>
                            <a:srgbClr val="000000"/>
                          </a:solidFill>
                          <a:effectLst/>
                          <a:latin typeface="Arial" panose="020B0604020202020204" pitchFamily="34" charset="0"/>
                        </a:rPr>
                        <a:t>31,96%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177020581"/>
                  </a:ext>
                </a:extLst>
              </a:tr>
              <a:tr h="283744">
                <a:tc>
                  <a:txBody>
                    <a:bodyPr/>
                    <a:lstStyle/>
                    <a:p>
                      <a:pPr algn="l" fontAlgn="ctr"/>
                      <a:r>
                        <a:rPr lang="es-CO" sz="1050" b="0" i="0" u="none" strike="noStrike" dirty="0">
                          <a:solidFill>
                            <a:srgbClr val="000000"/>
                          </a:solidFill>
                          <a:effectLst/>
                          <a:latin typeface="Arial" panose="020B0604020202020204" pitchFamily="34" charset="0"/>
                        </a:rPr>
                        <a:t>       2.184.493.501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1" i="0" u="none" strike="noStrike" dirty="0">
                          <a:solidFill>
                            <a:srgbClr val="000000"/>
                          </a:solidFill>
                          <a:effectLst/>
                          <a:latin typeface="Arial" panose="020B0604020202020204" pitchFamily="34" charset="0"/>
                        </a:rPr>
                        <a:t>32,94%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909993308"/>
                  </a:ext>
                </a:extLst>
              </a:tr>
              <a:tr h="283744">
                <a:tc>
                  <a:txBody>
                    <a:bodyPr/>
                    <a:lstStyle/>
                    <a:p>
                      <a:pPr algn="l" fontAlgn="ctr"/>
                      <a:r>
                        <a:rPr lang="es-CO" sz="1050" b="0" i="0" u="none" strike="noStrike" dirty="0">
                          <a:solidFill>
                            <a:srgbClr val="000000"/>
                          </a:solidFill>
                          <a:effectLst/>
                          <a:latin typeface="Arial" panose="020B0604020202020204" pitchFamily="34" charset="0"/>
                        </a:rPr>
                        <a:t>       3.045.624.167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1" i="0" u="none" strike="noStrike" dirty="0">
                          <a:solidFill>
                            <a:srgbClr val="000000"/>
                          </a:solidFill>
                          <a:effectLst/>
                          <a:latin typeface="Arial" panose="020B0604020202020204" pitchFamily="34" charset="0"/>
                        </a:rPr>
                        <a:t>75,98%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737453988"/>
                  </a:ext>
                </a:extLst>
              </a:tr>
              <a:tr h="351302">
                <a:tc>
                  <a:txBody>
                    <a:bodyPr/>
                    <a:lstStyle/>
                    <a:p>
                      <a:pPr algn="l" fontAlgn="ctr"/>
                      <a:r>
                        <a:rPr lang="es-CO" sz="1050" b="0" i="0" u="none" strike="noStrike" dirty="0">
                          <a:solidFill>
                            <a:srgbClr val="000000"/>
                          </a:solidFill>
                          <a:effectLst/>
                          <a:latin typeface="Arial" panose="020B0604020202020204" pitchFamily="34" charset="0"/>
                        </a:rPr>
                        <a:t>       2.580.792.552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1" i="0" u="none" strike="noStrike" dirty="0">
                          <a:solidFill>
                            <a:srgbClr val="000000"/>
                          </a:solidFill>
                          <a:effectLst/>
                          <a:latin typeface="Arial" panose="020B0604020202020204" pitchFamily="34" charset="0"/>
                        </a:rPr>
                        <a:t>75,43%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680782882"/>
                  </a:ext>
                </a:extLst>
              </a:tr>
              <a:tr h="540465">
                <a:tc>
                  <a:txBody>
                    <a:bodyPr/>
                    <a:lstStyle/>
                    <a:p>
                      <a:pPr algn="l" fontAlgn="ctr"/>
                      <a:r>
                        <a:rPr lang="es-CO" sz="1050" b="0" i="0" u="none" strike="noStrike" dirty="0">
                          <a:solidFill>
                            <a:srgbClr val="000000"/>
                          </a:solidFill>
                          <a:effectLst/>
                          <a:latin typeface="Arial" panose="020B0604020202020204" pitchFamily="34" charset="0"/>
                        </a:rPr>
                        <a:t>       2.125.185.974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1" i="0" u="none" strike="noStrike" dirty="0">
                          <a:solidFill>
                            <a:srgbClr val="000000"/>
                          </a:solidFill>
                          <a:effectLst/>
                          <a:latin typeface="Arial" panose="020B0604020202020204" pitchFamily="34" charset="0"/>
                        </a:rPr>
                        <a:t>55,14%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21481794"/>
                  </a:ext>
                </a:extLst>
              </a:tr>
              <a:tr h="283744">
                <a:tc>
                  <a:txBody>
                    <a:bodyPr/>
                    <a:lstStyle/>
                    <a:p>
                      <a:pPr algn="l" fontAlgn="ctr"/>
                      <a:r>
                        <a:rPr lang="es-CO" sz="1050" b="0" i="0" u="none" strike="noStrike" dirty="0">
                          <a:solidFill>
                            <a:srgbClr val="000000"/>
                          </a:solidFill>
                          <a:effectLst/>
                          <a:latin typeface="Arial" panose="020B0604020202020204" pitchFamily="34" charset="0"/>
                        </a:rPr>
                        <a:t>          963.537.956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1" i="0" u="none" strike="noStrike" dirty="0">
                          <a:solidFill>
                            <a:srgbClr val="000000"/>
                          </a:solidFill>
                          <a:effectLst/>
                          <a:latin typeface="Arial" panose="020B0604020202020204" pitchFamily="34" charset="0"/>
                        </a:rPr>
                        <a:t>81,86%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87903150"/>
                  </a:ext>
                </a:extLst>
              </a:tr>
              <a:tr h="283744">
                <a:tc>
                  <a:txBody>
                    <a:bodyPr/>
                    <a:lstStyle/>
                    <a:p>
                      <a:pPr algn="l" fontAlgn="ctr"/>
                      <a:r>
                        <a:rPr lang="es-CO" sz="1050" b="0" i="0" u="none" strike="noStrike" dirty="0">
                          <a:solidFill>
                            <a:srgbClr val="000000"/>
                          </a:solidFill>
                          <a:effectLst/>
                          <a:latin typeface="Arial" panose="020B0604020202020204" pitchFamily="34" charset="0"/>
                        </a:rPr>
                        <a:t>  138.198.117.334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1" i="0" u="none" strike="noStrike" dirty="0">
                          <a:solidFill>
                            <a:srgbClr val="000000"/>
                          </a:solidFill>
                          <a:effectLst/>
                          <a:latin typeface="Arial" panose="020B0604020202020204" pitchFamily="34" charset="0"/>
                        </a:rPr>
                        <a:t>70,69%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607568977"/>
                  </a:ext>
                </a:extLst>
              </a:tr>
              <a:tr h="283744">
                <a:tc>
                  <a:txBody>
                    <a:bodyPr/>
                    <a:lstStyle/>
                    <a:p>
                      <a:pPr algn="l" fontAlgn="ctr"/>
                      <a:r>
                        <a:rPr lang="es-CO" sz="1050" b="0" i="0" u="none" strike="noStrike" dirty="0">
                          <a:solidFill>
                            <a:srgbClr val="000000"/>
                          </a:solidFill>
                          <a:effectLst/>
                          <a:latin typeface="Arial" panose="020B0604020202020204" pitchFamily="34" charset="0"/>
                        </a:rPr>
                        <a:t>       3.603.152.810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1" i="0" u="none" strike="noStrike" dirty="0">
                          <a:solidFill>
                            <a:srgbClr val="000000"/>
                          </a:solidFill>
                          <a:effectLst/>
                          <a:latin typeface="Arial" panose="020B0604020202020204" pitchFamily="34" charset="0"/>
                        </a:rPr>
                        <a:t>58,22%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225440101"/>
                  </a:ext>
                </a:extLst>
              </a:tr>
              <a:tr h="283744">
                <a:tc>
                  <a:txBody>
                    <a:bodyPr/>
                    <a:lstStyle/>
                    <a:p>
                      <a:pPr algn="l" fontAlgn="ctr"/>
                      <a:r>
                        <a:rPr lang="es-CO" sz="1050" b="0" i="0" u="none" strike="noStrike" dirty="0">
                          <a:solidFill>
                            <a:srgbClr val="000000"/>
                          </a:solidFill>
                          <a:effectLst/>
                          <a:latin typeface="Arial" panose="020B0604020202020204" pitchFamily="34" charset="0"/>
                        </a:rPr>
                        <a:t>    48.834.047.124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1" i="0" u="none" strike="noStrike" dirty="0">
                          <a:solidFill>
                            <a:srgbClr val="000000"/>
                          </a:solidFill>
                          <a:effectLst/>
                          <a:latin typeface="Arial" panose="020B0604020202020204" pitchFamily="34" charset="0"/>
                        </a:rPr>
                        <a:t>83,43%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802335107"/>
                  </a:ext>
                </a:extLst>
              </a:tr>
              <a:tr h="540465">
                <a:tc>
                  <a:txBody>
                    <a:bodyPr/>
                    <a:lstStyle/>
                    <a:p>
                      <a:pPr algn="l" fontAlgn="ctr"/>
                      <a:r>
                        <a:rPr lang="es-CO" sz="1050" b="0" i="0" u="none" strike="noStrike" dirty="0">
                          <a:solidFill>
                            <a:srgbClr val="000000"/>
                          </a:solidFill>
                          <a:effectLst/>
                          <a:latin typeface="Arial" panose="020B0604020202020204" pitchFamily="34" charset="0"/>
                        </a:rPr>
                        <a:t>          906.494.541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50" b="1" i="0" u="none" strike="noStrike" dirty="0">
                          <a:solidFill>
                            <a:srgbClr val="000000"/>
                          </a:solidFill>
                          <a:effectLst/>
                          <a:latin typeface="Arial" panose="020B0604020202020204" pitchFamily="34" charset="0"/>
                        </a:rPr>
                        <a:t>75,79%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693708873"/>
                  </a:ext>
                </a:extLst>
              </a:tr>
              <a:tr h="351302">
                <a:tc>
                  <a:txBody>
                    <a:bodyPr/>
                    <a:lstStyle/>
                    <a:p>
                      <a:pPr algn="l" fontAlgn="ctr"/>
                      <a:r>
                        <a:rPr lang="es-CO" sz="1200" b="1" i="0" u="none" strike="noStrike">
                          <a:solidFill>
                            <a:srgbClr val="FFFFFF"/>
                          </a:solidFill>
                          <a:effectLst/>
                          <a:latin typeface="Arial" panose="020B0604020202020204" pitchFamily="34" charset="0"/>
                        </a:rPr>
                        <a:t>  210.820.512.856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rgbClr val="000000"/>
                          </a:solidFill>
                          <a:effectLst/>
                          <a:latin typeface="Arial" panose="020B0604020202020204" pitchFamily="34" charset="0"/>
                        </a:rPr>
                        <a:t>70,07%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747353336"/>
                  </a:ext>
                </a:extLst>
              </a:tr>
            </a:tbl>
          </a:graphicData>
        </a:graphic>
      </p:graphicFrame>
      <p:sp>
        <p:nvSpPr>
          <p:cNvPr id="3" name="Flecha: hacia abajo 2">
            <a:extLst>
              <a:ext uri="{FF2B5EF4-FFF2-40B4-BE49-F238E27FC236}">
                <a16:creationId xmlns:a16="http://schemas.microsoft.com/office/drawing/2014/main" id="{2D5EA3BF-4858-4CD0-9073-EF9D9F8BCC3C}"/>
              </a:ext>
            </a:extLst>
          </p:cNvPr>
          <p:cNvSpPr/>
          <p:nvPr/>
        </p:nvSpPr>
        <p:spPr>
          <a:xfrm>
            <a:off x="10748972" y="712327"/>
            <a:ext cx="727969" cy="30184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a:extLst>
              <a:ext uri="{FF2B5EF4-FFF2-40B4-BE49-F238E27FC236}">
                <a16:creationId xmlns:a16="http://schemas.microsoft.com/office/drawing/2014/main" id="{2BD179BE-64EB-45E4-87E1-573D3EC171FE}"/>
              </a:ext>
            </a:extLst>
          </p:cNvPr>
          <p:cNvSpPr/>
          <p:nvPr/>
        </p:nvSpPr>
        <p:spPr>
          <a:xfrm>
            <a:off x="10339121" y="329491"/>
            <a:ext cx="1547673" cy="3018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chemeClr val="tx1"/>
                </a:solidFill>
              </a:rPr>
              <a:t>31 DE OCTUBRE DE 2021 PRELIMINAR</a:t>
            </a:r>
            <a:endParaRPr lang="es-CO" sz="1050" b="1" dirty="0">
              <a:solidFill>
                <a:schemeClr val="tx1"/>
              </a:solidFill>
            </a:endParaRPr>
          </a:p>
        </p:txBody>
      </p:sp>
    </p:spTree>
    <p:extLst>
      <p:ext uri="{BB962C8B-B14F-4D97-AF65-F5344CB8AC3E}">
        <p14:creationId xmlns:p14="http://schemas.microsoft.com/office/powerpoint/2010/main" val="3328864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7 Rectángulo"/>
          <p:cNvSpPr/>
          <p:nvPr/>
        </p:nvSpPr>
        <p:spPr>
          <a:xfrm>
            <a:off x="901229" y="142051"/>
            <a:ext cx="10184460" cy="721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rgbClr val="002060"/>
                </a:solidFill>
                <a:latin typeface="Arial" pitchFamily="34" charset="0"/>
                <a:cs typeface="Arial" pitchFamily="34" charset="0"/>
              </a:rPr>
              <a:t>ESTADO DE EJECUCIÓN PLAN OPERATIVO ANUAL DE INVERSIONES POAI CON CORTE AL III-TRIMESTRE DE 2021 POR UNIDADES EJECUTORAS SECTOR CENTRAL Y DESCENTRALIZADOS</a:t>
            </a:r>
          </a:p>
        </p:txBody>
      </p:sp>
      <p:graphicFrame>
        <p:nvGraphicFramePr>
          <p:cNvPr id="7" name="Tabla 6"/>
          <p:cNvGraphicFramePr>
            <a:graphicFrameLocks noGrp="1"/>
          </p:cNvGraphicFramePr>
          <p:nvPr>
            <p:extLst>
              <p:ext uri="{D42A27DB-BD31-4B8C-83A1-F6EECF244321}">
                <p14:modId xmlns:p14="http://schemas.microsoft.com/office/powerpoint/2010/main" val="2013685005"/>
              </p:ext>
            </p:extLst>
          </p:nvPr>
        </p:nvGraphicFramePr>
        <p:xfrm>
          <a:off x="901230" y="994300"/>
          <a:ext cx="10229613" cy="5711718"/>
        </p:xfrm>
        <a:graphic>
          <a:graphicData uri="http://schemas.openxmlformats.org/drawingml/2006/table">
            <a:tbl>
              <a:tblPr/>
              <a:tblGrid>
                <a:gridCol w="614706">
                  <a:extLst>
                    <a:ext uri="{9D8B030D-6E8A-4147-A177-3AD203B41FA5}">
                      <a16:colId xmlns:a16="http://schemas.microsoft.com/office/drawing/2014/main" val="20000"/>
                    </a:ext>
                  </a:extLst>
                </a:gridCol>
                <a:gridCol w="2157265">
                  <a:extLst>
                    <a:ext uri="{9D8B030D-6E8A-4147-A177-3AD203B41FA5}">
                      <a16:colId xmlns:a16="http://schemas.microsoft.com/office/drawing/2014/main" val="20001"/>
                    </a:ext>
                  </a:extLst>
                </a:gridCol>
                <a:gridCol w="1670141">
                  <a:extLst>
                    <a:ext uri="{9D8B030D-6E8A-4147-A177-3AD203B41FA5}">
                      <a16:colId xmlns:a16="http://schemas.microsoft.com/office/drawing/2014/main" val="20002"/>
                    </a:ext>
                  </a:extLst>
                </a:gridCol>
                <a:gridCol w="823929">
                  <a:extLst>
                    <a:ext uri="{9D8B030D-6E8A-4147-A177-3AD203B41FA5}">
                      <a16:colId xmlns:a16="http://schemas.microsoft.com/office/drawing/2014/main" val="20003"/>
                    </a:ext>
                  </a:extLst>
                </a:gridCol>
                <a:gridCol w="1878452">
                  <a:extLst>
                    <a:ext uri="{9D8B030D-6E8A-4147-A177-3AD203B41FA5}">
                      <a16:colId xmlns:a16="http://schemas.microsoft.com/office/drawing/2014/main" val="20004"/>
                    </a:ext>
                  </a:extLst>
                </a:gridCol>
                <a:gridCol w="653243">
                  <a:extLst>
                    <a:ext uri="{9D8B030D-6E8A-4147-A177-3AD203B41FA5}">
                      <a16:colId xmlns:a16="http://schemas.microsoft.com/office/drawing/2014/main" val="20005"/>
                    </a:ext>
                  </a:extLst>
                </a:gridCol>
                <a:gridCol w="1633350">
                  <a:extLst>
                    <a:ext uri="{9D8B030D-6E8A-4147-A177-3AD203B41FA5}">
                      <a16:colId xmlns:a16="http://schemas.microsoft.com/office/drawing/2014/main" val="20006"/>
                    </a:ext>
                  </a:extLst>
                </a:gridCol>
                <a:gridCol w="798527">
                  <a:extLst>
                    <a:ext uri="{9D8B030D-6E8A-4147-A177-3AD203B41FA5}">
                      <a16:colId xmlns:a16="http://schemas.microsoft.com/office/drawing/2014/main" val="20007"/>
                    </a:ext>
                  </a:extLst>
                </a:gridCol>
              </a:tblGrid>
              <a:tr h="586995">
                <a:tc>
                  <a:txBody>
                    <a:bodyPr/>
                    <a:lstStyle/>
                    <a:p>
                      <a:pPr algn="l" fontAlgn="ctr"/>
                      <a:r>
                        <a:rPr lang="es-CO" sz="1200" b="1" i="0" u="none" strike="noStrike" dirty="0">
                          <a:solidFill>
                            <a:schemeClr val="bg1"/>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s-CO" sz="1200" b="1" i="0" u="none" strike="noStrike" dirty="0">
                          <a:solidFill>
                            <a:schemeClr val="bg1"/>
                          </a:solidFill>
                          <a:effectLst/>
                          <a:latin typeface="Arial" panose="020B0604020202020204" pitchFamily="34" charset="0"/>
                        </a:rPr>
                        <a:t> UNIDAD EJECUTORA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chemeClr val="bg1"/>
                          </a:solidFill>
                          <a:effectLst/>
                          <a:latin typeface="Arial" panose="020B0604020202020204" pitchFamily="34" charset="0"/>
                        </a:rPr>
                        <a:t> APROPIACION DEFINITIVA</a:t>
                      </a:r>
                    </a:p>
                    <a:p>
                      <a:pPr algn="ctr" fontAlgn="ctr"/>
                      <a:r>
                        <a:rPr lang="es-CO" sz="1200" b="1" i="0" u="none" strike="noStrike" dirty="0">
                          <a:solidFill>
                            <a:schemeClr val="bg1"/>
                          </a:solidFill>
                          <a:effectLst/>
                          <a:latin typeface="Arial" panose="020B0604020202020204" pitchFamily="34" charset="0"/>
                        </a:rPr>
                        <a:t>SEP 30-</a:t>
                      </a:r>
                      <a:r>
                        <a:rPr lang="es-CO" sz="1200" b="1" i="0" u="none" strike="noStrike" baseline="0" dirty="0">
                          <a:solidFill>
                            <a:schemeClr val="bg1"/>
                          </a:solidFill>
                          <a:effectLst/>
                          <a:latin typeface="Arial" panose="020B0604020202020204" pitchFamily="34" charset="0"/>
                        </a:rPr>
                        <a:t> 2021</a:t>
                      </a:r>
                      <a:r>
                        <a:rPr lang="es-CO" sz="1200" b="1" i="0" u="none" strike="noStrike" dirty="0">
                          <a:solidFill>
                            <a:schemeClr val="bg1"/>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chemeClr val="bg1"/>
                          </a:solidFill>
                          <a:effectLst/>
                          <a:latin typeface="Arial" panose="020B0604020202020204" pitchFamily="34" charset="0"/>
                        </a:rPr>
                        <a:t> % PD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chemeClr val="bg1"/>
                          </a:solidFill>
                          <a:effectLst/>
                          <a:latin typeface="Arial" panose="020B0604020202020204" pitchFamily="34" charset="0"/>
                        </a:rPr>
                        <a:t>CERTIFICADOS DE  DISPONIBILIDAD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chemeClr val="bg1"/>
                          </a:solidFill>
                          <a:effectLst/>
                          <a:latin typeface="Arial" panose="020B0604020202020204" pitchFamily="34" charset="0"/>
                        </a:rPr>
                        <a:t> % CD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chemeClr val="bg1"/>
                          </a:solidFill>
                          <a:effectLst/>
                          <a:latin typeface="Arial" panose="020B0604020202020204" pitchFamily="34" charset="0"/>
                        </a:rPr>
                        <a:t> COMPROMISOS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chemeClr val="bg1"/>
                          </a:solidFill>
                          <a:effectLst/>
                          <a:latin typeface="Arial" panose="020B0604020202020204" pitchFamily="34" charset="0"/>
                        </a:rPr>
                        <a:t> % RP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208931">
                <a:tc>
                  <a:txBody>
                    <a:bodyPr/>
                    <a:lstStyle/>
                    <a:p>
                      <a:pPr algn="ctr" fontAlgn="ctr"/>
                      <a:r>
                        <a:rPr lang="es-CO" sz="1000" b="0" i="0" u="none" strike="noStrike" dirty="0">
                          <a:solidFill>
                            <a:srgbClr val="000000"/>
                          </a:solidFill>
                          <a:effectLst/>
                          <a:latin typeface="Arial" panose="020B0604020202020204" pitchFamily="34" charset="0"/>
                        </a:rPr>
                        <a:t>304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Arial" panose="020B0604020202020204" pitchFamily="34" charset="0"/>
                        </a:rPr>
                        <a:t>Administrativa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            476,000,000.00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            236,779,335.00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49.74%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              161,799,675.00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Arial" panose="020B0604020202020204" pitchFamily="34" charset="0"/>
                        </a:rPr>
                        <a:t>33.99%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1"/>
                  </a:ext>
                </a:extLst>
              </a:tr>
              <a:tr h="208931">
                <a:tc>
                  <a:txBody>
                    <a:bodyPr/>
                    <a:lstStyle/>
                    <a:p>
                      <a:pPr algn="ctr" fontAlgn="ctr"/>
                      <a:r>
                        <a:rPr lang="es-CO" sz="1000" b="0" i="0" u="none" strike="noStrike">
                          <a:solidFill>
                            <a:srgbClr val="000000"/>
                          </a:solidFill>
                          <a:effectLst/>
                          <a:latin typeface="Arial" panose="020B0604020202020204" pitchFamily="34" charset="0"/>
                        </a:rPr>
                        <a:t>305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Arial" panose="020B0604020202020204" pitchFamily="34" charset="0"/>
                        </a:rPr>
                        <a:t>Planeación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            986,333,529.00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            727,740,512.00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73.78%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              687,842,685.00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Arial" panose="020B0604020202020204" pitchFamily="34" charset="0"/>
                        </a:rPr>
                        <a:t>69.74%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208931">
                <a:tc>
                  <a:txBody>
                    <a:bodyPr/>
                    <a:lstStyle/>
                    <a:p>
                      <a:pPr algn="ctr" fontAlgn="ctr"/>
                      <a:r>
                        <a:rPr lang="es-CO" sz="1000" b="0" i="0" u="none" strike="noStrike">
                          <a:solidFill>
                            <a:srgbClr val="000000"/>
                          </a:solidFill>
                          <a:effectLst/>
                          <a:latin typeface="Arial" panose="020B0604020202020204" pitchFamily="34" charset="0"/>
                        </a:rPr>
                        <a:t>307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Arial" panose="020B0604020202020204" pitchFamily="34" charset="0"/>
                        </a:rPr>
                        <a:t>Hacienda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        2,927,625,342.84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         2,122,075,979.00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72.48%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           2,083,805,502.00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Arial" panose="020B0604020202020204" pitchFamily="34" charset="0"/>
                        </a:rPr>
                        <a:t>71.18%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208931">
                <a:tc>
                  <a:txBody>
                    <a:bodyPr/>
                    <a:lstStyle/>
                    <a:p>
                      <a:pPr algn="ctr" fontAlgn="ctr"/>
                      <a:r>
                        <a:rPr lang="es-CO" sz="1000" b="0" i="0" u="none" strike="noStrike">
                          <a:solidFill>
                            <a:srgbClr val="000000"/>
                          </a:solidFill>
                          <a:effectLst/>
                          <a:latin typeface="Arial" panose="020B0604020202020204" pitchFamily="34" charset="0"/>
                        </a:rPr>
                        <a:t>308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Arial" panose="020B0604020202020204" pitchFamily="34" charset="0"/>
                        </a:rPr>
                        <a:t>Aguas e Infraestructura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      15,986,154,634.14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      12,673,477,036.00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79.28%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           4,609,696,684.38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Arial" panose="020B0604020202020204" pitchFamily="34" charset="0"/>
                        </a:rPr>
                        <a:t>28.84%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r h="208931">
                <a:tc>
                  <a:txBody>
                    <a:bodyPr/>
                    <a:lstStyle/>
                    <a:p>
                      <a:pPr algn="ctr" fontAlgn="ctr"/>
                      <a:r>
                        <a:rPr lang="es-CO" sz="1000" b="0" i="0" u="none" strike="noStrike">
                          <a:solidFill>
                            <a:srgbClr val="000000"/>
                          </a:solidFill>
                          <a:effectLst/>
                          <a:latin typeface="Arial" panose="020B0604020202020204" pitchFamily="34" charset="0"/>
                        </a:rPr>
                        <a:t>309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Arial" panose="020B0604020202020204" pitchFamily="34" charset="0"/>
                        </a:rPr>
                        <a:t>Interior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        6,632,641,520.33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         4,887,568,411.33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73.69%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           2,025,393,287.33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Arial" panose="020B0604020202020204" pitchFamily="34" charset="0"/>
                        </a:rPr>
                        <a:t>30.54%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5"/>
                  </a:ext>
                </a:extLst>
              </a:tr>
              <a:tr h="208931">
                <a:tc>
                  <a:txBody>
                    <a:bodyPr/>
                    <a:lstStyle/>
                    <a:p>
                      <a:pPr algn="ctr" fontAlgn="ctr"/>
                      <a:r>
                        <a:rPr lang="es-CO" sz="1000" b="0" i="0" u="none" strike="noStrike">
                          <a:solidFill>
                            <a:srgbClr val="000000"/>
                          </a:solidFill>
                          <a:effectLst/>
                          <a:latin typeface="Arial" panose="020B0604020202020204" pitchFamily="34" charset="0"/>
                        </a:rPr>
                        <a:t>310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Cultura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        4,008,607,319.32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         3,283,623,539.57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81.91%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           2,984,380,794.53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Arial" panose="020B0604020202020204" pitchFamily="34" charset="0"/>
                        </a:rPr>
                        <a:t>74.45%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6"/>
                  </a:ext>
                </a:extLst>
              </a:tr>
              <a:tr h="258677">
                <a:tc>
                  <a:txBody>
                    <a:bodyPr/>
                    <a:lstStyle/>
                    <a:p>
                      <a:pPr algn="ctr" fontAlgn="ctr"/>
                      <a:r>
                        <a:rPr lang="es-CO" sz="1000" b="0" i="0" u="none" strike="noStrike">
                          <a:solidFill>
                            <a:srgbClr val="000000"/>
                          </a:solidFill>
                          <a:effectLst/>
                          <a:latin typeface="Arial" panose="020B0604020202020204" pitchFamily="34" charset="0"/>
                        </a:rPr>
                        <a:t>311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Turismo Industria y Comercio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        3,421,587,709.61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         3,068,144,140.00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89.67%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           2,345,005,652.00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Arial" panose="020B0604020202020204" pitchFamily="34" charset="0"/>
                        </a:rPr>
                        <a:t>68.54%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397963">
                <a:tc>
                  <a:txBody>
                    <a:bodyPr/>
                    <a:lstStyle/>
                    <a:p>
                      <a:pPr algn="ctr" fontAlgn="ctr"/>
                      <a:r>
                        <a:rPr lang="es-CO" sz="1000" b="0" i="0" u="none" strike="noStrike">
                          <a:solidFill>
                            <a:srgbClr val="000000"/>
                          </a:solidFill>
                          <a:effectLst/>
                          <a:latin typeface="Arial" panose="020B0604020202020204" pitchFamily="34" charset="0"/>
                        </a:rPr>
                        <a:t>312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Arial" panose="020B0604020202020204" pitchFamily="34" charset="0"/>
                        </a:rPr>
                        <a:t>Agricultura, Desarrollo Rural y Medio Ambiente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        3,854,290,501.63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         2,346,949,700.00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60.89%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           1,737,599,819.00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Arial" panose="020B0604020202020204" pitchFamily="34" charset="0"/>
                        </a:rPr>
                        <a:t>45.08%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8"/>
                  </a:ext>
                </a:extLst>
              </a:tr>
              <a:tr h="208931">
                <a:tc>
                  <a:txBody>
                    <a:bodyPr/>
                    <a:lstStyle/>
                    <a:p>
                      <a:pPr algn="ctr" fontAlgn="ctr"/>
                      <a:r>
                        <a:rPr lang="es-CO" sz="1000" b="0" i="0" u="none" strike="noStrike">
                          <a:solidFill>
                            <a:srgbClr val="000000"/>
                          </a:solidFill>
                          <a:effectLst/>
                          <a:latin typeface="Arial" panose="020B0604020202020204" pitchFamily="34" charset="0"/>
                        </a:rPr>
                        <a:t>313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Oficina Privada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        1,177,000,000.00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            920,142,289.32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78.18%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              913,410,622.99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Arial" panose="020B0604020202020204" pitchFamily="34" charset="0"/>
                        </a:rPr>
                        <a:t>77.60%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9"/>
                  </a:ext>
                </a:extLst>
              </a:tr>
              <a:tr h="208931">
                <a:tc>
                  <a:txBody>
                    <a:bodyPr/>
                    <a:lstStyle/>
                    <a:p>
                      <a:pPr algn="ctr" fontAlgn="ctr"/>
                      <a:r>
                        <a:rPr lang="es-CO" sz="1000" b="0" i="0" u="none" strike="noStrike">
                          <a:solidFill>
                            <a:srgbClr val="000000"/>
                          </a:solidFill>
                          <a:effectLst/>
                          <a:latin typeface="Arial" panose="020B0604020202020204" pitchFamily="34" charset="0"/>
                        </a:rPr>
                        <a:t>314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Educación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    195,488,624,347.70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    134,670,681,814.03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68.89%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      130,208,094,904.87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Arial" panose="020B0604020202020204" pitchFamily="34" charset="0"/>
                        </a:rPr>
                        <a:t>66.61%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208931">
                <a:tc>
                  <a:txBody>
                    <a:bodyPr/>
                    <a:lstStyle/>
                    <a:p>
                      <a:pPr algn="ctr" fontAlgn="ctr"/>
                      <a:r>
                        <a:rPr lang="es-CO" sz="1000" b="0" i="0" u="none" strike="noStrike">
                          <a:solidFill>
                            <a:srgbClr val="000000"/>
                          </a:solidFill>
                          <a:effectLst/>
                          <a:latin typeface="Arial" panose="020B0604020202020204" pitchFamily="34" charset="0"/>
                        </a:rPr>
                        <a:t>316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Familia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        6,188,861,113.01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         3,759,865,148.25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60.75%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           3,490,031,909.25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Arial" panose="020B0604020202020204" pitchFamily="34" charset="0"/>
                        </a:rPr>
                        <a:t>56.39%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1"/>
                  </a:ext>
                </a:extLst>
              </a:tr>
              <a:tr h="208931">
                <a:tc>
                  <a:txBody>
                    <a:bodyPr/>
                    <a:lstStyle/>
                    <a:p>
                      <a:pPr algn="ctr" fontAlgn="ctr"/>
                      <a:r>
                        <a:rPr lang="es-CO" sz="1000" b="0" i="0" u="none" strike="noStrike">
                          <a:solidFill>
                            <a:srgbClr val="000000"/>
                          </a:solidFill>
                          <a:effectLst/>
                          <a:latin typeface="Arial" panose="020B0604020202020204" pitchFamily="34" charset="0"/>
                        </a:rPr>
                        <a:t>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Salud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      58,530,598,681.80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      48,662,793,773.92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83.14%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         47,631,688,135.25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Arial" panose="020B0604020202020204" pitchFamily="34" charset="0"/>
                        </a:rPr>
                        <a:t>81.38%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12"/>
                  </a:ext>
                </a:extLst>
              </a:tr>
              <a:tr h="397963">
                <a:tc>
                  <a:txBody>
                    <a:bodyPr/>
                    <a:lstStyle/>
                    <a:p>
                      <a:pPr algn="ctr" fontAlgn="ctr"/>
                      <a:r>
                        <a:rPr lang="es-CO" sz="1000" b="0" i="0" u="none" strike="noStrike">
                          <a:solidFill>
                            <a:srgbClr val="000000"/>
                          </a:solidFill>
                          <a:effectLst/>
                          <a:latin typeface="Arial" panose="020B0604020202020204" pitchFamily="34" charset="0"/>
                        </a:rPr>
                        <a:t>324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Arial" panose="020B0604020202020204" pitchFamily="34" charset="0"/>
                        </a:rPr>
                        <a:t>Tecnología de la Información y las Comunicaciones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        1,196,000,000.00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            904,098,553.00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75.59%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              665,187,500.00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Arial" panose="020B0604020202020204" pitchFamily="34" charset="0"/>
                        </a:rPr>
                        <a:t>55.62%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3"/>
                  </a:ext>
                </a:extLst>
              </a:tr>
              <a:tr h="427810">
                <a:tc>
                  <a:txBody>
                    <a:bodyPr/>
                    <a:lstStyle/>
                    <a:p>
                      <a:pPr algn="l" fontAlgn="ctr"/>
                      <a:r>
                        <a:rPr lang="es-CO" sz="1200" b="1" i="0" u="none" strike="noStrike" dirty="0">
                          <a:solidFill>
                            <a:schemeClr val="bg1"/>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ctr"/>
                      <a:r>
                        <a:rPr lang="es-CO" sz="1200" b="1" i="0" u="none" strike="noStrike" dirty="0">
                          <a:solidFill>
                            <a:schemeClr val="bg1"/>
                          </a:solidFill>
                          <a:effectLst/>
                          <a:latin typeface="Arial" panose="020B0604020202020204" pitchFamily="34" charset="0"/>
                        </a:rPr>
                        <a:t>TOTAL SECTOR CENTRAL</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chemeClr val="bg1"/>
                          </a:solidFill>
                          <a:effectLst/>
                          <a:latin typeface="Arial" panose="020B0604020202020204" pitchFamily="34" charset="0"/>
                        </a:rPr>
                        <a:t>    300,874,324,699.38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chemeClr val="bg1"/>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s-CO" sz="1200" b="1" i="0" u="none" strike="noStrike" dirty="0">
                          <a:solidFill>
                            <a:schemeClr val="bg1"/>
                          </a:solidFill>
                          <a:effectLst/>
                          <a:latin typeface="Arial" panose="020B0604020202020204" pitchFamily="34" charset="0"/>
                        </a:rPr>
                        <a:t>    218,263,940,231.42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chemeClr val="bg1"/>
                          </a:solidFill>
                          <a:effectLst/>
                          <a:latin typeface="Arial" panose="020B0604020202020204" pitchFamily="34" charset="0"/>
                        </a:rPr>
                        <a:t>72.54%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chemeClr val="bg1"/>
                          </a:solidFill>
                          <a:effectLst/>
                          <a:latin typeface="Arial" panose="020B0604020202020204" pitchFamily="34" charset="0"/>
                        </a:rPr>
                        <a:t>     199,543,937,171.60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rgbClr val="000000"/>
                          </a:solidFill>
                          <a:effectLst/>
                          <a:latin typeface="Arial" panose="020B0604020202020204" pitchFamily="34" charset="0"/>
                        </a:rPr>
                        <a:t>66.32%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4"/>
                  </a:ext>
                </a:extLst>
              </a:tr>
              <a:tr h="208931">
                <a:tc>
                  <a:txBody>
                    <a:bodyPr/>
                    <a:lstStyle/>
                    <a:p>
                      <a:pPr algn="ctr" fontAlgn="ctr"/>
                      <a:r>
                        <a:rPr lang="es-CO" sz="1000" b="0" i="0" u="none" strike="noStrike">
                          <a:solidFill>
                            <a:srgbClr val="000000"/>
                          </a:solidFill>
                          <a:effectLst/>
                          <a:latin typeface="Arial" panose="020B0604020202020204" pitchFamily="34" charset="0"/>
                        </a:rPr>
                        <a:t>319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Indeportes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      13,105,059,806.03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         4,664,748,517.56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35.60%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           3,806,286,205.86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Arial" panose="020B0604020202020204" pitchFamily="34" charset="0"/>
                        </a:rPr>
                        <a:t>29.04%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15"/>
                  </a:ext>
                </a:extLst>
              </a:tr>
              <a:tr h="208931">
                <a:tc>
                  <a:txBody>
                    <a:bodyPr/>
                    <a:lstStyle/>
                    <a:p>
                      <a:pPr algn="ctr" fontAlgn="ctr"/>
                      <a:r>
                        <a:rPr lang="es-CO" sz="1000" b="0" i="0" u="none" strike="noStrike">
                          <a:solidFill>
                            <a:srgbClr val="000000"/>
                          </a:solidFill>
                          <a:effectLst/>
                          <a:latin typeface="Arial" panose="020B0604020202020204" pitchFamily="34" charset="0"/>
                        </a:rPr>
                        <a:t>320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Promotora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        2,195,124,680.08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         1,126,357,838.94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51.31%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              940,694,483.35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Arial" panose="020B0604020202020204" pitchFamily="34" charset="0"/>
                        </a:rPr>
                        <a:t>42.85%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6"/>
                  </a:ext>
                </a:extLst>
              </a:tr>
              <a:tr h="208931">
                <a:tc>
                  <a:txBody>
                    <a:bodyPr/>
                    <a:lstStyle/>
                    <a:p>
                      <a:pPr algn="ctr" fontAlgn="ctr"/>
                      <a:r>
                        <a:rPr lang="es-CO" sz="1000" b="0" i="0" u="none" strike="noStrike">
                          <a:solidFill>
                            <a:srgbClr val="000000"/>
                          </a:solidFill>
                          <a:effectLst/>
                          <a:latin typeface="Arial" panose="020B0604020202020204" pitchFamily="34" charset="0"/>
                        </a:rPr>
                        <a:t>321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IDTQ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            110,210,000.00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              92,893,240.00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84.29%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Arial" panose="020B0604020202020204" pitchFamily="34" charset="0"/>
                        </a:rPr>
                        <a:t>                87,445,000.00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Arial" panose="020B0604020202020204" pitchFamily="34" charset="0"/>
                        </a:rPr>
                        <a:t>79.34%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17"/>
                  </a:ext>
                </a:extLst>
              </a:tr>
              <a:tr h="388455">
                <a:tc>
                  <a:txBody>
                    <a:bodyPr/>
                    <a:lstStyle/>
                    <a:p>
                      <a:pPr algn="l" fontAlgn="ctr"/>
                      <a:r>
                        <a:rPr lang="es-CO" sz="1200" b="1" i="0" u="none" strike="noStrike" dirty="0">
                          <a:solidFill>
                            <a:schemeClr val="bg1"/>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s-CO" sz="1200" b="1" i="0" u="none" strike="noStrike" dirty="0">
                          <a:solidFill>
                            <a:schemeClr val="bg1"/>
                          </a:solidFill>
                          <a:effectLst/>
                          <a:latin typeface="Arial" panose="020B0604020202020204" pitchFamily="34" charset="0"/>
                        </a:rPr>
                        <a:t>TOTAL DESCENTRALIZADOS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chemeClr val="bg1"/>
                          </a:solidFill>
                          <a:effectLst/>
                          <a:latin typeface="Arial" panose="020B0604020202020204" pitchFamily="34" charset="0"/>
                        </a:rPr>
                        <a:t>      15,410,394,486.11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chemeClr val="bg1"/>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s-CO" sz="1200" b="1" i="0" u="none" strike="noStrike" dirty="0">
                          <a:solidFill>
                            <a:schemeClr val="bg1"/>
                          </a:solidFill>
                          <a:effectLst/>
                          <a:latin typeface="Arial" panose="020B0604020202020204" pitchFamily="34" charset="0"/>
                        </a:rPr>
                        <a:t>         5,883,999,596.50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chemeClr val="bg1"/>
                          </a:solidFill>
                          <a:effectLst/>
                          <a:latin typeface="Arial" panose="020B0604020202020204" pitchFamily="34" charset="0"/>
                        </a:rPr>
                        <a:t>38.18%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chemeClr val="bg1"/>
                          </a:solidFill>
                          <a:effectLst/>
                          <a:latin typeface="Arial" panose="020B0604020202020204" pitchFamily="34" charset="0"/>
                        </a:rPr>
                        <a:t>           4,834,425,689.21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rgbClr val="000000"/>
                          </a:solidFill>
                          <a:effectLst/>
                          <a:latin typeface="Arial" panose="020B0604020202020204" pitchFamily="34" charset="0"/>
                        </a:rPr>
                        <a:t>31.37%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18"/>
                  </a:ext>
                </a:extLst>
              </a:tr>
              <a:tr h="169134">
                <a:tc>
                  <a:txBody>
                    <a:bodyPr/>
                    <a:lstStyle/>
                    <a:p>
                      <a:pPr algn="l" fontAlgn="b"/>
                      <a:endParaRPr lang="es-CO" sz="8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8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CO" sz="800" b="0" i="0" u="none" strike="noStrike" dirty="0">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8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8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8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CO" sz="800" b="0" i="0" u="none" strike="noStrike" dirty="0">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8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368618">
                <a:tc>
                  <a:txBody>
                    <a:bodyPr/>
                    <a:lstStyle/>
                    <a:p>
                      <a:pPr algn="l" fontAlgn="ctr"/>
                      <a:r>
                        <a:rPr lang="es-CO" sz="1200" b="1" i="0" u="none" strike="noStrike" dirty="0">
                          <a:solidFill>
                            <a:schemeClr val="bg1"/>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s-CO" sz="1200" b="1" i="0" u="none" strike="noStrike" dirty="0">
                          <a:solidFill>
                            <a:schemeClr val="bg1"/>
                          </a:solidFill>
                          <a:effectLst/>
                          <a:latin typeface="Arial" panose="020B0604020202020204" pitchFamily="34" charset="0"/>
                        </a:rPr>
                        <a:t>TOTAL DEPARTAMENTO</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chemeClr val="bg1"/>
                          </a:solidFill>
                          <a:effectLst/>
                          <a:latin typeface="Arial" panose="020B0604020202020204" pitchFamily="34" charset="0"/>
                        </a:rPr>
                        <a:t>    316,284,719,185.49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chemeClr val="bg1"/>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s-CO" sz="1200" b="1" i="0" u="none" strike="noStrike" dirty="0">
                          <a:solidFill>
                            <a:schemeClr val="bg1"/>
                          </a:solidFill>
                          <a:effectLst/>
                          <a:latin typeface="Arial" panose="020B0604020202020204" pitchFamily="34" charset="0"/>
                        </a:rPr>
                        <a:t>    224,147,939,827.92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chemeClr val="bg1"/>
                          </a:solidFill>
                          <a:effectLst/>
                          <a:latin typeface="Arial" panose="020B0604020202020204" pitchFamily="34" charset="0"/>
                        </a:rPr>
                        <a:t>70.87%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chemeClr val="bg1"/>
                          </a:solidFill>
                          <a:effectLst/>
                          <a:latin typeface="Arial" panose="020B0604020202020204" pitchFamily="34" charset="0"/>
                        </a:rPr>
                        <a:t>      204,378,362,860.81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rgbClr val="000000"/>
                          </a:solidFill>
                          <a:effectLst/>
                          <a:latin typeface="Arial" panose="020B0604020202020204" pitchFamily="34" charset="0"/>
                        </a:rPr>
                        <a:t>64.62%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228865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7 Rectángulo">
            <a:extLst>
              <a:ext uri="{FF2B5EF4-FFF2-40B4-BE49-F238E27FC236}">
                <a16:creationId xmlns:a16="http://schemas.microsoft.com/office/drawing/2014/main" id="{A059E7D5-F28D-42D7-89F2-46EC9DB0D08E}"/>
              </a:ext>
            </a:extLst>
          </p:cNvPr>
          <p:cNvSpPr/>
          <p:nvPr/>
        </p:nvSpPr>
        <p:spPr>
          <a:xfrm>
            <a:off x="109181" y="109182"/>
            <a:ext cx="11941792" cy="721217"/>
          </a:xfrm>
          <a:prstGeom prst="rect">
            <a:avLst/>
          </a:prstGeom>
          <a:solidFill>
            <a:srgbClr val="00206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700" b="1" dirty="0">
                <a:solidFill>
                  <a:schemeClr val="bg1"/>
                </a:solidFill>
              </a:rPr>
              <a:t>COMPARATIVO  REGISTROS PRESUPUESTALES    CON CORTE  A  MARZO, JUNIO,  SEPTIEMBRE Y OCTUBRE   DE 2021 (PRELIMINAR)</a:t>
            </a:r>
          </a:p>
          <a:p>
            <a:pPr algn="ctr"/>
            <a:r>
              <a:rPr lang="es-CO" sz="1700" b="1" dirty="0">
                <a:solidFill>
                  <a:schemeClr val="bg1"/>
                </a:solidFill>
              </a:rPr>
              <a:t>PLAN OPERATIVO ANUAL DE INVERSIONES POAI  POR UNIDADES EJECUTORAS   </a:t>
            </a:r>
          </a:p>
        </p:txBody>
      </p:sp>
      <p:graphicFrame>
        <p:nvGraphicFramePr>
          <p:cNvPr id="4" name="Gráfico 3">
            <a:extLst>
              <a:ext uri="{FF2B5EF4-FFF2-40B4-BE49-F238E27FC236}">
                <a16:creationId xmlns:a16="http://schemas.microsoft.com/office/drawing/2014/main" id="{B23B81FB-2640-4029-8963-A974A0F89F62}"/>
              </a:ext>
            </a:extLst>
          </p:cNvPr>
          <p:cNvGraphicFramePr>
            <a:graphicFrameLocks/>
          </p:cNvGraphicFramePr>
          <p:nvPr>
            <p:extLst>
              <p:ext uri="{D42A27DB-BD31-4B8C-83A1-F6EECF244321}">
                <p14:modId xmlns:p14="http://schemas.microsoft.com/office/powerpoint/2010/main" val="1124148565"/>
              </p:ext>
            </p:extLst>
          </p:nvPr>
        </p:nvGraphicFramePr>
        <p:xfrm>
          <a:off x="230818" y="932154"/>
          <a:ext cx="11852001" cy="56905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15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5C559A0-F002-4548-AFA4-CAEBEFB96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7159"/>
          <a:stretch/>
        </p:blipFill>
        <p:spPr>
          <a:xfrm>
            <a:off x="0" y="1434904"/>
            <a:ext cx="901229" cy="5423095"/>
          </a:xfrm>
          <a:prstGeom prst="rect">
            <a:avLst/>
          </a:prstGeom>
        </p:spPr>
      </p:pic>
      <p:pic>
        <p:nvPicPr>
          <p:cNvPr id="6" name="Imagen 5">
            <a:extLst>
              <a:ext uri="{FF2B5EF4-FFF2-40B4-BE49-F238E27FC236}">
                <a16:creationId xmlns:a16="http://schemas.microsoft.com/office/drawing/2014/main" id="{991022F0-1BB8-4ED0-A6EC-9994AC6EA6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998" r="112"/>
          <a:stretch/>
        </p:blipFill>
        <p:spPr>
          <a:xfrm>
            <a:off x="10661000" y="0"/>
            <a:ext cx="1531000" cy="4951828"/>
          </a:xfrm>
          <a:prstGeom prst="rect">
            <a:avLst/>
          </a:prstGeom>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0512" t="78918" r="6685" b="15112"/>
          <a:stretch/>
        </p:blipFill>
        <p:spPr bwMode="auto">
          <a:xfrm>
            <a:off x="8505725" y="6156988"/>
            <a:ext cx="3395124" cy="49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ángulo 7">
            <a:extLst>
              <a:ext uri="{FF2B5EF4-FFF2-40B4-BE49-F238E27FC236}">
                <a16:creationId xmlns:a16="http://schemas.microsoft.com/office/drawing/2014/main" id="{BA69112A-83DD-4039-9678-35C23305942D}"/>
              </a:ext>
            </a:extLst>
          </p:cNvPr>
          <p:cNvSpPr/>
          <p:nvPr/>
        </p:nvSpPr>
        <p:spPr>
          <a:xfrm>
            <a:off x="1376039" y="479394"/>
            <a:ext cx="9365942" cy="575272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INTRODUCCIÓN </a:t>
            </a:r>
          </a:p>
          <a:p>
            <a:pPr algn="ctr"/>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ctr"/>
            <a:endParaRPr lang="es-MX" b="1"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r>
              <a:rPr lang="es-MX" dirty="0">
                <a:solidFill>
                  <a:schemeClr val="tx1"/>
                </a:solidFill>
              </a:rPr>
              <a:t>Semaforización estado de Cumplimiento Plan de Desarrollo (Sobresaliente, Satisfactorio, Medio, bajo y Critico).</a:t>
            </a: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r>
              <a:rPr lang="es-MX" dirty="0">
                <a:solidFill>
                  <a:schemeClr val="tx1"/>
                </a:solidFill>
              </a:rPr>
              <a:t>Estado de Ejecución de Ingresos  frente al gasto, lo que permite determinar la disponibilidad del recurso por fuente de financiación de competencia de cada Secretaria Sectorial, para la materialización de las metas del Plan, a través de la ejecución de los proyectos.</a:t>
            </a:r>
          </a:p>
          <a:p>
            <a:pPr algn="just"/>
            <a:endParaRPr lang="es-MX" dirty="0">
              <a:solidFill>
                <a:schemeClr val="tx1"/>
              </a:solidFill>
            </a:endParaRPr>
          </a:p>
          <a:p>
            <a:pPr marL="285750" indent="-285750" algn="just">
              <a:buFont typeface="Wingdings" panose="05000000000000000000" pitchFamily="2" charset="2"/>
              <a:buChar char="§"/>
            </a:pPr>
            <a:r>
              <a:rPr lang="es-MX" dirty="0">
                <a:solidFill>
                  <a:schemeClr val="tx1"/>
                </a:solidFill>
              </a:rPr>
              <a:t>Estado de Ejecución Gastos de Inversión sector Central y Descentralizado  con corte al II Trimestre de 2021.</a:t>
            </a:r>
          </a:p>
          <a:p>
            <a:pPr algn="just"/>
            <a:endParaRPr lang="es-MX" dirty="0">
              <a:solidFill>
                <a:schemeClr val="tx1"/>
              </a:solidFill>
            </a:endParaRPr>
          </a:p>
          <a:p>
            <a:pPr marL="285750" indent="-285750" algn="just">
              <a:buFont typeface="Wingdings" panose="05000000000000000000" pitchFamily="2" charset="2"/>
              <a:buChar char="§"/>
            </a:pPr>
            <a:r>
              <a:rPr lang="es-MX" dirty="0">
                <a:solidFill>
                  <a:schemeClr val="tx1"/>
                </a:solidFill>
              </a:rPr>
              <a:t>Comparativo Registro presupuestales por secretaria sectorial con corte al III trimestre  del 2021.</a:t>
            </a:r>
          </a:p>
          <a:p>
            <a:pPr algn="just"/>
            <a:endParaRPr lang="es-MX" dirty="0">
              <a:solidFill>
                <a:schemeClr val="tx1"/>
              </a:solidFill>
            </a:endParaRPr>
          </a:p>
          <a:p>
            <a:pPr marL="285750" indent="-285750" algn="just">
              <a:buFont typeface="Wingdings" panose="05000000000000000000" pitchFamily="2" charset="2"/>
              <a:buChar char="§"/>
            </a:pPr>
            <a:r>
              <a:rPr lang="es-MX" dirty="0">
                <a:solidFill>
                  <a:schemeClr val="tx1"/>
                </a:solidFill>
              </a:rPr>
              <a:t>Estado de ejecución metas Plan de Desarrollo  de competencia de las Secretarias Sectoriales y Entes Descentralizados con corte al II trimestre de 2021 .</a:t>
            </a:r>
          </a:p>
          <a:p>
            <a:pPr algn="just"/>
            <a:endParaRPr lang="es-MX" dirty="0">
              <a:solidFill>
                <a:schemeClr val="tx1"/>
              </a:solidFill>
            </a:endParaRPr>
          </a:p>
          <a:p>
            <a:pPr marL="285750" indent="-285750" algn="just">
              <a:buFont typeface="Wingdings" panose="05000000000000000000" pitchFamily="2" charset="2"/>
              <a:buChar char="§"/>
            </a:pPr>
            <a:r>
              <a:rPr lang="es-MX" dirty="0">
                <a:solidFill>
                  <a:schemeClr val="tx1"/>
                </a:solidFill>
              </a:rPr>
              <a:t>Estado de Ejecución Recursos del Sistema General de Regalias, con corte al III trimestre de 2021.</a:t>
            </a:r>
          </a:p>
          <a:p>
            <a:pPr algn="just"/>
            <a:endParaRPr lang="es-MX" dirty="0">
              <a:solidFill>
                <a:schemeClr val="tx1"/>
              </a:solidFill>
            </a:endParaRPr>
          </a:p>
          <a:p>
            <a:pPr marL="285750" indent="-285750" algn="just">
              <a:buFont typeface="Wingdings" panose="05000000000000000000" pitchFamily="2" charset="2"/>
              <a:buChar char="§"/>
            </a:pPr>
            <a:r>
              <a:rPr lang="es-MX" dirty="0">
                <a:solidFill>
                  <a:schemeClr val="tx1"/>
                </a:solidFill>
              </a:rPr>
              <a:t>Estado de Ejecución proyectos de Inversión proyectos del Sistema General de Regalias SGR con corte al III-trimestre de 2021. </a:t>
            </a:r>
          </a:p>
          <a:p>
            <a:pPr algn="just"/>
            <a:endParaRPr lang="es-MX"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r>
              <a:rPr lang="es-MX" b="1" dirty="0">
                <a:solidFill>
                  <a:schemeClr val="tx1"/>
                </a:solidFill>
              </a:rPr>
              <a:t> </a:t>
            </a:r>
          </a:p>
          <a:p>
            <a:pPr algn="ctr"/>
            <a:endParaRPr lang="es-MX" b="1" dirty="0">
              <a:solidFill>
                <a:schemeClr val="tx1"/>
              </a:solidFill>
            </a:endParaRPr>
          </a:p>
          <a:p>
            <a:pPr algn="just"/>
            <a:r>
              <a:rPr lang="es-MX" dirty="0">
                <a:solidFill>
                  <a:schemeClr val="tx1"/>
                </a:solidFill>
              </a:rPr>
              <a:t> </a:t>
            </a:r>
          </a:p>
          <a:p>
            <a:pPr marL="285750" indent="-285750" algn="ctr">
              <a:buFont typeface="Wingdings" panose="05000000000000000000" pitchFamily="2" charset="2"/>
              <a:buChar char="§"/>
            </a:pP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CO" dirty="0">
              <a:solidFill>
                <a:schemeClr val="tx1"/>
              </a:solidFill>
            </a:endParaRPr>
          </a:p>
        </p:txBody>
      </p:sp>
    </p:spTree>
    <p:extLst>
      <p:ext uri="{BB962C8B-B14F-4D97-AF65-F5344CB8AC3E}">
        <p14:creationId xmlns:p14="http://schemas.microsoft.com/office/powerpoint/2010/main" val="1027788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04715" y="40943"/>
            <a:ext cx="11873553" cy="9186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bg1"/>
                </a:solidFill>
              </a:rPr>
              <a:t>COMPARATIVO C. DE DISPONIBILIDAD VS COMPROMISOS PRESUPUESTALES </a:t>
            </a:r>
          </a:p>
          <a:p>
            <a:pPr algn="ctr"/>
            <a:r>
              <a:rPr lang="es-CO" b="1" dirty="0">
                <a:solidFill>
                  <a:schemeClr val="bg1"/>
                </a:solidFill>
              </a:rPr>
              <a:t>PLAN OPERATIVO ANUAL DE INVERSIONES CON CORTE A  SEPTIEMBRE  30 DE 2021- SECTOR CENTRAL Y DESCENTRALIZADOS</a:t>
            </a:r>
          </a:p>
        </p:txBody>
      </p:sp>
      <p:graphicFrame>
        <p:nvGraphicFramePr>
          <p:cNvPr id="5" name="Gráfico 4">
            <a:extLst>
              <a:ext uri="{FF2B5EF4-FFF2-40B4-BE49-F238E27FC236}">
                <a16:creationId xmlns:a16="http://schemas.microsoft.com/office/drawing/2014/main" id="{00000000-0008-0000-0600-000006000000}"/>
              </a:ext>
            </a:extLst>
          </p:cNvPr>
          <p:cNvGraphicFramePr>
            <a:graphicFrameLocks/>
          </p:cNvGraphicFramePr>
          <p:nvPr>
            <p:extLst>
              <p:ext uri="{D42A27DB-BD31-4B8C-83A1-F6EECF244321}">
                <p14:modId xmlns:p14="http://schemas.microsoft.com/office/powerpoint/2010/main" val="586578867"/>
              </p:ext>
            </p:extLst>
          </p:nvPr>
        </p:nvGraphicFramePr>
        <p:xfrm>
          <a:off x="349957" y="982134"/>
          <a:ext cx="11514666" cy="568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8243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5C559A0-F002-4548-AFA4-CAEBEFB96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7159"/>
          <a:stretch/>
        </p:blipFill>
        <p:spPr>
          <a:xfrm>
            <a:off x="0" y="1434904"/>
            <a:ext cx="901229" cy="5423095"/>
          </a:xfrm>
          <a:prstGeom prst="rect">
            <a:avLst/>
          </a:prstGeom>
        </p:spPr>
      </p:pic>
      <p:pic>
        <p:nvPicPr>
          <p:cNvPr id="6" name="Imagen 5">
            <a:extLst>
              <a:ext uri="{FF2B5EF4-FFF2-40B4-BE49-F238E27FC236}">
                <a16:creationId xmlns:a16="http://schemas.microsoft.com/office/drawing/2014/main" id="{991022F0-1BB8-4ED0-A6EC-9994AC6EA6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998" r="112"/>
          <a:stretch/>
        </p:blipFill>
        <p:spPr>
          <a:xfrm>
            <a:off x="10661000" y="0"/>
            <a:ext cx="1531000" cy="4951828"/>
          </a:xfrm>
          <a:prstGeom prst="rect">
            <a:avLst/>
          </a:prstGeom>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0512" t="78918" r="6685" b="15112"/>
          <a:stretch/>
        </p:blipFill>
        <p:spPr bwMode="auto">
          <a:xfrm>
            <a:off x="8505725" y="6156988"/>
            <a:ext cx="3395124" cy="49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a:extLst>
              <a:ext uri="{FF2B5EF4-FFF2-40B4-BE49-F238E27FC236}">
                <a16:creationId xmlns:a16="http://schemas.microsoft.com/office/drawing/2014/main" id="{EB544F99-FA42-48E9-8F9E-AC0C2B985B6B}"/>
              </a:ext>
            </a:extLst>
          </p:cNvPr>
          <p:cNvSpPr/>
          <p:nvPr/>
        </p:nvSpPr>
        <p:spPr>
          <a:xfrm>
            <a:off x="1446663" y="2301588"/>
            <a:ext cx="10181229" cy="1815882"/>
          </a:xfrm>
          <a:prstGeom prst="rect">
            <a:avLst/>
          </a:prstGeom>
        </p:spPr>
        <p:txBody>
          <a:bodyPr wrap="square">
            <a:spAutoFit/>
          </a:bodyPr>
          <a:lstStyle/>
          <a:p>
            <a:pPr algn="ctr"/>
            <a:r>
              <a:rPr lang="es-CO" sz="2800" b="1" dirty="0">
                <a:solidFill>
                  <a:schemeClr val="bg1">
                    <a:lumMod val="65000"/>
                  </a:schemeClr>
                </a:solidFill>
                <a:latin typeface="Arial" panose="020B0604020202020204" pitchFamily="34" charset="0"/>
                <a:cs typeface="Arial" panose="020B0604020202020204" pitchFamily="34" charset="0"/>
              </a:rPr>
              <a:t>SEGUIMIENTO Y EVALUACIÓN </a:t>
            </a:r>
          </a:p>
          <a:p>
            <a:pPr algn="ctr"/>
            <a:r>
              <a:rPr lang="es-CO" sz="2800" b="1" dirty="0">
                <a:solidFill>
                  <a:schemeClr val="bg1">
                    <a:lumMod val="65000"/>
                  </a:schemeClr>
                </a:solidFill>
                <a:latin typeface="Arial" panose="020B0604020202020204" pitchFamily="34" charset="0"/>
                <a:cs typeface="Arial" panose="020B0604020202020204" pitchFamily="34" charset="0"/>
              </a:rPr>
              <a:t>EJECUCIÓN METAS PRODUCTO PLAN DE DESARROLLO “TÚ Y YO SOMOS QUINDÍO”   </a:t>
            </a:r>
          </a:p>
          <a:p>
            <a:pPr algn="ctr"/>
            <a:r>
              <a:rPr lang="es-CO" sz="2800" b="1" dirty="0">
                <a:solidFill>
                  <a:schemeClr val="bg1">
                    <a:lumMod val="65000"/>
                  </a:schemeClr>
                </a:solidFill>
                <a:latin typeface="Arial" panose="020B0604020202020204" pitchFamily="34" charset="0"/>
                <a:cs typeface="Arial" panose="020B0604020202020204" pitchFamily="34" charset="0"/>
              </a:rPr>
              <a:t>  III- TRIMESTRE DEL 2021 </a:t>
            </a:r>
          </a:p>
        </p:txBody>
      </p:sp>
    </p:spTree>
    <p:extLst>
      <p:ext uri="{BB962C8B-B14F-4D97-AF65-F5344CB8AC3E}">
        <p14:creationId xmlns:p14="http://schemas.microsoft.com/office/powerpoint/2010/main" val="3816733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5C559A0-F002-4548-AFA4-CAEBEFB96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7159"/>
          <a:stretch/>
        </p:blipFill>
        <p:spPr>
          <a:xfrm>
            <a:off x="0" y="1434904"/>
            <a:ext cx="901229" cy="5423095"/>
          </a:xfrm>
          <a:prstGeom prst="rect">
            <a:avLst/>
          </a:prstGeom>
        </p:spPr>
      </p:pic>
      <p:pic>
        <p:nvPicPr>
          <p:cNvPr id="6" name="Imagen 5">
            <a:extLst>
              <a:ext uri="{FF2B5EF4-FFF2-40B4-BE49-F238E27FC236}">
                <a16:creationId xmlns:a16="http://schemas.microsoft.com/office/drawing/2014/main" id="{991022F0-1BB8-4ED0-A6EC-9994AC6EA6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998" r="112"/>
          <a:stretch/>
        </p:blipFill>
        <p:spPr>
          <a:xfrm>
            <a:off x="10661000" y="0"/>
            <a:ext cx="1531000" cy="4951828"/>
          </a:xfrm>
          <a:prstGeom prst="rect">
            <a:avLst/>
          </a:prstGeom>
        </p:spPr>
      </p:pic>
      <p:graphicFrame>
        <p:nvGraphicFramePr>
          <p:cNvPr id="8" name="7 Gráfico">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564470409"/>
              </p:ext>
            </p:extLst>
          </p:nvPr>
        </p:nvGraphicFramePr>
        <p:xfrm>
          <a:off x="901230" y="1050877"/>
          <a:ext cx="10085218" cy="5486401"/>
        </p:xfrm>
        <a:graphic>
          <a:graphicData uri="http://schemas.openxmlformats.org/drawingml/2006/chart">
            <c:chart xmlns:c="http://schemas.openxmlformats.org/drawingml/2006/chart" xmlns:r="http://schemas.openxmlformats.org/officeDocument/2006/relationships" r:id="rId4"/>
          </a:graphicData>
        </a:graphic>
      </p:graphicFrame>
      <p:sp>
        <p:nvSpPr>
          <p:cNvPr id="2" name="1 Rectángulo"/>
          <p:cNvSpPr/>
          <p:nvPr/>
        </p:nvSpPr>
        <p:spPr>
          <a:xfrm>
            <a:off x="901229" y="177421"/>
            <a:ext cx="10071571" cy="7642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latin typeface="Arial Black" pitchFamily="34" charset="0"/>
              </a:rPr>
              <a:t>ESTADO DE CUMPLIMIENTO METAS FÍSICAS PLAN DE DESARROLLO “TÚ Y YO SOMOS QUINDÍO” CON CORTE AL III TRIMESTRE DE 2021</a:t>
            </a:r>
          </a:p>
        </p:txBody>
      </p:sp>
    </p:spTree>
    <p:extLst>
      <p:ext uri="{BB962C8B-B14F-4D97-AF65-F5344CB8AC3E}">
        <p14:creationId xmlns:p14="http://schemas.microsoft.com/office/powerpoint/2010/main" val="122976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894982049"/>
              </p:ext>
            </p:extLst>
          </p:nvPr>
        </p:nvGraphicFramePr>
        <p:xfrm>
          <a:off x="436728" y="996292"/>
          <a:ext cx="11586952" cy="5718402"/>
        </p:xfrm>
        <a:graphic>
          <a:graphicData uri="http://schemas.openxmlformats.org/drawingml/2006/table">
            <a:tbl>
              <a:tblPr/>
              <a:tblGrid>
                <a:gridCol w="780633">
                  <a:extLst>
                    <a:ext uri="{9D8B030D-6E8A-4147-A177-3AD203B41FA5}">
                      <a16:colId xmlns:a16="http://schemas.microsoft.com/office/drawing/2014/main" val="20000"/>
                    </a:ext>
                  </a:extLst>
                </a:gridCol>
                <a:gridCol w="2062777">
                  <a:extLst>
                    <a:ext uri="{9D8B030D-6E8A-4147-A177-3AD203B41FA5}">
                      <a16:colId xmlns:a16="http://schemas.microsoft.com/office/drawing/2014/main" val="20001"/>
                    </a:ext>
                  </a:extLst>
                </a:gridCol>
                <a:gridCol w="1027984">
                  <a:extLst>
                    <a:ext uri="{9D8B030D-6E8A-4147-A177-3AD203B41FA5}">
                      <a16:colId xmlns:a16="http://schemas.microsoft.com/office/drawing/2014/main" val="20002"/>
                    </a:ext>
                  </a:extLst>
                </a:gridCol>
                <a:gridCol w="798788">
                  <a:extLst>
                    <a:ext uri="{9D8B030D-6E8A-4147-A177-3AD203B41FA5}">
                      <a16:colId xmlns:a16="http://schemas.microsoft.com/office/drawing/2014/main" val="20003"/>
                    </a:ext>
                  </a:extLst>
                </a:gridCol>
                <a:gridCol w="780633">
                  <a:extLst>
                    <a:ext uri="{9D8B030D-6E8A-4147-A177-3AD203B41FA5}">
                      <a16:colId xmlns:a16="http://schemas.microsoft.com/office/drawing/2014/main" val="20004"/>
                    </a:ext>
                  </a:extLst>
                </a:gridCol>
                <a:gridCol w="780633">
                  <a:extLst>
                    <a:ext uri="{9D8B030D-6E8A-4147-A177-3AD203B41FA5}">
                      <a16:colId xmlns:a16="http://schemas.microsoft.com/office/drawing/2014/main" val="20005"/>
                    </a:ext>
                  </a:extLst>
                </a:gridCol>
                <a:gridCol w="673977">
                  <a:extLst>
                    <a:ext uri="{9D8B030D-6E8A-4147-A177-3AD203B41FA5}">
                      <a16:colId xmlns:a16="http://schemas.microsoft.com/office/drawing/2014/main" val="20006"/>
                    </a:ext>
                  </a:extLst>
                </a:gridCol>
                <a:gridCol w="588509">
                  <a:extLst>
                    <a:ext uri="{9D8B030D-6E8A-4147-A177-3AD203B41FA5}">
                      <a16:colId xmlns:a16="http://schemas.microsoft.com/office/drawing/2014/main" val="20007"/>
                    </a:ext>
                  </a:extLst>
                </a:gridCol>
                <a:gridCol w="800100">
                  <a:extLst>
                    <a:ext uri="{9D8B030D-6E8A-4147-A177-3AD203B41FA5}">
                      <a16:colId xmlns:a16="http://schemas.microsoft.com/office/drawing/2014/main" val="20008"/>
                    </a:ext>
                  </a:extLst>
                </a:gridCol>
                <a:gridCol w="556166">
                  <a:extLst>
                    <a:ext uri="{9D8B030D-6E8A-4147-A177-3AD203B41FA5}">
                      <a16:colId xmlns:a16="http://schemas.microsoft.com/office/drawing/2014/main" val="20009"/>
                    </a:ext>
                  </a:extLst>
                </a:gridCol>
                <a:gridCol w="745095">
                  <a:extLst>
                    <a:ext uri="{9D8B030D-6E8A-4147-A177-3AD203B41FA5}">
                      <a16:colId xmlns:a16="http://schemas.microsoft.com/office/drawing/2014/main" val="20010"/>
                    </a:ext>
                  </a:extLst>
                </a:gridCol>
                <a:gridCol w="589243">
                  <a:extLst>
                    <a:ext uri="{9D8B030D-6E8A-4147-A177-3AD203B41FA5}">
                      <a16:colId xmlns:a16="http://schemas.microsoft.com/office/drawing/2014/main" val="20011"/>
                    </a:ext>
                  </a:extLst>
                </a:gridCol>
                <a:gridCol w="701207">
                  <a:extLst>
                    <a:ext uri="{9D8B030D-6E8A-4147-A177-3AD203B41FA5}">
                      <a16:colId xmlns:a16="http://schemas.microsoft.com/office/drawing/2014/main" val="20012"/>
                    </a:ext>
                  </a:extLst>
                </a:gridCol>
                <a:gridCol w="701207">
                  <a:extLst>
                    <a:ext uri="{9D8B030D-6E8A-4147-A177-3AD203B41FA5}">
                      <a16:colId xmlns:a16="http://schemas.microsoft.com/office/drawing/2014/main" val="20013"/>
                    </a:ext>
                  </a:extLst>
                </a:gridCol>
              </a:tblGrid>
              <a:tr h="193093">
                <a:tc rowSpan="2">
                  <a:txBody>
                    <a:bodyPr/>
                    <a:lstStyle/>
                    <a:p>
                      <a:pPr algn="ctr" fontAlgn="ctr"/>
                      <a:r>
                        <a:rPr lang="es-CO" sz="1200" b="1" i="0" u="none" strike="noStrike" dirty="0">
                          <a:solidFill>
                            <a:srgbClr val="FFFFFF"/>
                          </a:solidFill>
                          <a:effectLst/>
                          <a:latin typeface="Arial"/>
                        </a:rPr>
                        <a:t>No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rowSpan="2">
                  <a:txBody>
                    <a:bodyPr/>
                    <a:lstStyle/>
                    <a:p>
                      <a:pPr algn="ctr" fontAlgn="ctr"/>
                      <a:r>
                        <a:rPr lang="es-CO" sz="1200" b="1" i="0" u="none" strike="noStrike" dirty="0">
                          <a:solidFill>
                            <a:srgbClr val="FFFFFF"/>
                          </a:solidFill>
                          <a:effectLst/>
                          <a:latin typeface="Arial"/>
                        </a:rPr>
                        <a:t>SECRETARÍAS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rowSpan="2">
                  <a:txBody>
                    <a:bodyPr/>
                    <a:lstStyle/>
                    <a:p>
                      <a:pPr algn="ctr" fontAlgn="ctr"/>
                      <a:r>
                        <a:rPr lang="es-CO" sz="1200" b="1" i="0" u="none" strike="noStrike">
                          <a:solidFill>
                            <a:srgbClr val="FFFFFF"/>
                          </a:solidFill>
                          <a:effectLst/>
                          <a:latin typeface="Calibri"/>
                        </a:rPr>
                        <a:t>METAS PRODUCTO PROGRAMADA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rowSpan="2">
                  <a:txBody>
                    <a:bodyPr/>
                    <a:lstStyle/>
                    <a:p>
                      <a:pPr algn="ctr" fontAlgn="ctr"/>
                      <a:r>
                        <a:rPr lang="es-CO" sz="1200" b="1" i="0" u="none" strike="noStrike">
                          <a:solidFill>
                            <a:srgbClr val="FFFFFF"/>
                          </a:solidFill>
                          <a:effectLst/>
                          <a:latin typeface="Calibri"/>
                        </a:rPr>
                        <a:t>% DE METAS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gridSpan="10">
                  <a:txBody>
                    <a:bodyPr/>
                    <a:lstStyle/>
                    <a:p>
                      <a:pPr algn="ctr" fontAlgn="ctr"/>
                      <a:r>
                        <a:rPr lang="es-CO" sz="1200" b="1" i="0" u="none" strike="noStrike" dirty="0">
                          <a:solidFill>
                            <a:srgbClr val="FFFFFF"/>
                          </a:solidFill>
                          <a:effectLst/>
                          <a:latin typeface="Calibri"/>
                        </a:rPr>
                        <a:t>SEMÁFORO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747790">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1200" b="1" i="0" u="none" strike="noStrike">
                          <a:solidFill>
                            <a:srgbClr val="FFFFFF"/>
                          </a:solidFill>
                          <a:effectLst/>
                          <a:latin typeface="Arial"/>
                        </a:rPr>
                        <a:t>VERDE OSCURO                  80% Y 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es-CO" sz="1200" b="1" i="0" u="none" strike="noStrike" dirty="0">
                          <a:solidFill>
                            <a:srgbClr val="FFFFFF"/>
                          </a:solidFill>
                          <a:effectLst/>
                          <a:latin typeface="Arial"/>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es-CO" sz="1200" b="1" i="0" u="none" strike="noStrike">
                          <a:solidFill>
                            <a:srgbClr val="FFFFFF"/>
                          </a:solidFill>
                          <a:effectLst/>
                          <a:latin typeface="Arial"/>
                        </a:rPr>
                        <a:t>VERDE CLARO                            70% Y 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es-CO" sz="1200" b="1" i="0" u="none" strike="noStrike" dirty="0">
                          <a:solidFill>
                            <a:srgbClr val="FFFFFF"/>
                          </a:solidFill>
                          <a:effectLst/>
                          <a:latin typeface="Arial"/>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es-CO" sz="1100" b="1" i="0" u="none" strike="noStrike" dirty="0">
                          <a:solidFill>
                            <a:srgbClr val="FFFFFF"/>
                          </a:solidFill>
                          <a:effectLst/>
                          <a:latin typeface="Arial"/>
                        </a:rPr>
                        <a:t>AMARILLO 60% Y 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es-CO" sz="1200" b="1" i="0" u="none" strike="noStrike" dirty="0">
                          <a:solidFill>
                            <a:srgbClr val="FFFFFF"/>
                          </a:solidFill>
                          <a:effectLst/>
                          <a:latin typeface="Arial"/>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es-CO" sz="1200" b="1" i="0" u="none" strike="noStrike" dirty="0">
                          <a:solidFill>
                            <a:srgbClr val="FFFFFF"/>
                          </a:solidFill>
                          <a:effectLst/>
                          <a:latin typeface="Arial"/>
                        </a:rPr>
                        <a:t>NARANJA 40% Y 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es-CO" sz="1200" b="1" i="0" u="none" strike="noStrike">
                          <a:solidFill>
                            <a:srgbClr val="FFFFFF"/>
                          </a:solidFill>
                          <a:effectLst/>
                          <a:latin typeface="Arial"/>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es-CO" sz="1200" b="1" i="0" u="none" strike="noStrike" dirty="0">
                          <a:solidFill>
                            <a:srgbClr val="FFFFFF"/>
                          </a:solidFill>
                          <a:effectLst/>
                          <a:latin typeface="Arial"/>
                        </a:rPr>
                        <a:t>ROJO                   0% Y 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es-CO" sz="1200" b="1" i="0" u="none" strike="noStrike" dirty="0">
                          <a:solidFill>
                            <a:srgbClr val="FFFFFF"/>
                          </a:solidFill>
                          <a:effectLst/>
                          <a:latin typeface="Arial"/>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1"/>
                  </a:ext>
                </a:extLst>
              </a:tr>
              <a:tr h="221698">
                <a:tc>
                  <a:txBody>
                    <a:bodyPr/>
                    <a:lstStyle/>
                    <a:p>
                      <a:pPr algn="ctr" fontAlgn="ctr"/>
                      <a:r>
                        <a:rPr lang="es-CO" sz="12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200" b="0" i="0" u="none" strike="noStrike">
                          <a:solidFill>
                            <a:srgbClr val="000000"/>
                          </a:solidFill>
                          <a:effectLst/>
                          <a:latin typeface="Arial"/>
                        </a:rPr>
                        <a:t>Administrativa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200" b="0" i="0" u="none" strike="noStrike">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200" b="0" i="0" u="none" strike="noStrike">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1200" b="0" i="0" u="none" strike="noStrike">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200" b="0" i="0" u="none" strike="noStrike" dirty="0">
                          <a:solidFill>
                            <a:srgbClr val="000000"/>
                          </a:solidFill>
                          <a:effectLst/>
                          <a:latin typeface="Arial"/>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200" b="0" i="0" u="none" strike="noStrike">
                          <a:solidFill>
                            <a:srgbClr val="000000"/>
                          </a:solidFill>
                          <a:effectLst/>
                          <a:latin typeface="Arial"/>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1698">
                <a:tc>
                  <a:txBody>
                    <a:bodyPr/>
                    <a:lstStyle/>
                    <a:p>
                      <a:pPr algn="ctr" fontAlgn="ctr"/>
                      <a:r>
                        <a:rPr lang="es-CO" sz="1200" b="0" i="0" u="none" strike="noStrike">
                          <a:solidFill>
                            <a:srgbClr val="000000"/>
                          </a:solidFill>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200" b="0" i="0" u="none" strike="noStrike">
                          <a:solidFill>
                            <a:srgbClr val="000000"/>
                          </a:solidFill>
                          <a:effectLst/>
                          <a:latin typeface="Arial"/>
                        </a:rPr>
                        <a:t>Planeación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4,18%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200" b="0" i="0" u="none" strike="noStrike">
                          <a:solidFill>
                            <a:srgbClr val="000000"/>
                          </a:solidFill>
                          <a:effectLst/>
                          <a:latin typeface="Arial"/>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200" b="0" i="0" u="none" strike="noStrike">
                          <a:solidFill>
                            <a:srgbClr val="000000"/>
                          </a:solidFill>
                          <a:effectLst/>
                          <a:latin typeface="Arial"/>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1200" b="0" i="0" u="none" strike="noStrike">
                          <a:solidFill>
                            <a:srgbClr val="000000"/>
                          </a:solidFill>
                          <a:effectLst/>
                          <a:latin typeface="Arial"/>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200" b="0" i="0" u="none" strike="noStrike">
                          <a:solidFill>
                            <a:srgbClr val="000000"/>
                          </a:solidFill>
                          <a:effectLst/>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200" b="0" i="0" u="none" strike="noStrike">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1698">
                <a:tc>
                  <a:txBody>
                    <a:bodyPr/>
                    <a:lstStyle/>
                    <a:p>
                      <a:pPr algn="ctr" fontAlgn="ctr"/>
                      <a:r>
                        <a:rPr lang="es-CO" sz="1200" b="0" i="0" u="none" strike="noStrike">
                          <a:solidFill>
                            <a:srgbClr val="000000"/>
                          </a:solidFill>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200" b="0" i="0" u="none" strike="noStrike">
                          <a:solidFill>
                            <a:srgbClr val="000000"/>
                          </a:solidFill>
                          <a:effectLst/>
                          <a:latin typeface="Arial"/>
                        </a:rPr>
                        <a:t>Hacienda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0,70%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200" b="0" i="0" u="none" strike="noStrike">
                          <a:solidFill>
                            <a:srgbClr val="000000"/>
                          </a:solidFill>
                          <a:effectLst/>
                          <a:latin typeface="Arial"/>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200" b="0" i="0" u="none" strike="noStrike">
                          <a:solidFill>
                            <a:srgbClr val="000000"/>
                          </a:solidFill>
                          <a:effectLst/>
                          <a:latin typeface="Arial"/>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1200" b="0" i="0" u="none" strike="noStrike">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200" b="0" i="0" u="none" strike="noStrike">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200" b="0" i="0" u="none" strike="noStrike">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1698">
                <a:tc>
                  <a:txBody>
                    <a:bodyPr/>
                    <a:lstStyle/>
                    <a:p>
                      <a:pPr algn="ctr" fontAlgn="ctr"/>
                      <a:r>
                        <a:rPr lang="es-CO" sz="1200" b="0" i="0" u="none" strike="noStrike">
                          <a:solidFill>
                            <a:srgbClr val="000000"/>
                          </a:solidFill>
                          <a:effectLst/>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200" b="0" i="0" u="none" strike="noStrike">
                          <a:solidFill>
                            <a:srgbClr val="000000"/>
                          </a:solidFill>
                          <a:effectLst/>
                          <a:latin typeface="Arial"/>
                        </a:rPr>
                        <a:t>Aguas e Infraestructura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6,62%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200" b="0" i="0" u="none" strike="noStrike">
                          <a:solidFill>
                            <a:srgbClr val="000000"/>
                          </a:solidFill>
                          <a:effectLst/>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200" b="0" i="0" u="none" strike="noStrike">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1200" b="0" i="0" u="none" strike="noStrike">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200" b="0" i="0" u="none" strike="noStrike">
                          <a:solidFill>
                            <a:srgbClr val="000000"/>
                          </a:solidFill>
                          <a:effectLst/>
                          <a:latin typeface="Arial"/>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200" b="0" i="0" u="none" strike="noStrike">
                          <a:solidFill>
                            <a:srgbClr val="000000"/>
                          </a:solidFill>
                          <a:effectLst/>
                          <a:latin typeface="Arial"/>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3214">
                <a:tc>
                  <a:txBody>
                    <a:bodyPr/>
                    <a:lstStyle/>
                    <a:p>
                      <a:pPr algn="ctr" fontAlgn="ctr"/>
                      <a:r>
                        <a:rPr lang="es-CO" sz="1200" b="0" i="0" u="none" strike="noStrike">
                          <a:solidFill>
                            <a:srgbClr val="000000"/>
                          </a:solidFill>
                          <a:effectLst/>
                          <a:latin typeface="Calibri"/>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200" b="0" i="0" u="none" strike="noStrike">
                          <a:solidFill>
                            <a:srgbClr val="000000"/>
                          </a:solidFill>
                          <a:effectLst/>
                          <a:latin typeface="Arial"/>
                        </a:rPr>
                        <a:t>Interior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7,32%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200" b="0" i="0" u="none" strike="noStrike">
                          <a:solidFill>
                            <a:srgbClr val="000000"/>
                          </a:solidFill>
                          <a:effectLst/>
                          <a:latin typeface="Arial"/>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200" b="0" i="0" u="none" strike="noStrike">
                          <a:solidFill>
                            <a:srgbClr val="000000"/>
                          </a:solidFill>
                          <a:effectLst/>
                          <a:latin typeface="Arial"/>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1200" b="0" i="0" u="none" strike="noStrike">
                          <a:solidFill>
                            <a:srgbClr val="000000"/>
                          </a:solidFill>
                          <a:effectLst/>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200" b="0" i="0" u="none" strike="noStrike">
                          <a:solidFill>
                            <a:srgbClr val="000000"/>
                          </a:solidFill>
                          <a:effectLst/>
                          <a:latin typeface="Arial"/>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200" b="0" i="0" u="none" strike="noStrike">
                          <a:solidFill>
                            <a:srgbClr val="000000"/>
                          </a:solidFill>
                          <a:effectLst/>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1698">
                <a:tc>
                  <a:txBody>
                    <a:bodyPr/>
                    <a:lstStyle/>
                    <a:p>
                      <a:pPr algn="ctr" fontAlgn="ctr"/>
                      <a:r>
                        <a:rPr lang="es-CO" sz="1200" b="0" i="0" u="none" strike="noStrike">
                          <a:solidFill>
                            <a:srgbClr val="000000"/>
                          </a:solidFill>
                          <a:effectLst/>
                          <a:latin typeface="Calibri"/>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200" b="0" i="0" u="none" strike="noStrike">
                          <a:solidFill>
                            <a:srgbClr val="000000"/>
                          </a:solidFill>
                          <a:effectLst/>
                          <a:latin typeface="Arial"/>
                        </a:rPr>
                        <a:t>Cultura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3,48%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200" b="0" i="0" u="none" strike="noStrike">
                          <a:solidFill>
                            <a:srgbClr val="000000"/>
                          </a:solidFill>
                          <a:effectLst/>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200" b="0" i="0" u="none" strike="noStrike" dirty="0">
                          <a:solidFill>
                            <a:srgbClr val="000000"/>
                          </a:solidFill>
                          <a:effectLst/>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1200" b="0" i="0" u="none" strike="noStrike">
                          <a:solidFill>
                            <a:srgbClr val="000000"/>
                          </a:solidFill>
                          <a:effectLst/>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200" b="0" i="0" u="none" strike="noStrike">
                          <a:solidFill>
                            <a:srgbClr val="000000"/>
                          </a:solidFill>
                          <a:effectLst/>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200" b="0" i="0" u="none" strike="noStrike">
                          <a:solidFill>
                            <a:srgbClr val="000000"/>
                          </a:solidFill>
                          <a:effectLst/>
                          <a:latin typeface="Arial"/>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0811">
                <a:tc>
                  <a:txBody>
                    <a:bodyPr/>
                    <a:lstStyle/>
                    <a:p>
                      <a:pPr algn="ctr" fontAlgn="ctr"/>
                      <a:r>
                        <a:rPr lang="es-CO" sz="1200" b="0" i="0" u="none" strike="noStrike">
                          <a:solidFill>
                            <a:srgbClr val="000000"/>
                          </a:solidFill>
                          <a:effectLst/>
                          <a:latin typeface="Calibri"/>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200" b="0" i="0" u="none" strike="noStrike">
                          <a:solidFill>
                            <a:srgbClr val="000000"/>
                          </a:solidFill>
                          <a:effectLst/>
                          <a:latin typeface="Arial"/>
                        </a:rPr>
                        <a:t>Turismo, Industria y Comercio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3,83%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200" b="0" i="0" u="none" strike="noStrike">
                          <a:solidFill>
                            <a:srgbClr val="000000"/>
                          </a:solidFill>
                          <a:effectLst/>
                          <a:latin typeface="Arial"/>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200" b="0" i="0" u="none" strike="noStrike">
                          <a:solidFill>
                            <a:srgbClr val="000000"/>
                          </a:solidFill>
                          <a:effectLst/>
                          <a:latin typeface="Arial"/>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1200" b="0" i="0" u="none" strike="noStrike">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200" b="0" i="0" u="none" strike="noStrike">
                          <a:solidFill>
                            <a:srgbClr val="000000"/>
                          </a:solidFill>
                          <a:effectLst/>
                          <a:latin typeface="Arial"/>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200" b="0" i="0" u="none" strike="noStrike">
                          <a:solidFill>
                            <a:srgbClr val="000000"/>
                          </a:solidFill>
                          <a:effectLst/>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3894">
                <a:tc>
                  <a:txBody>
                    <a:bodyPr/>
                    <a:lstStyle/>
                    <a:p>
                      <a:pPr algn="ctr" fontAlgn="ctr"/>
                      <a:r>
                        <a:rPr lang="es-CO" sz="1200" b="0" i="0" u="none" strike="noStrike">
                          <a:solidFill>
                            <a:srgbClr val="000000"/>
                          </a:solidFill>
                          <a:effectLst/>
                          <a:latin typeface="Calibri"/>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200" b="0" i="0" u="none" strike="noStrike">
                          <a:solidFill>
                            <a:srgbClr val="000000"/>
                          </a:solidFill>
                          <a:effectLst/>
                          <a:latin typeface="Arial"/>
                        </a:rPr>
                        <a:t>Agricultura Desarrollo Rural y Medio Ambiente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13,24%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200" b="0" i="0" u="none" strike="noStrike">
                          <a:solidFill>
                            <a:srgbClr val="000000"/>
                          </a:solidFill>
                          <a:effectLst/>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200" b="0" i="0" u="none" strike="noStrike">
                          <a:solidFill>
                            <a:srgbClr val="000000"/>
                          </a:solidFill>
                          <a:effectLst/>
                          <a:latin typeface="Arial"/>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1200" b="0" i="0" u="none" strike="noStrike">
                          <a:solidFill>
                            <a:srgbClr val="000000"/>
                          </a:solidFill>
                          <a:effectLst/>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200" b="0" i="0" u="none" strike="noStrike">
                          <a:solidFill>
                            <a:srgbClr val="000000"/>
                          </a:solidFill>
                          <a:effectLst/>
                          <a:latin typeface="Arial"/>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200" b="0" i="0" u="none" strike="noStrike">
                          <a:solidFill>
                            <a:srgbClr val="000000"/>
                          </a:solidFill>
                          <a:effectLst/>
                          <a:latin typeface="Arial"/>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1698">
                <a:tc>
                  <a:txBody>
                    <a:bodyPr/>
                    <a:lstStyle/>
                    <a:p>
                      <a:pPr algn="ctr" fontAlgn="ctr"/>
                      <a:r>
                        <a:rPr lang="es-CO" sz="1200" b="0" i="0" u="none" strike="noStrike">
                          <a:solidFill>
                            <a:srgbClr val="000000"/>
                          </a:solidFill>
                          <a:effectLst/>
                          <a:latin typeface="Calibri"/>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200" b="0" i="0" u="none" strike="noStrike">
                          <a:solidFill>
                            <a:srgbClr val="000000"/>
                          </a:solidFill>
                          <a:effectLst/>
                          <a:latin typeface="Arial"/>
                        </a:rPr>
                        <a:t>Oficina Privada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200" b="0" i="0" u="none" strike="noStrike">
                          <a:solidFill>
                            <a:srgbClr val="000000"/>
                          </a:solidFill>
                          <a:effectLst/>
                          <a:latin typeface="Arial"/>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200" b="0" i="0" u="none" strike="noStrike">
                          <a:solidFill>
                            <a:srgbClr val="000000"/>
                          </a:solidFill>
                          <a:effectLst/>
                          <a:latin typeface="Arial"/>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1200" b="0" i="0" u="none" strike="noStrike">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200" b="0" i="0" u="none" strike="noStrike">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200" b="0" i="0" u="none" strike="noStrike">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21698">
                <a:tc>
                  <a:txBody>
                    <a:bodyPr/>
                    <a:lstStyle/>
                    <a:p>
                      <a:pPr algn="ctr" fontAlgn="ctr"/>
                      <a:r>
                        <a:rPr lang="es-CO" sz="1200" b="0" i="0" u="none" strike="noStrike">
                          <a:solidFill>
                            <a:srgbClr val="000000"/>
                          </a:solidFill>
                          <a:effectLst/>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200" b="0" i="0" u="none" strike="noStrike">
                          <a:solidFill>
                            <a:srgbClr val="000000"/>
                          </a:solidFill>
                          <a:effectLst/>
                          <a:latin typeface="Arial"/>
                        </a:rPr>
                        <a:t>Educación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12,54%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200" b="0" i="0" u="none" strike="noStrike">
                          <a:solidFill>
                            <a:srgbClr val="000000"/>
                          </a:solidFill>
                          <a:effectLst/>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200" b="0" i="0" u="none" strike="noStrike">
                          <a:solidFill>
                            <a:srgbClr val="000000"/>
                          </a:solidFill>
                          <a:effectLst/>
                          <a:latin typeface="Arial"/>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1200" b="0" i="0" u="none" strike="noStrike">
                          <a:solidFill>
                            <a:srgbClr val="000000"/>
                          </a:solidFill>
                          <a:effectLst/>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200" b="0" i="0" u="none" strike="noStrike">
                          <a:solidFill>
                            <a:srgbClr val="000000"/>
                          </a:solidFill>
                          <a:effectLst/>
                          <a:latin typeface="Arial"/>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200" b="0" i="0" u="none" strike="noStrike">
                          <a:solidFill>
                            <a:srgbClr val="000000"/>
                          </a:solidFill>
                          <a:effectLst/>
                          <a:latin typeface="Arial"/>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1698">
                <a:tc>
                  <a:txBody>
                    <a:bodyPr/>
                    <a:lstStyle/>
                    <a:p>
                      <a:pPr algn="ctr" fontAlgn="ctr"/>
                      <a:r>
                        <a:rPr lang="es-CO" sz="1200" b="0" i="0" u="none" strike="noStrike">
                          <a:solidFill>
                            <a:srgbClr val="000000"/>
                          </a:solidFill>
                          <a:effectLst/>
                          <a:latin typeface="Calibri"/>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200" b="0" i="0" u="none" strike="noStrike">
                          <a:solidFill>
                            <a:srgbClr val="000000"/>
                          </a:solidFill>
                          <a:effectLst/>
                          <a:latin typeface="Arial"/>
                        </a:rPr>
                        <a:t>Familia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12,20%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200" b="0" i="0" u="none" strike="noStrike">
                          <a:solidFill>
                            <a:srgbClr val="000000"/>
                          </a:solidFill>
                          <a:effectLst/>
                          <a:latin typeface="Arial"/>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200" b="0" i="0" u="none" strike="noStrike">
                          <a:solidFill>
                            <a:srgbClr val="000000"/>
                          </a:solidFill>
                          <a:effectLst/>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1200" b="0" i="0" u="none" strike="noStrike">
                          <a:solidFill>
                            <a:srgbClr val="000000"/>
                          </a:solidFill>
                          <a:effectLst/>
                          <a:latin typeface="Arial"/>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200" b="0" i="0" u="none" strike="noStrike">
                          <a:solidFill>
                            <a:srgbClr val="000000"/>
                          </a:solidFill>
                          <a:effectLst/>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200" b="0" i="0" u="none" strike="noStrike">
                          <a:solidFill>
                            <a:srgbClr val="000000"/>
                          </a:solidFill>
                          <a:effectLst/>
                          <a:latin typeface="Arial"/>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21698">
                <a:tc>
                  <a:txBody>
                    <a:bodyPr/>
                    <a:lstStyle/>
                    <a:p>
                      <a:pPr algn="ctr" fontAlgn="ctr"/>
                      <a:r>
                        <a:rPr lang="es-CO" sz="1200" b="0" i="0" u="none" strike="noStrike">
                          <a:solidFill>
                            <a:srgbClr val="000000"/>
                          </a:solidFill>
                          <a:effectLst/>
                          <a:latin typeface="Calibri"/>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200" b="0" i="0" u="none" strike="noStrike">
                          <a:solidFill>
                            <a:srgbClr val="000000"/>
                          </a:solidFill>
                          <a:effectLst/>
                          <a:latin typeface="Arial"/>
                        </a:rPr>
                        <a:t>Salud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18,12%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200" b="0" i="0" u="none" strike="noStrike">
                          <a:solidFill>
                            <a:srgbClr val="000000"/>
                          </a:solidFill>
                          <a:effectLst/>
                          <a:latin typeface="Arial"/>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200" b="0" i="0" u="none" strike="noStrike">
                          <a:solidFill>
                            <a:srgbClr val="000000"/>
                          </a:solidFill>
                          <a:effectLst/>
                          <a:latin typeface="Arial"/>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1200" b="0" i="0" u="none" strike="noStrike">
                          <a:solidFill>
                            <a:srgbClr val="000000"/>
                          </a:solidFill>
                          <a:effectLst/>
                          <a:latin typeface="Arial"/>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200" b="0" i="0" u="none" strike="noStrike">
                          <a:solidFill>
                            <a:srgbClr val="000000"/>
                          </a:solidFill>
                          <a:effectLst/>
                          <a:latin typeface="Arial"/>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200" b="0" i="0" u="none" strike="noStrike">
                          <a:solidFill>
                            <a:srgbClr val="000000"/>
                          </a:solidFill>
                          <a:effectLst/>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556217">
                <a:tc>
                  <a:txBody>
                    <a:bodyPr/>
                    <a:lstStyle/>
                    <a:p>
                      <a:pPr algn="ctr" fontAlgn="ctr"/>
                      <a:r>
                        <a:rPr lang="es-CO" sz="1200" b="0" i="0" u="none" strike="noStrike">
                          <a:solidFill>
                            <a:srgbClr val="000000"/>
                          </a:solidFill>
                          <a:effectLst/>
                          <a:latin typeface="Calibri"/>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200" b="0" i="0" u="none" strike="noStrike">
                          <a:solidFill>
                            <a:srgbClr val="000000"/>
                          </a:solidFill>
                          <a:effectLst/>
                          <a:latin typeface="Arial"/>
                        </a:rPr>
                        <a:t>Tecnología de la Información y las Comunicaciones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8,36%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200" b="0" i="0" u="none" strike="noStrike">
                          <a:solidFill>
                            <a:srgbClr val="000000"/>
                          </a:solidFill>
                          <a:effectLst/>
                          <a:latin typeface="Arial"/>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200" b="0" i="0" u="none" strike="noStrike">
                          <a:solidFill>
                            <a:srgbClr val="000000"/>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1200" b="0" i="0" u="none" strike="noStrike">
                          <a:solidFill>
                            <a:srgbClr val="000000"/>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200" b="0" i="0" u="none" strike="noStrike">
                          <a:solidFill>
                            <a:srgbClr val="000000"/>
                          </a:solidFill>
                          <a:effectLst/>
                          <a:latin typeface="Arial"/>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200" b="0" i="0" u="none" strike="noStrike">
                          <a:solidFill>
                            <a:srgbClr val="000000"/>
                          </a:solidFill>
                          <a:effectLst/>
                          <a:latin typeface="Arial"/>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21698">
                <a:tc>
                  <a:txBody>
                    <a:bodyPr/>
                    <a:lstStyle/>
                    <a:p>
                      <a:pPr algn="ctr" fontAlgn="ctr"/>
                      <a:r>
                        <a:rPr lang="es-CO" sz="1200" b="0" i="0" u="none" strike="noStrike">
                          <a:solidFill>
                            <a:srgbClr val="000000"/>
                          </a:solidFill>
                          <a:effectLst/>
                          <a:latin typeface="Calibri"/>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200" b="0" i="0" u="none" strike="noStrike">
                          <a:solidFill>
                            <a:srgbClr val="000000"/>
                          </a:solidFill>
                          <a:effectLst/>
                          <a:latin typeface="Calibri"/>
                        </a:rPr>
                        <a:t>INDEPORTES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2,09%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200" b="0" i="0" u="none" strike="noStrike">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200" b="0" i="0" u="none" strike="noStrike">
                          <a:solidFill>
                            <a:srgbClr val="000000"/>
                          </a:solidFill>
                          <a:effectLst/>
                          <a:latin typeface="Arial"/>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1200" b="0" i="0" u="none" strike="noStrike">
                          <a:solidFill>
                            <a:srgbClr val="000000"/>
                          </a:solidFill>
                          <a:effectLst/>
                          <a:latin typeface="Arial"/>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200" b="0" i="0" u="none" strike="noStrike">
                          <a:solidFill>
                            <a:srgbClr val="000000"/>
                          </a:solidFill>
                          <a:effectLst/>
                          <a:latin typeface="Arial"/>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200" b="0" i="0" u="none" strike="noStrike">
                          <a:solidFill>
                            <a:srgbClr val="000000"/>
                          </a:solidFill>
                          <a:effectLst/>
                          <a:latin typeface="Arial"/>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21698">
                <a:tc>
                  <a:txBody>
                    <a:bodyPr/>
                    <a:lstStyle/>
                    <a:p>
                      <a:pPr algn="ctr" fontAlgn="ctr"/>
                      <a:r>
                        <a:rPr lang="es-CO" sz="1200" b="0" i="0" u="none" strike="noStrike">
                          <a:solidFill>
                            <a:srgbClr val="000000"/>
                          </a:solidFill>
                          <a:effectLst/>
                          <a:latin typeface="Calibri"/>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200" b="0" i="0" u="none" strike="noStrike">
                          <a:solidFill>
                            <a:srgbClr val="000000"/>
                          </a:solidFill>
                          <a:effectLst/>
                          <a:latin typeface="Calibri"/>
                        </a:rPr>
                        <a:t>PROYECTA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3,48%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200" b="0" i="0" u="none" strike="noStrike">
                          <a:solidFill>
                            <a:srgbClr val="000000"/>
                          </a:solidFill>
                          <a:effectLst/>
                          <a:latin typeface="Arial"/>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200" b="0" i="0" u="none" strike="noStrike">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1200" b="0" i="0" u="none" strike="noStrike">
                          <a:solidFill>
                            <a:srgbClr val="000000"/>
                          </a:solidFill>
                          <a:effectLst/>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200" b="0" i="0" u="none" strike="noStrike">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200" b="0" i="0" u="none" strike="noStrike">
                          <a:solidFill>
                            <a:srgbClr val="000000"/>
                          </a:solidFill>
                          <a:effectLst/>
                          <a:latin typeface="Arial"/>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373894">
                <a:tc>
                  <a:txBody>
                    <a:bodyPr/>
                    <a:lstStyle/>
                    <a:p>
                      <a:pPr algn="ctr" fontAlgn="ctr"/>
                      <a:r>
                        <a:rPr lang="es-CO" sz="1200" b="0" i="0" u="none" strike="noStrike">
                          <a:solidFill>
                            <a:srgbClr val="000000"/>
                          </a:solidFill>
                          <a:effectLst/>
                          <a:latin typeface="Calibri"/>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200" b="0" i="0" u="none" strike="noStrike" dirty="0">
                          <a:solidFill>
                            <a:srgbClr val="000000"/>
                          </a:solidFill>
                          <a:effectLst/>
                          <a:latin typeface="Arial"/>
                        </a:rPr>
                        <a:t>Instituto Departamental de Tránsito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200" b="0" i="0" u="none" strike="noStrike">
                          <a:solidFill>
                            <a:srgbClr val="000000"/>
                          </a:solidFill>
                          <a:effectLst/>
                          <a:latin typeface="Arial"/>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200" b="0" i="0" u="none" strike="noStrike">
                          <a:solidFill>
                            <a:srgbClr val="000000"/>
                          </a:solidFill>
                          <a:effectLst/>
                          <a:latin typeface="Arial"/>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1200" b="0" i="0" u="none" strike="noStrike">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200" b="0" i="0" u="none" strike="noStrike">
                          <a:solidFill>
                            <a:srgbClr val="000000"/>
                          </a:solidFill>
                          <a:effectLst/>
                          <a:latin typeface="Arial"/>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200" b="0" i="0" u="none" strike="noStrike">
                          <a:solidFill>
                            <a:srgbClr val="000000"/>
                          </a:solidFill>
                          <a:effectLst/>
                          <a:latin typeface="Arial"/>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370811">
                <a:tc>
                  <a:txBody>
                    <a:bodyPr/>
                    <a:lstStyle/>
                    <a:p>
                      <a:pPr algn="ctr" fontAlgn="b"/>
                      <a:r>
                        <a:rPr lang="es-CO" sz="12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auto"/>
                      <a:r>
                        <a:rPr lang="es-CO" sz="1200" b="1" i="0" u="none" strike="noStrike" dirty="0">
                          <a:solidFill>
                            <a:srgbClr val="000000"/>
                          </a:solidFill>
                          <a:effectLst/>
                          <a:latin typeface="Calibri"/>
                        </a:rPr>
                        <a:t>Total Metas Programadas 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a:rPr>
                        <a:t>287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dirty="0">
                          <a:solidFill>
                            <a:srgbClr val="000000"/>
                          </a:solidFill>
                          <a:effectLst/>
                          <a:latin typeface="Arial"/>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2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2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12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2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Arial"/>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2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
        <p:nvSpPr>
          <p:cNvPr id="8" name="7 Rectángulo"/>
          <p:cNvSpPr/>
          <p:nvPr/>
        </p:nvSpPr>
        <p:spPr>
          <a:xfrm>
            <a:off x="436728" y="40943"/>
            <a:ext cx="11586950" cy="7642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latin typeface="Arial Black" pitchFamily="34" charset="0"/>
              </a:rPr>
              <a:t>ESTADO DE CUMPLIMIENTO METAS FÍSICAS  PLAN DE DESARROLLO “TÚ Y YO SOMOS QUINDÍO” CON CORTE AL III TRIMESTRE DE 2021</a:t>
            </a:r>
          </a:p>
        </p:txBody>
      </p:sp>
    </p:spTree>
    <p:extLst>
      <p:ext uri="{BB962C8B-B14F-4D97-AF65-F5344CB8AC3E}">
        <p14:creationId xmlns:p14="http://schemas.microsoft.com/office/powerpoint/2010/main" val="29910241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5C559A0-F002-4548-AFA4-CAEBEFB96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7159"/>
          <a:stretch/>
        </p:blipFill>
        <p:spPr>
          <a:xfrm>
            <a:off x="0" y="1434904"/>
            <a:ext cx="901229" cy="5423095"/>
          </a:xfrm>
          <a:prstGeom prst="rect">
            <a:avLst/>
          </a:prstGeom>
        </p:spPr>
      </p:pic>
      <p:pic>
        <p:nvPicPr>
          <p:cNvPr id="6" name="Imagen 5">
            <a:extLst>
              <a:ext uri="{FF2B5EF4-FFF2-40B4-BE49-F238E27FC236}">
                <a16:creationId xmlns:a16="http://schemas.microsoft.com/office/drawing/2014/main" id="{991022F0-1BB8-4ED0-A6EC-9994AC6EA6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998" r="112"/>
          <a:stretch/>
        </p:blipFill>
        <p:spPr>
          <a:xfrm>
            <a:off x="10661000" y="0"/>
            <a:ext cx="1531000" cy="4951828"/>
          </a:xfrm>
          <a:prstGeom prst="rect">
            <a:avLst/>
          </a:prstGeom>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0512" t="78918" r="6685" b="15112"/>
          <a:stretch/>
        </p:blipFill>
        <p:spPr bwMode="auto">
          <a:xfrm>
            <a:off x="8505725" y="6156988"/>
            <a:ext cx="3395124" cy="49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a:extLst>
              <a:ext uri="{FF2B5EF4-FFF2-40B4-BE49-F238E27FC236}">
                <a16:creationId xmlns:a16="http://schemas.microsoft.com/office/drawing/2014/main" id="{EB544F99-FA42-48E9-8F9E-AC0C2B985B6B}"/>
              </a:ext>
            </a:extLst>
          </p:cNvPr>
          <p:cNvSpPr/>
          <p:nvPr/>
        </p:nvSpPr>
        <p:spPr>
          <a:xfrm>
            <a:off x="1992573" y="2301588"/>
            <a:ext cx="8488908" cy="1384995"/>
          </a:xfrm>
          <a:prstGeom prst="rect">
            <a:avLst/>
          </a:prstGeom>
        </p:spPr>
        <p:txBody>
          <a:bodyPr wrap="square">
            <a:spAutoFit/>
          </a:bodyPr>
          <a:lstStyle/>
          <a:p>
            <a:pPr algn="ctr"/>
            <a:r>
              <a:rPr lang="es-CO" sz="2800" b="1" dirty="0">
                <a:solidFill>
                  <a:schemeClr val="bg1">
                    <a:lumMod val="65000"/>
                  </a:schemeClr>
                </a:solidFill>
                <a:latin typeface="Arial" panose="020B0604020202020204" pitchFamily="34" charset="0"/>
                <a:cs typeface="Arial" panose="020B0604020202020204" pitchFamily="34" charset="0"/>
              </a:rPr>
              <a:t>SEGUIMIENTO Y EVALUACIÓN </a:t>
            </a:r>
          </a:p>
          <a:p>
            <a:pPr algn="ctr"/>
            <a:r>
              <a:rPr lang="es-CO" sz="2800" b="1" dirty="0">
                <a:solidFill>
                  <a:schemeClr val="bg1">
                    <a:lumMod val="65000"/>
                  </a:schemeClr>
                </a:solidFill>
                <a:latin typeface="Arial" panose="020B0604020202020204" pitchFamily="34" charset="0"/>
                <a:cs typeface="Arial" panose="020B0604020202020204" pitchFamily="34" charset="0"/>
              </a:rPr>
              <a:t>EJECUCIÓN DE RECURSOS SISTEMA GENERAL DE REGALÍAS- SGR III- TRIMESTRE DEL 2021 </a:t>
            </a:r>
          </a:p>
        </p:txBody>
      </p:sp>
    </p:spTree>
    <p:extLst>
      <p:ext uri="{BB962C8B-B14F-4D97-AF65-F5344CB8AC3E}">
        <p14:creationId xmlns:p14="http://schemas.microsoft.com/office/powerpoint/2010/main" val="26023436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7 Rectángulo">
            <a:extLst>
              <a:ext uri="{FF2B5EF4-FFF2-40B4-BE49-F238E27FC236}">
                <a16:creationId xmlns:a16="http://schemas.microsoft.com/office/drawing/2014/main" id="{A059E7D5-F28D-42D7-89F2-46EC9DB0D08E}"/>
              </a:ext>
            </a:extLst>
          </p:cNvPr>
          <p:cNvSpPr/>
          <p:nvPr/>
        </p:nvSpPr>
        <p:spPr>
          <a:xfrm>
            <a:off x="272954" y="218364"/>
            <a:ext cx="10849971" cy="721217"/>
          </a:xfrm>
          <a:prstGeom prst="rect">
            <a:avLst/>
          </a:prstGeom>
          <a:solidFill>
            <a:srgbClr val="00206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bg1"/>
                </a:solidFill>
              </a:rPr>
              <a:t>ESTADO DE EJECUCIÓN  RECURSOS DEL SISTEMA GENERAL DE REGALÍAS SGR  </a:t>
            </a:r>
          </a:p>
          <a:p>
            <a:pPr algn="ctr"/>
            <a:r>
              <a:rPr lang="es-CO" b="1" dirty="0">
                <a:solidFill>
                  <a:schemeClr val="bg1"/>
                </a:solidFill>
              </a:rPr>
              <a:t>CON CORTE A  SEPTIEMBRE  30 DE 2021 </a:t>
            </a:r>
          </a:p>
        </p:txBody>
      </p:sp>
      <p:graphicFrame>
        <p:nvGraphicFramePr>
          <p:cNvPr id="3" name="Gráfico 2">
            <a:extLst>
              <a:ext uri="{FF2B5EF4-FFF2-40B4-BE49-F238E27FC236}">
                <a16:creationId xmlns:a16="http://schemas.microsoft.com/office/drawing/2014/main" id="{6FDF535F-2950-4E4C-BF92-FB399985C50B}"/>
              </a:ext>
            </a:extLst>
          </p:cNvPr>
          <p:cNvGraphicFramePr>
            <a:graphicFrameLocks/>
          </p:cNvGraphicFramePr>
          <p:nvPr>
            <p:extLst>
              <p:ext uri="{D42A27DB-BD31-4B8C-83A1-F6EECF244321}">
                <p14:modId xmlns:p14="http://schemas.microsoft.com/office/powerpoint/2010/main" val="2140028349"/>
              </p:ext>
            </p:extLst>
          </p:nvPr>
        </p:nvGraphicFramePr>
        <p:xfrm>
          <a:off x="337351" y="1038687"/>
          <a:ext cx="10785574" cy="5648715"/>
        </p:xfrm>
        <a:graphic>
          <a:graphicData uri="http://schemas.openxmlformats.org/drawingml/2006/chart">
            <c:chart xmlns:c="http://schemas.openxmlformats.org/drawingml/2006/chart" xmlns:r="http://schemas.openxmlformats.org/officeDocument/2006/relationships" r:id="rId2"/>
          </a:graphicData>
        </a:graphic>
      </p:graphicFrame>
      <p:sp>
        <p:nvSpPr>
          <p:cNvPr id="4" name="3 Rectángulo"/>
          <p:cNvSpPr/>
          <p:nvPr/>
        </p:nvSpPr>
        <p:spPr>
          <a:xfrm>
            <a:off x="11236656" y="3029801"/>
            <a:ext cx="891654" cy="3684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bg1">
                    <a:lumMod val="65000"/>
                  </a:schemeClr>
                </a:solidFill>
              </a:rPr>
              <a:t>X-31-2021</a:t>
            </a:r>
          </a:p>
        </p:txBody>
      </p:sp>
      <p:sp>
        <p:nvSpPr>
          <p:cNvPr id="8" name="7 Rectángulo"/>
          <p:cNvSpPr/>
          <p:nvPr/>
        </p:nvSpPr>
        <p:spPr>
          <a:xfrm>
            <a:off x="11236656" y="5475025"/>
            <a:ext cx="891654" cy="3684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bg1">
                    <a:lumMod val="65000"/>
                  </a:schemeClr>
                </a:solidFill>
              </a:rPr>
              <a:t>X-31-2021</a:t>
            </a:r>
          </a:p>
        </p:txBody>
      </p:sp>
      <p:sp>
        <p:nvSpPr>
          <p:cNvPr id="9" name="8 Rectángulo"/>
          <p:cNvSpPr/>
          <p:nvPr/>
        </p:nvSpPr>
        <p:spPr>
          <a:xfrm>
            <a:off x="6632812" y="4490113"/>
            <a:ext cx="1473958" cy="232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rgbClr val="FF0000"/>
                </a:solidFill>
                <a:latin typeface="Arial" pitchFamily="34" charset="0"/>
                <a:cs typeface="Arial" pitchFamily="34" charset="0"/>
              </a:rPr>
              <a:t>9.180.709.683.33</a:t>
            </a:r>
          </a:p>
        </p:txBody>
      </p:sp>
      <p:sp>
        <p:nvSpPr>
          <p:cNvPr id="11" name="10 Rectángulo"/>
          <p:cNvSpPr/>
          <p:nvPr/>
        </p:nvSpPr>
        <p:spPr>
          <a:xfrm>
            <a:off x="7294728" y="5641071"/>
            <a:ext cx="812042" cy="318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O" sz="1400" b="1" dirty="0">
                <a:solidFill>
                  <a:srgbClr val="FF0000"/>
                </a:solidFill>
                <a:latin typeface="Arial" pitchFamily="34" charset="0"/>
                <a:cs typeface="Arial" pitchFamily="34" charset="0"/>
              </a:rPr>
              <a:t>17,40</a:t>
            </a:r>
          </a:p>
        </p:txBody>
      </p:sp>
      <p:sp>
        <p:nvSpPr>
          <p:cNvPr id="12" name="11 Rectángulo"/>
          <p:cNvSpPr/>
          <p:nvPr/>
        </p:nvSpPr>
        <p:spPr>
          <a:xfrm>
            <a:off x="9057564" y="5793471"/>
            <a:ext cx="812042" cy="3184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O" sz="1400" b="1" dirty="0">
                <a:solidFill>
                  <a:srgbClr val="FF0000"/>
                </a:solidFill>
                <a:latin typeface="Arial" pitchFamily="34" charset="0"/>
                <a:cs typeface="Arial" pitchFamily="34" charset="0"/>
              </a:rPr>
              <a:t>100</a:t>
            </a:r>
          </a:p>
        </p:txBody>
      </p:sp>
      <p:sp>
        <p:nvSpPr>
          <p:cNvPr id="13" name="12 Rectángulo"/>
          <p:cNvSpPr/>
          <p:nvPr/>
        </p:nvSpPr>
        <p:spPr>
          <a:xfrm>
            <a:off x="9057564" y="4874525"/>
            <a:ext cx="1451212" cy="232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rgbClr val="FF0000"/>
                </a:solidFill>
                <a:latin typeface="Arial" pitchFamily="34" charset="0"/>
                <a:cs typeface="Arial" pitchFamily="34" charset="0"/>
              </a:rPr>
              <a:t>9.180.709.683.33</a:t>
            </a:r>
          </a:p>
        </p:txBody>
      </p:sp>
      <p:sp>
        <p:nvSpPr>
          <p:cNvPr id="14" name="13 Rectángulo"/>
          <p:cNvSpPr/>
          <p:nvPr/>
        </p:nvSpPr>
        <p:spPr>
          <a:xfrm>
            <a:off x="11236656" y="4806286"/>
            <a:ext cx="891654" cy="3684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bg1">
                    <a:lumMod val="65000"/>
                  </a:schemeClr>
                </a:solidFill>
              </a:rPr>
              <a:t>X-31-2021</a:t>
            </a:r>
          </a:p>
        </p:txBody>
      </p:sp>
      <p:sp>
        <p:nvSpPr>
          <p:cNvPr id="15" name="14 Rectángulo"/>
          <p:cNvSpPr/>
          <p:nvPr/>
        </p:nvSpPr>
        <p:spPr>
          <a:xfrm>
            <a:off x="4735773" y="3029801"/>
            <a:ext cx="1569493" cy="368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rgbClr val="FF0000"/>
                </a:solidFill>
              </a:rPr>
              <a:t>52.700.635.846,06</a:t>
            </a:r>
          </a:p>
        </p:txBody>
      </p:sp>
      <p:sp>
        <p:nvSpPr>
          <p:cNvPr id="16" name="15 Rectángulo"/>
          <p:cNvSpPr/>
          <p:nvPr/>
        </p:nvSpPr>
        <p:spPr>
          <a:xfrm>
            <a:off x="11236656" y="3973771"/>
            <a:ext cx="891654" cy="3684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bg1">
                    <a:lumMod val="65000"/>
                  </a:schemeClr>
                </a:solidFill>
              </a:rPr>
              <a:t>X-31-2021</a:t>
            </a:r>
          </a:p>
        </p:txBody>
      </p:sp>
    </p:spTree>
    <p:extLst>
      <p:ext uri="{BB962C8B-B14F-4D97-AF65-F5344CB8AC3E}">
        <p14:creationId xmlns:p14="http://schemas.microsoft.com/office/powerpoint/2010/main" val="303050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7 Rectángulo">
            <a:extLst>
              <a:ext uri="{FF2B5EF4-FFF2-40B4-BE49-F238E27FC236}">
                <a16:creationId xmlns:a16="http://schemas.microsoft.com/office/drawing/2014/main" id="{A059E7D5-F28D-42D7-89F2-46EC9DB0D08E}"/>
              </a:ext>
            </a:extLst>
          </p:cNvPr>
          <p:cNvSpPr/>
          <p:nvPr/>
        </p:nvSpPr>
        <p:spPr>
          <a:xfrm>
            <a:off x="163773" y="109182"/>
            <a:ext cx="10549721" cy="721217"/>
          </a:xfrm>
          <a:prstGeom prst="rect">
            <a:avLst/>
          </a:prstGeom>
          <a:solidFill>
            <a:srgbClr val="00206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bg1"/>
                </a:solidFill>
              </a:rPr>
              <a:t>COMPARATIVO ESTADO DE AVANCE COMPROMISOS PRESUPUESTALES  RECURSOS </a:t>
            </a:r>
          </a:p>
          <a:p>
            <a:pPr algn="ctr"/>
            <a:r>
              <a:rPr lang="es-CO" b="1" dirty="0">
                <a:solidFill>
                  <a:schemeClr val="bg1"/>
                </a:solidFill>
              </a:rPr>
              <a:t> SISTEMA GENERAL DE REGALÍAS POR UNIDADES EJECUTORAS MESES  ENERO –  SEPTIEMBRE  DE 2021</a:t>
            </a:r>
          </a:p>
        </p:txBody>
      </p:sp>
      <p:graphicFrame>
        <p:nvGraphicFramePr>
          <p:cNvPr id="3" name="Gráfico 2">
            <a:extLst>
              <a:ext uri="{FF2B5EF4-FFF2-40B4-BE49-F238E27FC236}">
                <a16:creationId xmlns:a16="http://schemas.microsoft.com/office/drawing/2014/main" id="{406F8C46-A63B-4B66-ACC6-55A62E3D733D}"/>
              </a:ext>
            </a:extLst>
          </p:cNvPr>
          <p:cNvGraphicFramePr>
            <a:graphicFrameLocks/>
          </p:cNvGraphicFramePr>
          <p:nvPr>
            <p:extLst>
              <p:ext uri="{D42A27DB-BD31-4B8C-83A1-F6EECF244321}">
                <p14:modId xmlns:p14="http://schemas.microsoft.com/office/powerpoint/2010/main" val="1291721326"/>
              </p:ext>
            </p:extLst>
          </p:nvPr>
        </p:nvGraphicFramePr>
        <p:xfrm>
          <a:off x="177421" y="878889"/>
          <a:ext cx="10536074" cy="5752730"/>
        </p:xfrm>
        <a:graphic>
          <a:graphicData uri="http://schemas.openxmlformats.org/drawingml/2006/chart">
            <c:chart xmlns:c="http://schemas.openxmlformats.org/drawingml/2006/chart" xmlns:r="http://schemas.openxmlformats.org/officeDocument/2006/relationships" r:id="rId3"/>
          </a:graphicData>
        </a:graphic>
      </p:graphicFrame>
      <p:sp>
        <p:nvSpPr>
          <p:cNvPr id="2" name="1 Rectángulo"/>
          <p:cNvSpPr/>
          <p:nvPr/>
        </p:nvSpPr>
        <p:spPr>
          <a:xfrm>
            <a:off x="10863618" y="3957851"/>
            <a:ext cx="1187355" cy="3957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t>RP OCTUBRE</a:t>
            </a:r>
          </a:p>
        </p:txBody>
      </p:sp>
      <p:sp>
        <p:nvSpPr>
          <p:cNvPr id="4" name="3 Rectángulo"/>
          <p:cNvSpPr/>
          <p:nvPr/>
        </p:nvSpPr>
        <p:spPr>
          <a:xfrm>
            <a:off x="10863618" y="4449170"/>
            <a:ext cx="1187355" cy="259308"/>
          </a:xfrm>
          <a:prstGeom prst="rect">
            <a:avLst/>
          </a:prstGeom>
          <a:solidFill>
            <a:srgbClr val="00B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bg1"/>
                </a:solidFill>
              </a:rPr>
              <a:t>3,43</a:t>
            </a:r>
          </a:p>
        </p:txBody>
      </p:sp>
      <p:sp>
        <p:nvSpPr>
          <p:cNvPr id="6" name="5 Rectángulo"/>
          <p:cNvSpPr/>
          <p:nvPr/>
        </p:nvSpPr>
        <p:spPr>
          <a:xfrm>
            <a:off x="10863618" y="4738048"/>
            <a:ext cx="1187355" cy="25930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rPr>
              <a:t>49,59</a:t>
            </a:r>
          </a:p>
        </p:txBody>
      </p:sp>
      <p:sp>
        <p:nvSpPr>
          <p:cNvPr id="7" name="6 Rectángulo"/>
          <p:cNvSpPr/>
          <p:nvPr/>
        </p:nvSpPr>
        <p:spPr>
          <a:xfrm>
            <a:off x="10863617" y="5004180"/>
            <a:ext cx="1187355" cy="259308"/>
          </a:xfrm>
          <a:prstGeom prst="rect">
            <a:avLst/>
          </a:prstGeom>
          <a:solidFill>
            <a:srgbClr val="00B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bg1"/>
                </a:solidFill>
              </a:rPr>
              <a:t>97,60</a:t>
            </a:r>
          </a:p>
        </p:txBody>
      </p:sp>
      <p:sp>
        <p:nvSpPr>
          <p:cNvPr id="8" name="7 Rectángulo"/>
          <p:cNvSpPr/>
          <p:nvPr/>
        </p:nvSpPr>
        <p:spPr>
          <a:xfrm>
            <a:off x="10863618" y="5252115"/>
            <a:ext cx="1187355" cy="25930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rPr>
              <a:t>94,08</a:t>
            </a:r>
          </a:p>
        </p:txBody>
      </p:sp>
      <p:sp>
        <p:nvSpPr>
          <p:cNvPr id="10" name="9 Rectángulo"/>
          <p:cNvSpPr/>
          <p:nvPr/>
        </p:nvSpPr>
        <p:spPr>
          <a:xfrm>
            <a:off x="10863618" y="5536446"/>
            <a:ext cx="1187355" cy="25930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rPr>
              <a:t>39,00</a:t>
            </a:r>
          </a:p>
        </p:txBody>
      </p:sp>
      <p:sp>
        <p:nvSpPr>
          <p:cNvPr id="11" name="10 Rectángulo"/>
          <p:cNvSpPr/>
          <p:nvPr/>
        </p:nvSpPr>
        <p:spPr>
          <a:xfrm>
            <a:off x="10863616" y="5820779"/>
            <a:ext cx="1187355" cy="259308"/>
          </a:xfrm>
          <a:prstGeom prst="rect">
            <a:avLst/>
          </a:prstGeom>
          <a:solidFill>
            <a:srgbClr val="FFC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rPr>
              <a:t>12,50</a:t>
            </a:r>
          </a:p>
        </p:txBody>
      </p:sp>
      <p:sp>
        <p:nvSpPr>
          <p:cNvPr id="12" name="11 Rectángulo"/>
          <p:cNvSpPr/>
          <p:nvPr/>
        </p:nvSpPr>
        <p:spPr>
          <a:xfrm>
            <a:off x="10863615" y="6080087"/>
            <a:ext cx="1187355" cy="25930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rPr>
              <a:t>89,11</a:t>
            </a:r>
          </a:p>
        </p:txBody>
      </p:sp>
      <p:sp>
        <p:nvSpPr>
          <p:cNvPr id="13" name="12 Rectángulo"/>
          <p:cNvSpPr/>
          <p:nvPr/>
        </p:nvSpPr>
        <p:spPr>
          <a:xfrm>
            <a:off x="10863618" y="6348503"/>
            <a:ext cx="1187355" cy="25930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rPr>
              <a:t>99.90</a:t>
            </a:r>
          </a:p>
        </p:txBody>
      </p:sp>
      <p:graphicFrame>
        <p:nvGraphicFramePr>
          <p:cNvPr id="14" name="13 Tabla"/>
          <p:cNvGraphicFramePr>
            <a:graphicFrameLocks noGrp="1"/>
          </p:cNvGraphicFramePr>
          <p:nvPr>
            <p:extLst>
              <p:ext uri="{D42A27DB-BD31-4B8C-83A1-F6EECF244321}">
                <p14:modId xmlns:p14="http://schemas.microsoft.com/office/powerpoint/2010/main" val="2673983933"/>
              </p:ext>
            </p:extLst>
          </p:nvPr>
        </p:nvGraphicFramePr>
        <p:xfrm>
          <a:off x="2098154" y="6631619"/>
          <a:ext cx="1854200" cy="226381"/>
        </p:xfrm>
        <a:graphic>
          <a:graphicData uri="http://schemas.openxmlformats.org/drawingml/2006/table">
            <a:tbl>
              <a:tblPr>
                <a:tableStyleId>{5C22544A-7EE6-4342-B048-85BDC9FD1C3A}</a:tableStyleId>
              </a:tblPr>
              <a:tblGrid>
                <a:gridCol w="1854200">
                  <a:extLst>
                    <a:ext uri="{9D8B030D-6E8A-4147-A177-3AD203B41FA5}">
                      <a16:colId xmlns:a16="http://schemas.microsoft.com/office/drawing/2014/main" val="20000"/>
                    </a:ext>
                  </a:extLst>
                </a:gridCol>
              </a:tblGrid>
              <a:tr h="226381">
                <a:tc>
                  <a:txBody>
                    <a:bodyPr/>
                    <a:lstStyle/>
                    <a:p>
                      <a:pPr algn="r" fontAlgn="ctr"/>
                      <a:r>
                        <a:rPr lang="es-CO" sz="900" u="none" strike="noStrike" dirty="0">
                          <a:effectLst/>
                        </a:rPr>
                        <a:t>               1.794.041.394,00 </a:t>
                      </a:r>
                      <a:endParaRPr lang="es-CO" sz="900" b="0" i="0" u="none" strike="noStrike" dirty="0">
                        <a:solidFill>
                          <a:srgbClr val="000000"/>
                        </a:solidFill>
                        <a:effectLst/>
                        <a:latin typeface="Arial"/>
                      </a:endParaRPr>
                    </a:p>
                  </a:txBody>
                  <a:tcPr marL="9525" marR="9525" marT="9525" marB="0" anchor="ctr">
                    <a:noFill/>
                  </a:tcPr>
                </a:tc>
                <a:extLst>
                  <a:ext uri="{0D108BD9-81ED-4DB2-BD59-A6C34878D82A}">
                    <a16:rowId xmlns:a16="http://schemas.microsoft.com/office/drawing/2014/main" val="10000"/>
                  </a:ext>
                </a:extLst>
              </a:tr>
            </a:tbl>
          </a:graphicData>
        </a:graphic>
      </p:graphicFrame>
      <p:sp>
        <p:nvSpPr>
          <p:cNvPr id="15" name="14 Rectángulo"/>
          <p:cNvSpPr/>
          <p:nvPr/>
        </p:nvSpPr>
        <p:spPr>
          <a:xfrm>
            <a:off x="406400" y="6631619"/>
            <a:ext cx="1531582" cy="32233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800" dirty="0">
                <a:solidFill>
                  <a:schemeClr val="tx1"/>
                </a:solidFill>
              </a:rPr>
              <a:t>TURISMO, INDUSTRIA Y COMERCIO</a:t>
            </a:r>
          </a:p>
        </p:txBody>
      </p:sp>
      <p:sp>
        <p:nvSpPr>
          <p:cNvPr id="16" name="15 Rectángulo"/>
          <p:cNvSpPr/>
          <p:nvPr/>
        </p:nvSpPr>
        <p:spPr>
          <a:xfrm>
            <a:off x="4162567" y="6631619"/>
            <a:ext cx="586854" cy="2263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800" dirty="0">
                <a:solidFill>
                  <a:schemeClr val="tx1"/>
                </a:solidFill>
              </a:rPr>
              <a:t>5,59%</a:t>
            </a:r>
          </a:p>
        </p:txBody>
      </p:sp>
    </p:spTree>
    <p:extLst>
      <p:ext uri="{BB962C8B-B14F-4D97-AF65-F5344CB8AC3E}">
        <p14:creationId xmlns:p14="http://schemas.microsoft.com/office/powerpoint/2010/main" val="20657362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7 Rectángulo">
            <a:extLst>
              <a:ext uri="{FF2B5EF4-FFF2-40B4-BE49-F238E27FC236}">
                <a16:creationId xmlns:a16="http://schemas.microsoft.com/office/drawing/2014/main" id="{A059E7D5-F28D-42D7-89F2-46EC9DB0D08E}"/>
              </a:ext>
            </a:extLst>
          </p:cNvPr>
          <p:cNvSpPr/>
          <p:nvPr/>
        </p:nvSpPr>
        <p:spPr>
          <a:xfrm>
            <a:off x="136477" y="122830"/>
            <a:ext cx="11900847" cy="721217"/>
          </a:xfrm>
          <a:prstGeom prst="rect">
            <a:avLst/>
          </a:prstGeom>
          <a:solidFill>
            <a:srgbClr val="00206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bg1"/>
                </a:solidFill>
              </a:rPr>
              <a:t>ESTADO DE  COMPROMISOS   RECURSOS DEL SISTEMA GENERAL DE REGALÍAS SGR </a:t>
            </a:r>
          </a:p>
          <a:p>
            <a:pPr algn="ctr"/>
            <a:r>
              <a:rPr lang="es-CO" b="1" dirty="0">
                <a:solidFill>
                  <a:schemeClr val="bg1"/>
                </a:solidFill>
              </a:rPr>
              <a:t>POR SECRETARÍA SECTORIAL CON CORTE A  SEPTIEMBRE  30 DE 2021 </a:t>
            </a:r>
          </a:p>
        </p:txBody>
      </p:sp>
      <p:graphicFrame>
        <p:nvGraphicFramePr>
          <p:cNvPr id="9" name="2 Gráfico"/>
          <p:cNvGraphicFramePr>
            <a:graphicFrameLocks/>
          </p:cNvGraphicFramePr>
          <p:nvPr>
            <p:extLst>
              <p:ext uri="{D42A27DB-BD31-4B8C-83A1-F6EECF244321}">
                <p14:modId xmlns:p14="http://schemas.microsoft.com/office/powerpoint/2010/main" val="3041509669"/>
              </p:ext>
            </p:extLst>
          </p:nvPr>
        </p:nvGraphicFramePr>
        <p:xfrm>
          <a:off x="218363" y="941696"/>
          <a:ext cx="11791667" cy="5704763"/>
        </p:xfrm>
        <a:graphic>
          <a:graphicData uri="http://schemas.openxmlformats.org/drawingml/2006/chart">
            <c:chart xmlns:c="http://schemas.openxmlformats.org/drawingml/2006/chart" xmlns:r="http://schemas.openxmlformats.org/officeDocument/2006/relationships" r:id="rId2"/>
          </a:graphicData>
        </a:graphic>
      </p:graphicFrame>
      <p:sp>
        <p:nvSpPr>
          <p:cNvPr id="2" name="1 Rectángulo"/>
          <p:cNvSpPr/>
          <p:nvPr/>
        </p:nvSpPr>
        <p:spPr>
          <a:xfrm>
            <a:off x="10403701" y="1100036"/>
            <a:ext cx="1473958" cy="25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bg1">
                    <a:lumMod val="50000"/>
                  </a:schemeClr>
                </a:solidFill>
              </a:rPr>
              <a:t>Miles de Pesos </a:t>
            </a:r>
          </a:p>
        </p:txBody>
      </p:sp>
    </p:spTree>
    <p:extLst>
      <p:ext uri="{BB962C8B-B14F-4D97-AF65-F5344CB8AC3E}">
        <p14:creationId xmlns:p14="http://schemas.microsoft.com/office/powerpoint/2010/main" val="20246976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768950139"/>
              </p:ext>
            </p:extLst>
          </p:nvPr>
        </p:nvGraphicFramePr>
        <p:xfrm>
          <a:off x="272953" y="873456"/>
          <a:ext cx="10713495" cy="5598342"/>
        </p:xfrm>
        <a:graphic>
          <a:graphicData uri="http://schemas.openxmlformats.org/drawingml/2006/table">
            <a:tbl>
              <a:tblPr/>
              <a:tblGrid>
                <a:gridCol w="1271780">
                  <a:extLst>
                    <a:ext uri="{9D8B030D-6E8A-4147-A177-3AD203B41FA5}">
                      <a16:colId xmlns:a16="http://schemas.microsoft.com/office/drawing/2014/main" val="20000"/>
                    </a:ext>
                  </a:extLst>
                </a:gridCol>
                <a:gridCol w="1321653">
                  <a:extLst>
                    <a:ext uri="{9D8B030D-6E8A-4147-A177-3AD203B41FA5}">
                      <a16:colId xmlns:a16="http://schemas.microsoft.com/office/drawing/2014/main" val="20001"/>
                    </a:ext>
                  </a:extLst>
                </a:gridCol>
                <a:gridCol w="673294">
                  <a:extLst>
                    <a:ext uri="{9D8B030D-6E8A-4147-A177-3AD203B41FA5}">
                      <a16:colId xmlns:a16="http://schemas.microsoft.com/office/drawing/2014/main" val="20002"/>
                    </a:ext>
                  </a:extLst>
                </a:gridCol>
                <a:gridCol w="1159563">
                  <a:extLst>
                    <a:ext uri="{9D8B030D-6E8A-4147-A177-3AD203B41FA5}">
                      <a16:colId xmlns:a16="http://schemas.microsoft.com/office/drawing/2014/main" val="20003"/>
                    </a:ext>
                  </a:extLst>
                </a:gridCol>
                <a:gridCol w="734763">
                  <a:extLst>
                    <a:ext uri="{9D8B030D-6E8A-4147-A177-3AD203B41FA5}">
                      <a16:colId xmlns:a16="http://schemas.microsoft.com/office/drawing/2014/main" val="20004"/>
                    </a:ext>
                  </a:extLst>
                </a:gridCol>
                <a:gridCol w="1200961">
                  <a:extLst>
                    <a:ext uri="{9D8B030D-6E8A-4147-A177-3AD203B41FA5}">
                      <a16:colId xmlns:a16="http://schemas.microsoft.com/office/drawing/2014/main" val="20005"/>
                    </a:ext>
                  </a:extLst>
                </a:gridCol>
                <a:gridCol w="759965">
                  <a:extLst>
                    <a:ext uri="{9D8B030D-6E8A-4147-A177-3AD203B41FA5}">
                      <a16:colId xmlns:a16="http://schemas.microsoft.com/office/drawing/2014/main" val="20006"/>
                    </a:ext>
                  </a:extLst>
                </a:gridCol>
                <a:gridCol w="1272389">
                  <a:extLst>
                    <a:ext uri="{9D8B030D-6E8A-4147-A177-3AD203B41FA5}">
                      <a16:colId xmlns:a16="http://schemas.microsoft.com/office/drawing/2014/main" val="20007"/>
                    </a:ext>
                  </a:extLst>
                </a:gridCol>
                <a:gridCol w="623422">
                  <a:extLst>
                    <a:ext uri="{9D8B030D-6E8A-4147-A177-3AD203B41FA5}">
                      <a16:colId xmlns:a16="http://schemas.microsoft.com/office/drawing/2014/main" val="20008"/>
                    </a:ext>
                  </a:extLst>
                </a:gridCol>
                <a:gridCol w="947600">
                  <a:extLst>
                    <a:ext uri="{9D8B030D-6E8A-4147-A177-3AD203B41FA5}">
                      <a16:colId xmlns:a16="http://schemas.microsoft.com/office/drawing/2014/main" val="20009"/>
                    </a:ext>
                  </a:extLst>
                </a:gridCol>
                <a:gridCol w="748105">
                  <a:extLst>
                    <a:ext uri="{9D8B030D-6E8A-4147-A177-3AD203B41FA5}">
                      <a16:colId xmlns:a16="http://schemas.microsoft.com/office/drawing/2014/main" val="20010"/>
                    </a:ext>
                  </a:extLst>
                </a:gridCol>
              </a:tblGrid>
              <a:tr h="556365">
                <a:tc>
                  <a:txBody>
                    <a:bodyPr/>
                    <a:lstStyle/>
                    <a:p>
                      <a:pPr algn="ctr" fontAlgn="ctr"/>
                      <a:r>
                        <a:rPr lang="es-CO" sz="1200" b="1" i="0" u="none" strike="noStrike" dirty="0">
                          <a:solidFill>
                            <a:srgbClr val="000000"/>
                          </a:solidFill>
                          <a:effectLst/>
                          <a:latin typeface="Arial"/>
                        </a:rPr>
                        <a:t> UNIDAD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200" b="1" i="0" u="none" strike="noStrike" dirty="0">
                          <a:solidFill>
                            <a:srgbClr val="000000"/>
                          </a:solidFill>
                          <a:effectLst/>
                          <a:latin typeface="Arial"/>
                        </a:rPr>
                        <a:t> A. DEFINITIVA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200" b="1" i="0" u="none" strike="noStrike" dirty="0">
                          <a:solidFill>
                            <a:srgbClr val="000000"/>
                          </a:solidFill>
                          <a:effectLst/>
                          <a:latin typeface="Arial"/>
                        </a:rPr>
                        <a:t> %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200" b="1" i="0" u="none" strike="noStrike" dirty="0">
                          <a:solidFill>
                            <a:srgbClr val="000000"/>
                          </a:solidFill>
                          <a:effectLst/>
                          <a:latin typeface="Arial"/>
                        </a:rPr>
                        <a:t> </a:t>
                      </a:r>
                      <a:r>
                        <a:rPr lang="es-CO" sz="1100" b="1" i="0" u="none" strike="noStrike" dirty="0">
                          <a:solidFill>
                            <a:srgbClr val="000000"/>
                          </a:solidFill>
                          <a:effectLst/>
                          <a:latin typeface="Arial"/>
                        </a:rPr>
                        <a:t>CERTIFICADOS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200" b="1" i="0" u="none" strike="noStrike" dirty="0">
                          <a:solidFill>
                            <a:srgbClr val="000000"/>
                          </a:solidFill>
                          <a:effectLst/>
                          <a:latin typeface="Arial"/>
                        </a:rPr>
                        <a:t> %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200" b="1" i="0" u="none" strike="noStrike" dirty="0">
                          <a:solidFill>
                            <a:srgbClr val="000000"/>
                          </a:solidFill>
                          <a:effectLst/>
                          <a:latin typeface="Arial"/>
                        </a:rPr>
                        <a:t>COMPROMISOS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200" b="1" i="0" u="none" strike="noStrike" dirty="0">
                          <a:solidFill>
                            <a:srgbClr val="000000"/>
                          </a:solidFill>
                          <a:effectLst/>
                          <a:latin typeface="Arial"/>
                        </a:rPr>
                        <a:t> %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200" b="1" i="0" u="none" strike="noStrike" dirty="0">
                          <a:solidFill>
                            <a:srgbClr val="000000"/>
                          </a:solidFill>
                          <a:effectLst/>
                          <a:latin typeface="Arial"/>
                        </a:rPr>
                        <a:t> OBLIGACIONES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200" b="1" i="0" u="none" strike="noStrike" dirty="0">
                          <a:solidFill>
                            <a:srgbClr val="000000"/>
                          </a:solidFill>
                          <a:effectLst/>
                          <a:latin typeface="Arial"/>
                        </a:rPr>
                        <a:t> %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200" b="1" i="0" u="none" strike="noStrike" dirty="0">
                          <a:solidFill>
                            <a:srgbClr val="000000"/>
                          </a:solidFill>
                          <a:effectLst/>
                          <a:latin typeface="Arial"/>
                        </a:rPr>
                        <a:t> PAGOS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200" b="1" i="0" u="none" strike="noStrike" dirty="0">
                          <a:solidFill>
                            <a:srgbClr val="000000"/>
                          </a:solidFill>
                          <a:effectLst/>
                          <a:latin typeface="Arial"/>
                        </a:rPr>
                        <a:t> %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738884">
                <a:tc>
                  <a:txBody>
                    <a:bodyPr/>
                    <a:lstStyle/>
                    <a:p>
                      <a:pPr algn="l" fontAlgn="ctr"/>
                      <a:r>
                        <a:rPr lang="es-CO" sz="1300" b="0" i="0" u="none" strike="noStrike" dirty="0">
                          <a:solidFill>
                            <a:srgbClr val="000000"/>
                          </a:solidFill>
                          <a:effectLst/>
                          <a:latin typeface="Arial"/>
                        </a:rPr>
                        <a:t>Planeación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7.199.513</a:t>
                      </a:r>
                    </a:p>
                    <a:p>
                      <a:pPr algn="ctr" fontAlgn="ctr"/>
                      <a:r>
                        <a:rPr lang="es-CO" sz="1300" b="0" i="0" u="none" strike="noStrike" dirty="0">
                          <a:solidFill>
                            <a:srgbClr val="000000"/>
                          </a:solidFill>
                          <a:effectLst/>
                          <a:latin typeface="Arial"/>
                        </a:rPr>
                        <a:t>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 100,00</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endParaRPr lang="es-CO" sz="1300" b="0" i="0" u="none" strike="noStrike" dirty="0">
                        <a:solidFill>
                          <a:srgbClr val="000000"/>
                        </a:solidFill>
                        <a:effectLst/>
                        <a:latin typeface="Arial"/>
                      </a:endParaRPr>
                    </a:p>
                    <a:p>
                      <a:pPr algn="ctr" fontAlgn="ctr"/>
                      <a:r>
                        <a:rPr lang="es-CO" sz="1300" b="0" i="0" u="none" strike="noStrike" dirty="0">
                          <a:solidFill>
                            <a:srgbClr val="000000"/>
                          </a:solidFill>
                          <a:effectLst/>
                          <a:latin typeface="Arial"/>
                        </a:rPr>
                        <a:t>4.707.000</a:t>
                      </a:r>
                    </a:p>
                    <a:p>
                      <a:pPr algn="ctr" fontAlgn="ctr"/>
                      <a:r>
                        <a:rPr lang="es-CO" sz="1300" b="0" i="0" u="none" strike="noStrike" dirty="0">
                          <a:solidFill>
                            <a:srgbClr val="000000"/>
                          </a:solidFill>
                          <a:effectLst/>
                          <a:latin typeface="Arial"/>
                        </a:rPr>
                        <a:t>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65,38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207.000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1" i="0" u="none" strike="noStrike" dirty="0">
                          <a:solidFill>
                            <a:srgbClr val="FF0000"/>
                          </a:solidFill>
                          <a:effectLst/>
                          <a:latin typeface="Arial"/>
                        </a:rPr>
                        <a:t>            2,88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  44.000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endParaRPr lang="es-CO" sz="1300" b="0" i="0" u="none" strike="noStrike" dirty="0">
                        <a:solidFill>
                          <a:srgbClr val="000000"/>
                        </a:solidFill>
                        <a:effectLst/>
                        <a:latin typeface="Arial"/>
                      </a:endParaRPr>
                    </a:p>
                    <a:p>
                      <a:pPr algn="ctr" fontAlgn="ctr"/>
                      <a:r>
                        <a:rPr lang="es-CO" sz="1300" b="0" i="0" u="none" strike="noStrike" dirty="0">
                          <a:solidFill>
                            <a:srgbClr val="000000"/>
                          </a:solidFill>
                          <a:effectLst/>
                          <a:latin typeface="Arial"/>
                        </a:rPr>
                        <a:t>21,26</a:t>
                      </a:r>
                    </a:p>
                    <a:p>
                      <a:pPr algn="ctr" fontAlgn="ctr"/>
                      <a:r>
                        <a:rPr lang="es-CO" sz="1300" b="0" i="0" u="none" strike="noStrike" dirty="0">
                          <a:solidFill>
                            <a:srgbClr val="000000"/>
                          </a:solidFill>
                          <a:effectLst/>
                          <a:latin typeface="Arial"/>
                        </a:rPr>
                        <a:t>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       44.000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a:solidFill>
                            <a:srgbClr val="000000"/>
                          </a:solidFill>
                          <a:effectLst/>
                          <a:latin typeface="Arial"/>
                        </a:rPr>
                        <a:t>            100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3846">
                <a:tc>
                  <a:txBody>
                    <a:bodyPr/>
                    <a:lstStyle/>
                    <a:p>
                      <a:pPr algn="l" fontAlgn="ctr"/>
                      <a:r>
                        <a:rPr lang="es-CO" sz="1300" b="0" i="0" u="none" strike="noStrike" dirty="0">
                          <a:solidFill>
                            <a:srgbClr val="000000"/>
                          </a:solidFill>
                          <a:effectLst/>
                          <a:latin typeface="Arial"/>
                        </a:rPr>
                        <a:t>Aguas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60.402.647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100,00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42.628.745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  70,57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29.952.594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1" i="0" u="none" strike="noStrike" dirty="0">
                          <a:solidFill>
                            <a:srgbClr val="FF0000"/>
                          </a:solidFill>
                          <a:effectLst/>
                          <a:latin typeface="Arial"/>
                        </a:rPr>
                        <a:t>   </a:t>
                      </a:r>
                    </a:p>
                    <a:p>
                      <a:pPr algn="ctr" fontAlgn="ctr"/>
                      <a:r>
                        <a:rPr lang="es-CO" sz="1300" b="1" i="0" u="none" strike="noStrike" dirty="0">
                          <a:solidFill>
                            <a:srgbClr val="FF0000"/>
                          </a:solidFill>
                          <a:effectLst/>
                          <a:latin typeface="Arial"/>
                        </a:rPr>
                        <a:t>  49,59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  3.649.610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 12,18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3.649.610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a:solidFill>
                            <a:srgbClr val="000000"/>
                          </a:solidFill>
                          <a:effectLst/>
                          <a:latin typeface="Arial"/>
                        </a:rPr>
                        <a:t>            100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3846">
                <a:tc>
                  <a:txBody>
                    <a:bodyPr/>
                    <a:lstStyle/>
                    <a:p>
                      <a:pPr algn="l" fontAlgn="ctr"/>
                      <a:r>
                        <a:rPr lang="es-CO" sz="1300" b="0" i="0" u="none" strike="noStrike" dirty="0">
                          <a:solidFill>
                            <a:srgbClr val="000000"/>
                          </a:solidFill>
                          <a:effectLst/>
                          <a:latin typeface="Arial"/>
                        </a:rPr>
                        <a:t>Interior</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a:solidFill>
                            <a:srgbClr val="000000"/>
                          </a:solidFill>
                          <a:effectLst/>
                          <a:latin typeface="Arial"/>
                        </a:rPr>
                        <a:t>              7.739.634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100,00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7.553.653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  97,60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6.818.574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1" i="0" u="none" strike="noStrike" dirty="0">
                          <a:solidFill>
                            <a:srgbClr val="FF0000"/>
                          </a:solidFill>
                          <a:effectLst/>
                          <a:latin typeface="Arial"/>
                        </a:rPr>
                        <a:t>         88,10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a:solidFill>
                            <a:srgbClr val="000000"/>
                          </a:solidFill>
                          <a:effectLst/>
                          <a:latin typeface="Arial"/>
                        </a:rPr>
                        <a:t>          -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a:solidFill>
                            <a:srgbClr val="000000"/>
                          </a:solidFill>
                          <a:effectLst/>
                          <a:latin typeface="Arial"/>
                        </a:rPr>
                        <a:t>              -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8059">
                <a:tc>
                  <a:txBody>
                    <a:bodyPr/>
                    <a:lstStyle/>
                    <a:p>
                      <a:pPr algn="l" fontAlgn="ctr"/>
                      <a:r>
                        <a:rPr lang="es-CO" sz="1300" b="0" i="0" u="none" strike="noStrike" dirty="0">
                          <a:solidFill>
                            <a:srgbClr val="000000"/>
                          </a:solidFill>
                          <a:effectLst/>
                          <a:latin typeface="Arial"/>
                        </a:rPr>
                        <a:t>Cultura</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a:solidFill>
                            <a:srgbClr val="000000"/>
                          </a:solidFill>
                          <a:effectLst/>
                          <a:latin typeface="Arial"/>
                        </a:rPr>
                        <a:t>              3.234.527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100,00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a:solidFill>
                            <a:srgbClr val="000000"/>
                          </a:solidFill>
                          <a:effectLst/>
                          <a:latin typeface="Arial"/>
                        </a:rPr>
                        <a:t>          3.043.029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  94,08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a:solidFill>
                            <a:srgbClr val="000000"/>
                          </a:solidFill>
                          <a:effectLst/>
                          <a:latin typeface="Arial"/>
                        </a:rPr>
                        <a:t>               3.043.029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1" i="0" u="none" strike="noStrike" dirty="0">
                          <a:solidFill>
                            <a:srgbClr val="FF0000"/>
                          </a:solidFill>
                          <a:effectLst/>
                          <a:latin typeface="Arial"/>
                        </a:rPr>
                        <a:t>         94,08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26.545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 0,87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26.545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100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8059">
                <a:tc>
                  <a:txBody>
                    <a:bodyPr/>
                    <a:lstStyle/>
                    <a:p>
                      <a:pPr algn="l" fontAlgn="ctr"/>
                      <a:r>
                        <a:rPr lang="es-CO" sz="1300" b="0" i="0" u="none" strike="noStrike" dirty="0">
                          <a:solidFill>
                            <a:srgbClr val="000000"/>
                          </a:solidFill>
                          <a:effectLst/>
                          <a:latin typeface="Arial"/>
                        </a:rPr>
                        <a:t>Turismo….</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a:solidFill>
                            <a:srgbClr val="000000"/>
                          </a:solidFill>
                          <a:effectLst/>
                          <a:latin typeface="Arial"/>
                        </a:rPr>
                        <a:t>              1.794.041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100,00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a:solidFill>
                            <a:srgbClr val="000000"/>
                          </a:solidFill>
                          <a:effectLst/>
                          <a:latin typeface="Arial"/>
                        </a:rPr>
                        <a:t>             673.083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  37,52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a:solidFill>
                            <a:srgbClr val="000000"/>
                          </a:solidFill>
                          <a:effectLst/>
                          <a:latin typeface="Arial"/>
                        </a:rPr>
                        <a:t>                             -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1" i="0" u="none" strike="noStrike" dirty="0">
                          <a:solidFill>
                            <a:srgbClr val="FF0000"/>
                          </a:solidFill>
                          <a:effectLst/>
                          <a:latin typeface="Arial"/>
                        </a:rPr>
                        <a:t>                -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a:solidFill>
                            <a:srgbClr val="000000"/>
                          </a:solidFill>
                          <a:effectLst/>
                          <a:latin typeface="Arial"/>
                        </a:rPr>
                        <a:t>                   -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3846">
                <a:tc>
                  <a:txBody>
                    <a:bodyPr/>
                    <a:lstStyle/>
                    <a:p>
                      <a:pPr algn="l" fontAlgn="ctr"/>
                      <a:r>
                        <a:rPr lang="es-CO" sz="1300" b="0" i="0" u="none" strike="noStrike" dirty="0">
                          <a:solidFill>
                            <a:srgbClr val="000000"/>
                          </a:solidFill>
                          <a:effectLst/>
                          <a:latin typeface="Arial"/>
                        </a:rPr>
                        <a:t>Agricultura…</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a:solidFill>
                            <a:srgbClr val="000000"/>
                          </a:solidFill>
                          <a:effectLst/>
                          <a:latin typeface="Arial"/>
                        </a:rPr>
                        <a:t>            22.931.702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 100,00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a:solidFill>
                            <a:srgbClr val="000000"/>
                          </a:solidFill>
                          <a:effectLst/>
                          <a:latin typeface="Arial"/>
                        </a:rPr>
                        <a:t>        20.649.487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  90,05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a:solidFill>
                            <a:srgbClr val="000000"/>
                          </a:solidFill>
                          <a:effectLst/>
                          <a:latin typeface="Arial"/>
                        </a:rPr>
                        <a:t>               8.944.208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1" i="0" u="none" strike="noStrike" dirty="0">
                          <a:solidFill>
                            <a:srgbClr val="FF0000"/>
                          </a:solidFill>
                          <a:effectLst/>
                          <a:latin typeface="Arial"/>
                        </a:rPr>
                        <a:t>         39,00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  1.333.075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  14,90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  1.333.075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100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75676">
                <a:tc>
                  <a:txBody>
                    <a:bodyPr/>
                    <a:lstStyle/>
                    <a:p>
                      <a:pPr algn="l" fontAlgn="ctr"/>
                      <a:r>
                        <a:rPr lang="es-CO" sz="1300" b="0" i="0" u="none" strike="noStrike" dirty="0">
                          <a:solidFill>
                            <a:srgbClr val="000000"/>
                          </a:solidFill>
                          <a:effectLst/>
                          <a:latin typeface="Arial"/>
                        </a:rPr>
                        <a:t>Educación</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a:solidFill>
                            <a:srgbClr val="000000"/>
                          </a:solidFill>
                          <a:effectLst/>
                          <a:latin typeface="Arial"/>
                        </a:rPr>
                        <a:t>  6.742.420,14200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 100,00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a:solidFill>
                            <a:srgbClr val="000000"/>
                          </a:solidFill>
                          <a:effectLst/>
                          <a:latin typeface="Arial"/>
                        </a:rPr>
                        <a:t>          3.199.408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CO" sz="1300" b="0" i="0" u="none" strike="noStrike" dirty="0">
                        <a:solidFill>
                          <a:srgbClr val="000000"/>
                        </a:solidFill>
                        <a:effectLst/>
                        <a:latin typeface="Arial"/>
                      </a:endParaRPr>
                    </a:p>
                    <a:p>
                      <a:pPr algn="ctr" fontAlgn="ctr"/>
                      <a:r>
                        <a:rPr lang="es-CO" sz="1300" b="0" i="0" u="none" strike="noStrike" dirty="0">
                          <a:solidFill>
                            <a:srgbClr val="000000"/>
                          </a:solidFill>
                          <a:effectLst/>
                          <a:latin typeface="Arial"/>
                        </a:rPr>
                        <a:t>   47,45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628.063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1" i="0" u="none" strike="noStrike" dirty="0">
                          <a:solidFill>
                            <a:srgbClr val="FF0000"/>
                          </a:solidFill>
                          <a:effectLst/>
                          <a:latin typeface="Arial"/>
                        </a:rPr>
                        <a:t>            9,32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   33.826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 5,39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endParaRPr lang="es-CO" sz="1300" b="0" i="0" u="none" strike="noStrike" dirty="0">
                        <a:solidFill>
                          <a:srgbClr val="000000"/>
                        </a:solidFill>
                        <a:effectLst/>
                        <a:latin typeface="Arial"/>
                      </a:endParaRPr>
                    </a:p>
                    <a:p>
                      <a:pPr algn="ctr" fontAlgn="ctr"/>
                      <a:r>
                        <a:rPr lang="es-CO" sz="1300" b="0" i="0" u="none" strike="noStrike" dirty="0">
                          <a:solidFill>
                            <a:srgbClr val="000000"/>
                          </a:solidFill>
                          <a:effectLst/>
                          <a:latin typeface="Arial"/>
                        </a:rPr>
                        <a:t>33.826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endParaRPr lang="es-CO" sz="1300" b="0" i="0" u="none" strike="noStrike" dirty="0">
                        <a:solidFill>
                          <a:srgbClr val="000000"/>
                        </a:solidFill>
                        <a:effectLst/>
                        <a:latin typeface="Arial"/>
                      </a:endParaRPr>
                    </a:p>
                    <a:p>
                      <a:pPr algn="ctr" fontAlgn="ctr"/>
                      <a:r>
                        <a:rPr lang="es-CO" sz="1300" b="0" i="0" u="none" strike="noStrike" dirty="0">
                          <a:solidFill>
                            <a:srgbClr val="000000"/>
                          </a:solidFill>
                          <a:effectLst/>
                          <a:latin typeface="Arial"/>
                        </a:rPr>
                        <a:t>100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37338">
                <a:tc>
                  <a:txBody>
                    <a:bodyPr/>
                    <a:lstStyle/>
                    <a:p>
                      <a:pPr algn="l" fontAlgn="ctr"/>
                      <a:r>
                        <a:rPr lang="es-CO" sz="1300" b="0" i="0" u="none" strike="noStrike" dirty="0">
                          <a:solidFill>
                            <a:srgbClr val="000000"/>
                          </a:solidFill>
                          <a:effectLst/>
                          <a:latin typeface="Arial"/>
                        </a:rPr>
                        <a:t>Salud</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a:solidFill>
                            <a:srgbClr val="000000"/>
                          </a:solidFill>
                          <a:effectLst/>
                          <a:latin typeface="Arial"/>
                        </a:rPr>
                        <a:t>              1.235.060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100,00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a:solidFill>
                            <a:srgbClr val="000000"/>
                          </a:solidFill>
                          <a:effectLst/>
                          <a:latin typeface="Arial"/>
                        </a:rPr>
                        <a:t>          1.187.172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 96,12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1.100.547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1" i="0" u="none" strike="noStrike" dirty="0">
                          <a:solidFill>
                            <a:srgbClr val="FF0000"/>
                          </a:solidFill>
                          <a:effectLst/>
                          <a:latin typeface="Arial"/>
                        </a:rPr>
                        <a:t>         89,11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 452.525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 41,12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452.525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100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63765">
                <a:tc>
                  <a:txBody>
                    <a:bodyPr/>
                    <a:lstStyle/>
                    <a:p>
                      <a:pPr algn="l" fontAlgn="ctr"/>
                      <a:r>
                        <a:rPr lang="es-CO" sz="1300" b="0" i="0" u="none" strike="noStrike" dirty="0">
                          <a:solidFill>
                            <a:srgbClr val="000000"/>
                          </a:solidFill>
                          <a:effectLst/>
                          <a:latin typeface="Arial"/>
                        </a:rPr>
                        <a:t>TIC</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a:solidFill>
                            <a:srgbClr val="000000"/>
                          </a:solidFill>
                          <a:effectLst/>
                          <a:latin typeface="Arial"/>
                        </a:rPr>
                        <a:t>                  869.774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 100,00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a:solidFill>
                            <a:srgbClr val="000000"/>
                          </a:solidFill>
                          <a:effectLst/>
                          <a:latin typeface="Arial"/>
                        </a:rPr>
                        <a:t>             848.063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  97,50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a:solidFill>
                            <a:srgbClr val="000000"/>
                          </a:solidFill>
                          <a:effectLst/>
                          <a:latin typeface="Arial"/>
                        </a:rPr>
                        <a:t>                  847.706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1" i="0" u="none" strike="noStrike" dirty="0">
                          <a:solidFill>
                            <a:srgbClr val="FF0000"/>
                          </a:solidFill>
                          <a:effectLst/>
                          <a:latin typeface="Arial"/>
                        </a:rPr>
                        <a:t>         97,46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   612.948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a:t>
                      </a:r>
                    </a:p>
                    <a:p>
                      <a:pPr algn="ctr" fontAlgn="ctr"/>
                      <a:r>
                        <a:rPr lang="es-CO" sz="1300" b="0" i="0" u="none" strike="noStrike" dirty="0">
                          <a:solidFill>
                            <a:srgbClr val="000000"/>
                          </a:solidFill>
                          <a:effectLst/>
                          <a:latin typeface="Arial"/>
                        </a:rPr>
                        <a:t>  72,31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612.948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300" b="0" i="0" u="none" strike="noStrike" dirty="0">
                          <a:solidFill>
                            <a:srgbClr val="000000"/>
                          </a:solidFill>
                          <a:effectLst/>
                          <a:latin typeface="Arial"/>
                        </a:rPr>
                        <a:t>            100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3846">
                <a:tc>
                  <a:txBody>
                    <a:bodyPr/>
                    <a:lstStyle/>
                    <a:p>
                      <a:pPr algn="ctr" fontAlgn="ctr"/>
                      <a:r>
                        <a:rPr lang="es-CO" sz="1300" b="1" i="0" u="none" strike="noStrike" dirty="0">
                          <a:solidFill>
                            <a:srgbClr val="000000"/>
                          </a:solidFill>
                          <a:effectLst/>
                          <a:latin typeface="Arial"/>
                        </a:rPr>
                        <a:t>TOTAL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300" b="1" i="0" u="none" strike="noStrike" dirty="0">
                          <a:solidFill>
                            <a:srgbClr val="000000"/>
                          </a:solidFill>
                          <a:effectLst/>
                          <a:latin typeface="Arial"/>
                        </a:rPr>
                        <a:t>         </a:t>
                      </a:r>
                    </a:p>
                    <a:p>
                      <a:pPr algn="ctr" fontAlgn="ctr"/>
                      <a:r>
                        <a:rPr lang="es-CO" sz="1300" b="1" i="0" u="none" strike="noStrike" dirty="0">
                          <a:solidFill>
                            <a:srgbClr val="000000"/>
                          </a:solidFill>
                          <a:effectLst/>
                          <a:latin typeface="Arial"/>
                        </a:rPr>
                        <a:t> 112.149.319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300" b="1" i="0" u="none" strike="noStrike" dirty="0">
                          <a:solidFill>
                            <a:srgbClr val="000000"/>
                          </a:solidFill>
                          <a:effectLst/>
                          <a:latin typeface="Arial"/>
                        </a:rPr>
                        <a:t>  </a:t>
                      </a:r>
                    </a:p>
                    <a:p>
                      <a:pPr algn="ctr" fontAlgn="ctr"/>
                      <a:r>
                        <a:rPr lang="es-CO" sz="1300" b="1" i="0" u="none" strike="noStrike" dirty="0">
                          <a:solidFill>
                            <a:srgbClr val="000000"/>
                          </a:solidFill>
                          <a:effectLst/>
                          <a:latin typeface="Arial"/>
                        </a:rPr>
                        <a:t> 100,00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300" b="1" i="0" u="none" strike="noStrike" dirty="0">
                          <a:solidFill>
                            <a:srgbClr val="000000"/>
                          </a:solidFill>
                          <a:effectLst/>
                          <a:latin typeface="Arial"/>
                        </a:rPr>
                        <a:t>       </a:t>
                      </a:r>
                    </a:p>
                    <a:p>
                      <a:pPr algn="ctr" fontAlgn="ctr"/>
                      <a:r>
                        <a:rPr lang="es-CO" sz="1300" b="1" i="0" u="none" strike="noStrike" dirty="0">
                          <a:solidFill>
                            <a:srgbClr val="000000"/>
                          </a:solidFill>
                          <a:effectLst/>
                          <a:latin typeface="Arial"/>
                        </a:rPr>
                        <a:t> 84.489.640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300" b="1" i="0" u="none" strike="noStrike" dirty="0">
                          <a:solidFill>
                            <a:srgbClr val="000000"/>
                          </a:solidFill>
                          <a:effectLst/>
                          <a:latin typeface="Arial"/>
                        </a:rPr>
                        <a:t>   </a:t>
                      </a:r>
                    </a:p>
                    <a:p>
                      <a:pPr algn="ctr" fontAlgn="ctr"/>
                      <a:r>
                        <a:rPr lang="es-CO" sz="1300" b="1" i="0" u="none" strike="noStrike" dirty="0">
                          <a:solidFill>
                            <a:srgbClr val="000000"/>
                          </a:solidFill>
                          <a:effectLst/>
                          <a:latin typeface="Arial"/>
                        </a:rPr>
                        <a:t>75,34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300" b="1" i="0" u="none" strike="noStrike" dirty="0">
                          <a:solidFill>
                            <a:srgbClr val="000000"/>
                          </a:solidFill>
                          <a:effectLst/>
                          <a:latin typeface="Arial"/>
                        </a:rPr>
                        <a:t>             51.541.722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300" b="1" i="0" u="none" strike="noStrike" dirty="0">
                          <a:solidFill>
                            <a:srgbClr val="000000"/>
                          </a:solidFill>
                          <a:effectLst/>
                          <a:latin typeface="Arial"/>
                        </a:rPr>
                        <a:t>         </a:t>
                      </a:r>
                    </a:p>
                    <a:p>
                      <a:pPr algn="ctr" fontAlgn="ctr"/>
                      <a:r>
                        <a:rPr lang="es-CO" sz="1300" b="1" i="0" u="none" strike="noStrike" dirty="0">
                          <a:solidFill>
                            <a:srgbClr val="000000"/>
                          </a:solidFill>
                          <a:effectLst/>
                          <a:latin typeface="Arial"/>
                        </a:rPr>
                        <a:t>45,96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300" b="1" i="0" u="none" strike="noStrike" dirty="0">
                          <a:solidFill>
                            <a:srgbClr val="000000"/>
                          </a:solidFill>
                          <a:effectLst/>
                          <a:latin typeface="Arial"/>
                        </a:rPr>
                        <a:t>         </a:t>
                      </a:r>
                    </a:p>
                    <a:p>
                      <a:pPr algn="ctr" fontAlgn="ctr"/>
                      <a:r>
                        <a:rPr lang="es-CO" sz="1300" b="1" i="0" u="none" strike="noStrike" dirty="0">
                          <a:solidFill>
                            <a:srgbClr val="000000"/>
                          </a:solidFill>
                          <a:effectLst/>
                          <a:latin typeface="Arial"/>
                        </a:rPr>
                        <a:t>  6.152.529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300" b="1" i="0" u="none" strike="noStrike" dirty="0">
                          <a:solidFill>
                            <a:srgbClr val="000000"/>
                          </a:solidFill>
                          <a:effectLst/>
                          <a:latin typeface="Arial"/>
                        </a:rPr>
                        <a:t>   </a:t>
                      </a:r>
                    </a:p>
                    <a:p>
                      <a:pPr algn="ctr" fontAlgn="ctr"/>
                      <a:r>
                        <a:rPr lang="es-CO" sz="1300" b="1" i="0" u="none" strike="noStrike" dirty="0">
                          <a:solidFill>
                            <a:srgbClr val="000000"/>
                          </a:solidFill>
                          <a:effectLst/>
                          <a:latin typeface="Arial"/>
                        </a:rPr>
                        <a:t>11,94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300" b="1" i="0" u="none" strike="noStrike" dirty="0">
                          <a:solidFill>
                            <a:srgbClr val="000000"/>
                          </a:solidFill>
                          <a:effectLst/>
                          <a:latin typeface="Arial"/>
                        </a:rPr>
                        <a:t>   </a:t>
                      </a:r>
                    </a:p>
                    <a:p>
                      <a:pPr algn="ctr" fontAlgn="ctr"/>
                      <a:r>
                        <a:rPr lang="es-CO" sz="1300" b="1" i="0" u="none" strike="noStrike" dirty="0">
                          <a:solidFill>
                            <a:srgbClr val="000000"/>
                          </a:solidFill>
                          <a:effectLst/>
                          <a:latin typeface="Arial"/>
                        </a:rPr>
                        <a:t> 6.152.529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300" b="1" i="0" u="none" strike="noStrike" dirty="0">
                          <a:solidFill>
                            <a:srgbClr val="000000"/>
                          </a:solidFill>
                          <a:effectLst/>
                          <a:latin typeface="Arial"/>
                        </a:rPr>
                        <a:t>     </a:t>
                      </a:r>
                    </a:p>
                    <a:p>
                      <a:pPr algn="ctr" fontAlgn="ctr"/>
                      <a:r>
                        <a:rPr lang="es-CO" sz="1300" b="1" i="0" u="none" strike="noStrike" dirty="0">
                          <a:solidFill>
                            <a:srgbClr val="000000"/>
                          </a:solidFill>
                          <a:effectLst/>
                          <a:latin typeface="Arial"/>
                        </a:rPr>
                        <a:t>100,00 </a:t>
                      </a:r>
                    </a:p>
                  </a:txBody>
                  <a:tcPr marL="8826" marR="8826" marT="8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10"/>
                  </a:ext>
                </a:extLst>
              </a:tr>
            </a:tbl>
          </a:graphicData>
        </a:graphic>
      </p:graphicFrame>
      <p:sp>
        <p:nvSpPr>
          <p:cNvPr id="8" name="7 Rectángulo">
            <a:extLst>
              <a:ext uri="{FF2B5EF4-FFF2-40B4-BE49-F238E27FC236}">
                <a16:creationId xmlns:a16="http://schemas.microsoft.com/office/drawing/2014/main" id="{A059E7D5-F28D-42D7-89F2-46EC9DB0D08E}"/>
              </a:ext>
            </a:extLst>
          </p:cNvPr>
          <p:cNvSpPr/>
          <p:nvPr/>
        </p:nvSpPr>
        <p:spPr>
          <a:xfrm>
            <a:off x="272953" y="95534"/>
            <a:ext cx="10713495" cy="721217"/>
          </a:xfrm>
          <a:prstGeom prst="rect">
            <a:avLst/>
          </a:prstGeom>
          <a:solidFill>
            <a:srgbClr val="00206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bg1"/>
                </a:solidFill>
              </a:rPr>
              <a:t>ESTADO DE EJECUCIÓN  RECURSOS DEL SISTEMA GENERAL DE REGALÍAS SGR POR SECRETARÍA SECTORIAL  </a:t>
            </a:r>
          </a:p>
          <a:p>
            <a:pPr algn="ctr"/>
            <a:r>
              <a:rPr lang="es-CO" b="1" dirty="0">
                <a:solidFill>
                  <a:schemeClr val="bg1"/>
                </a:solidFill>
              </a:rPr>
              <a:t>CON CORTE A  SEPTIEMBRE  30 DE 2021 </a:t>
            </a:r>
            <a:r>
              <a:rPr lang="es-CO" sz="1400" b="1" dirty="0">
                <a:solidFill>
                  <a:schemeClr val="bg1"/>
                </a:solidFill>
              </a:rPr>
              <a:t>( MILES DE PESOS</a:t>
            </a:r>
            <a:r>
              <a:rPr lang="es-CO" b="1" dirty="0">
                <a:solidFill>
                  <a:schemeClr val="bg1"/>
                </a:solidFill>
              </a:rPr>
              <a:t>)</a:t>
            </a:r>
          </a:p>
        </p:txBody>
      </p:sp>
      <p:sp>
        <p:nvSpPr>
          <p:cNvPr id="3" name="2 Rectángulo"/>
          <p:cNvSpPr/>
          <p:nvPr/>
        </p:nvSpPr>
        <p:spPr>
          <a:xfrm>
            <a:off x="10986447" y="95535"/>
            <a:ext cx="1078173" cy="721216"/>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t>OCTUBRE 31 </a:t>
            </a:r>
          </a:p>
        </p:txBody>
      </p:sp>
      <p:sp>
        <p:nvSpPr>
          <p:cNvPr id="4" name="3 Rectángulo"/>
          <p:cNvSpPr/>
          <p:nvPr/>
        </p:nvSpPr>
        <p:spPr>
          <a:xfrm>
            <a:off x="10986447" y="928047"/>
            <a:ext cx="1078174" cy="464023"/>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dirty="0">
                <a:solidFill>
                  <a:schemeClr val="tx1"/>
                </a:solidFill>
              </a:rPr>
              <a:t>%COMPROMISOS</a:t>
            </a:r>
          </a:p>
        </p:txBody>
      </p:sp>
      <p:sp>
        <p:nvSpPr>
          <p:cNvPr id="9" name="8 Rectángulo"/>
          <p:cNvSpPr/>
          <p:nvPr/>
        </p:nvSpPr>
        <p:spPr>
          <a:xfrm>
            <a:off x="11170692" y="1503366"/>
            <a:ext cx="914399" cy="7096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rgbClr val="00B050"/>
                </a:solidFill>
                <a:latin typeface="Arial" pitchFamily="34" charset="0"/>
                <a:cs typeface="Arial" pitchFamily="34" charset="0"/>
              </a:rPr>
              <a:t>3,43</a:t>
            </a:r>
          </a:p>
        </p:txBody>
      </p:sp>
      <p:sp>
        <p:nvSpPr>
          <p:cNvPr id="10" name="9 Rectángulo"/>
          <p:cNvSpPr/>
          <p:nvPr/>
        </p:nvSpPr>
        <p:spPr>
          <a:xfrm>
            <a:off x="11170692" y="2223286"/>
            <a:ext cx="914399" cy="4094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rPr>
              <a:t>49,59</a:t>
            </a:r>
          </a:p>
        </p:txBody>
      </p:sp>
      <p:sp>
        <p:nvSpPr>
          <p:cNvPr id="11" name="10 Rectángulo"/>
          <p:cNvSpPr/>
          <p:nvPr/>
        </p:nvSpPr>
        <p:spPr>
          <a:xfrm>
            <a:off x="11170692" y="2634018"/>
            <a:ext cx="914399" cy="4094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rgbClr val="00B050"/>
                </a:solidFill>
              </a:rPr>
              <a:t>97,60</a:t>
            </a:r>
          </a:p>
        </p:txBody>
      </p:sp>
      <p:sp>
        <p:nvSpPr>
          <p:cNvPr id="12" name="11 Rectángulo"/>
          <p:cNvSpPr/>
          <p:nvPr/>
        </p:nvSpPr>
        <p:spPr>
          <a:xfrm>
            <a:off x="11170692" y="3043451"/>
            <a:ext cx="914399" cy="4094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tx1"/>
                </a:solidFill>
              </a:rPr>
              <a:t>94,08</a:t>
            </a:r>
          </a:p>
        </p:txBody>
      </p:sp>
      <p:sp>
        <p:nvSpPr>
          <p:cNvPr id="13" name="12 Rectángulo"/>
          <p:cNvSpPr/>
          <p:nvPr/>
        </p:nvSpPr>
        <p:spPr>
          <a:xfrm>
            <a:off x="11170692" y="3447197"/>
            <a:ext cx="914399" cy="5299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rgbClr val="00B050"/>
                </a:solidFill>
              </a:rPr>
              <a:t> 5,59</a:t>
            </a:r>
          </a:p>
        </p:txBody>
      </p:sp>
      <p:sp>
        <p:nvSpPr>
          <p:cNvPr id="14" name="13 Rectángulo"/>
          <p:cNvSpPr/>
          <p:nvPr/>
        </p:nvSpPr>
        <p:spPr>
          <a:xfrm>
            <a:off x="11170692" y="3977184"/>
            <a:ext cx="914399" cy="4094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tx1"/>
                </a:solidFill>
              </a:rPr>
              <a:t> 39,00</a:t>
            </a:r>
          </a:p>
        </p:txBody>
      </p:sp>
      <p:sp>
        <p:nvSpPr>
          <p:cNvPr id="15" name="14 Rectángulo"/>
          <p:cNvSpPr/>
          <p:nvPr/>
        </p:nvSpPr>
        <p:spPr>
          <a:xfrm>
            <a:off x="11170692" y="4396853"/>
            <a:ext cx="914399" cy="5436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rgbClr val="00B050"/>
                </a:solidFill>
              </a:rPr>
              <a:t> 12,05</a:t>
            </a:r>
          </a:p>
        </p:txBody>
      </p:sp>
      <p:sp>
        <p:nvSpPr>
          <p:cNvPr id="16" name="15 Rectángulo"/>
          <p:cNvSpPr/>
          <p:nvPr/>
        </p:nvSpPr>
        <p:spPr>
          <a:xfrm>
            <a:off x="11170692" y="4940490"/>
            <a:ext cx="914399" cy="5504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tx1"/>
                </a:solidFill>
              </a:rPr>
              <a:t>  89,11</a:t>
            </a:r>
          </a:p>
        </p:txBody>
      </p:sp>
      <p:sp>
        <p:nvSpPr>
          <p:cNvPr id="17" name="16 Rectángulo"/>
          <p:cNvSpPr/>
          <p:nvPr/>
        </p:nvSpPr>
        <p:spPr>
          <a:xfrm>
            <a:off x="11170692" y="5490949"/>
            <a:ext cx="914399"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tx1"/>
                </a:solidFill>
              </a:rPr>
              <a:t> 97,46</a:t>
            </a:r>
          </a:p>
        </p:txBody>
      </p:sp>
      <p:sp>
        <p:nvSpPr>
          <p:cNvPr id="18" name="17 Rectángulo"/>
          <p:cNvSpPr/>
          <p:nvPr/>
        </p:nvSpPr>
        <p:spPr>
          <a:xfrm>
            <a:off x="11180927" y="6100549"/>
            <a:ext cx="904164" cy="409433"/>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tx1"/>
                </a:solidFill>
              </a:rPr>
              <a:t>  46,87</a:t>
            </a:r>
          </a:p>
        </p:txBody>
      </p:sp>
    </p:spTree>
    <p:extLst>
      <p:ext uri="{BB962C8B-B14F-4D97-AF65-F5344CB8AC3E}">
        <p14:creationId xmlns:p14="http://schemas.microsoft.com/office/powerpoint/2010/main" val="17376126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91022F0-1BB8-4ED0-A6EC-9994AC6EA6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998" r="112"/>
          <a:stretch/>
        </p:blipFill>
        <p:spPr>
          <a:xfrm>
            <a:off x="10071652" y="0"/>
            <a:ext cx="2120348" cy="6858000"/>
          </a:xfrm>
          <a:prstGeom prst="rect">
            <a:avLst/>
          </a:prstGeom>
        </p:spPr>
      </p:pic>
      <p:pic>
        <p:nvPicPr>
          <p:cNvPr id="10" name="Imagen 9">
            <a:extLst>
              <a:ext uri="{FF2B5EF4-FFF2-40B4-BE49-F238E27FC236}">
                <a16:creationId xmlns:a16="http://schemas.microsoft.com/office/drawing/2014/main" id="{21945718-2110-48E2-922D-10E6B9B530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1424" y="5530183"/>
            <a:ext cx="3528489" cy="964249"/>
          </a:xfrm>
          <a:prstGeom prst="rect">
            <a:avLst/>
          </a:prstGeom>
        </p:spPr>
      </p:pic>
      <p:sp>
        <p:nvSpPr>
          <p:cNvPr id="3" name="Rectángulo 2">
            <a:extLst>
              <a:ext uri="{FF2B5EF4-FFF2-40B4-BE49-F238E27FC236}">
                <a16:creationId xmlns:a16="http://schemas.microsoft.com/office/drawing/2014/main" id="{BBC6DF06-DA4D-4A43-A512-D218EAA0A62D}"/>
              </a:ext>
            </a:extLst>
          </p:cNvPr>
          <p:cNvSpPr/>
          <p:nvPr/>
        </p:nvSpPr>
        <p:spPr>
          <a:xfrm flipV="1">
            <a:off x="0" y="4969564"/>
            <a:ext cx="12192000" cy="7951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a:extLst>
              <a:ext uri="{FF2B5EF4-FFF2-40B4-BE49-F238E27FC236}">
                <a16:creationId xmlns:a16="http://schemas.microsoft.com/office/drawing/2014/main" id="{75C559A0-F002-4548-AFA4-CAEBEFB96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7159"/>
          <a:stretch/>
        </p:blipFill>
        <p:spPr>
          <a:xfrm>
            <a:off x="0" y="0"/>
            <a:ext cx="1139687" cy="6858000"/>
          </a:xfrm>
          <a:prstGeom prst="rect">
            <a:avLst/>
          </a:prstGeom>
        </p:spPr>
      </p:pic>
      <p:grpSp>
        <p:nvGrpSpPr>
          <p:cNvPr id="13" name="Grupo 12">
            <a:extLst>
              <a:ext uri="{FF2B5EF4-FFF2-40B4-BE49-F238E27FC236}">
                <a16:creationId xmlns:a16="http://schemas.microsoft.com/office/drawing/2014/main" id="{E4F8976B-CAEF-4052-96C2-73371C72925C}"/>
              </a:ext>
            </a:extLst>
          </p:cNvPr>
          <p:cNvGrpSpPr/>
          <p:nvPr/>
        </p:nvGrpSpPr>
        <p:grpSpPr>
          <a:xfrm>
            <a:off x="3289235" y="118590"/>
            <a:ext cx="5431547" cy="2785047"/>
            <a:chOff x="3289235" y="118590"/>
            <a:chExt cx="5431547" cy="2785047"/>
          </a:xfrm>
        </p:grpSpPr>
        <p:pic>
          <p:nvPicPr>
            <p:cNvPr id="11" name="Imagen 10">
              <a:extLst>
                <a:ext uri="{FF2B5EF4-FFF2-40B4-BE49-F238E27FC236}">
                  <a16:creationId xmlns:a16="http://schemas.microsoft.com/office/drawing/2014/main" id="{E767F341-C05D-447D-85B4-79C243701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9235" y="118590"/>
              <a:ext cx="5431547" cy="2292101"/>
            </a:xfrm>
            <a:prstGeom prst="rect">
              <a:avLst/>
            </a:prstGeom>
          </p:spPr>
        </p:pic>
        <p:sp>
          <p:nvSpPr>
            <p:cNvPr id="12" name="CuadroTexto 11">
              <a:extLst>
                <a:ext uri="{FF2B5EF4-FFF2-40B4-BE49-F238E27FC236}">
                  <a16:creationId xmlns:a16="http://schemas.microsoft.com/office/drawing/2014/main" id="{FF9A84B2-E156-4607-A2FD-A0E3C0AD3573}"/>
                </a:ext>
              </a:extLst>
            </p:cNvPr>
            <p:cNvSpPr txBox="1"/>
            <p:nvPr/>
          </p:nvSpPr>
          <p:spPr>
            <a:xfrm>
              <a:off x="3742145" y="2380417"/>
              <a:ext cx="4525726" cy="523220"/>
            </a:xfrm>
            <a:prstGeom prst="rect">
              <a:avLst/>
            </a:prstGeom>
            <a:noFill/>
          </p:spPr>
          <p:txBody>
            <a:bodyPr wrap="none" rtlCol="0">
              <a:spAutoFit/>
            </a:bodyPr>
            <a:lstStyle/>
            <a:p>
              <a:r>
                <a:rPr lang="es-MX" sz="2800" b="1" i="1" dirty="0">
                  <a:solidFill>
                    <a:srgbClr val="002060"/>
                  </a:solidFill>
                </a:rPr>
                <a:t>GOBERNACIÓN DEL QUINDÍO</a:t>
              </a:r>
              <a:endParaRPr lang="es-CO" sz="2800" b="1" i="1" dirty="0">
                <a:solidFill>
                  <a:srgbClr val="002060"/>
                </a:solidFill>
              </a:endParaRPr>
            </a:p>
          </p:txBody>
        </p:sp>
      </p:grpSp>
      <p:sp>
        <p:nvSpPr>
          <p:cNvPr id="2" name="CuadroTexto 1">
            <a:extLst>
              <a:ext uri="{FF2B5EF4-FFF2-40B4-BE49-F238E27FC236}">
                <a16:creationId xmlns:a16="http://schemas.microsoft.com/office/drawing/2014/main" id="{2E5695D0-1846-470D-B700-1728C6AE9BAC}"/>
              </a:ext>
            </a:extLst>
          </p:cNvPr>
          <p:cNvSpPr txBox="1"/>
          <p:nvPr/>
        </p:nvSpPr>
        <p:spPr>
          <a:xfrm>
            <a:off x="1351722" y="3198117"/>
            <a:ext cx="8507895" cy="2215991"/>
          </a:xfrm>
          <a:prstGeom prst="rect">
            <a:avLst/>
          </a:prstGeom>
          <a:noFill/>
        </p:spPr>
        <p:txBody>
          <a:bodyPr wrap="square" rtlCol="0">
            <a:spAutoFit/>
          </a:bodyPr>
          <a:lstStyle/>
          <a:p>
            <a:pPr algn="ctr"/>
            <a:r>
              <a:rPr lang="es-CO" sz="13800" b="1" i="1" dirty="0">
                <a:solidFill>
                  <a:srgbClr val="002060"/>
                </a:solidFill>
              </a:rPr>
              <a:t>¡GRACIAS!</a:t>
            </a:r>
          </a:p>
        </p:txBody>
      </p:sp>
    </p:spTree>
    <p:extLst>
      <p:ext uri="{BB962C8B-B14F-4D97-AF65-F5344CB8AC3E}">
        <p14:creationId xmlns:p14="http://schemas.microsoft.com/office/powerpoint/2010/main" val="1518589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5C559A0-F002-4548-AFA4-CAEBEFB96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7159"/>
          <a:stretch/>
        </p:blipFill>
        <p:spPr>
          <a:xfrm>
            <a:off x="0" y="1434904"/>
            <a:ext cx="901229" cy="5423095"/>
          </a:xfrm>
          <a:prstGeom prst="rect">
            <a:avLst/>
          </a:prstGeom>
        </p:spPr>
      </p:pic>
      <p:pic>
        <p:nvPicPr>
          <p:cNvPr id="6" name="Imagen 5">
            <a:extLst>
              <a:ext uri="{FF2B5EF4-FFF2-40B4-BE49-F238E27FC236}">
                <a16:creationId xmlns:a16="http://schemas.microsoft.com/office/drawing/2014/main" id="{991022F0-1BB8-4ED0-A6EC-9994AC6EA6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998" r="112"/>
          <a:stretch/>
        </p:blipFill>
        <p:spPr>
          <a:xfrm>
            <a:off x="10661000" y="0"/>
            <a:ext cx="1531000" cy="4951828"/>
          </a:xfrm>
          <a:prstGeom prst="rect">
            <a:avLst/>
          </a:prstGeom>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0512" t="78918" r="6685" b="15112"/>
          <a:stretch/>
        </p:blipFill>
        <p:spPr bwMode="auto">
          <a:xfrm>
            <a:off x="8505725" y="6156988"/>
            <a:ext cx="3395124" cy="49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ángulo 7">
            <a:extLst>
              <a:ext uri="{FF2B5EF4-FFF2-40B4-BE49-F238E27FC236}">
                <a16:creationId xmlns:a16="http://schemas.microsoft.com/office/drawing/2014/main" id="{C18F5157-BC34-4A90-8C84-F689667A1BB4}"/>
              </a:ext>
            </a:extLst>
          </p:cNvPr>
          <p:cNvSpPr/>
          <p:nvPr/>
        </p:nvSpPr>
        <p:spPr>
          <a:xfrm>
            <a:off x="1376039" y="479394"/>
            <a:ext cx="9365942" cy="575272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INTRODUCCIÓN </a:t>
            </a:r>
          </a:p>
          <a:p>
            <a:pPr algn="ctr"/>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ctr"/>
            <a:endParaRPr lang="es-MX" b="1"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r>
              <a:rPr lang="es-MX" dirty="0">
                <a:solidFill>
                  <a:schemeClr val="tx1"/>
                </a:solidFill>
              </a:rPr>
              <a:t>2. </a:t>
            </a:r>
            <a:r>
              <a:rPr lang="es-CO" dirty="0">
                <a:solidFill>
                  <a:schemeClr val="tx1"/>
                </a:solidFill>
              </a:rPr>
              <a:t>Estado de ejecución  Plan Operativo Anual de Inversiones POAI Dirección Oficina  Privada con corte  </a:t>
            </a:r>
            <a:r>
              <a:rPr lang="es-MX" dirty="0">
                <a:solidFill>
                  <a:schemeClr val="tx1"/>
                </a:solidFill>
              </a:rPr>
              <a:t>3</a:t>
            </a:r>
            <a:r>
              <a:rPr lang="es-CO" dirty="0">
                <a:solidFill>
                  <a:schemeClr val="tx1"/>
                </a:solidFill>
              </a:rPr>
              <a:t>0 de septiembre de 2021.</a:t>
            </a:r>
          </a:p>
          <a:p>
            <a:pPr algn="just"/>
            <a:endParaRPr lang="es-MX" dirty="0">
              <a:solidFill>
                <a:schemeClr val="tx1"/>
              </a:solidFill>
            </a:endParaRPr>
          </a:p>
          <a:p>
            <a:pPr algn="just"/>
            <a:r>
              <a:rPr lang="es-MX" dirty="0">
                <a:solidFill>
                  <a:schemeClr val="tx1"/>
                </a:solidFill>
              </a:rPr>
              <a:t>3. </a:t>
            </a:r>
            <a:r>
              <a:rPr lang="es-CO" dirty="0">
                <a:solidFill>
                  <a:schemeClr val="tx1"/>
                </a:solidFill>
              </a:rPr>
              <a:t>Estado de ejecución  Plan Operativo Anual de Inversiones POAI  Secretaría Administrativa con corte  </a:t>
            </a:r>
            <a:r>
              <a:rPr lang="es-MX" dirty="0">
                <a:solidFill>
                  <a:schemeClr val="tx1"/>
                </a:solidFill>
              </a:rPr>
              <a:t>3</a:t>
            </a:r>
            <a:r>
              <a:rPr lang="es-CO" dirty="0">
                <a:solidFill>
                  <a:schemeClr val="tx1"/>
                </a:solidFill>
              </a:rPr>
              <a:t>0 de septiembre de 2021.</a:t>
            </a:r>
          </a:p>
          <a:p>
            <a:pPr algn="just"/>
            <a:endParaRPr lang="es-MX" dirty="0">
              <a:solidFill>
                <a:schemeClr val="tx1"/>
              </a:solidFill>
            </a:endParaRPr>
          </a:p>
          <a:p>
            <a:pPr algn="just"/>
            <a:r>
              <a:rPr lang="es-MX" dirty="0">
                <a:solidFill>
                  <a:schemeClr val="tx1"/>
                </a:solidFill>
              </a:rPr>
              <a:t>4. </a:t>
            </a:r>
            <a:r>
              <a:rPr lang="es-CO" dirty="0">
                <a:solidFill>
                  <a:schemeClr val="tx1"/>
                </a:solidFill>
              </a:rPr>
              <a:t>Estado de ejecución  Plan Operativo Anual de Inversiones POAI Secretaría de Agricultura con corte  </a:t>
            </a:r>
            <a:r>
              <a:rPr lang="es-MX" dirty="0">
                <a:solidFill>
                  <a:schemeClr val="tx1"/>
                </a:solidFill>
              </a:rPr>
              <a:t>3</a:t>
            </a:r>
            <a:r>
              <a:rPr lang="es-CO" dirty="0">
                <a:solidFill>
                  <a:schemeClr val="tx1"/>
                </a:solidFill>
              </a:rPr>
              <a:t>0 de septiembre de 2021.</a:t>
            </a:r>
          </a:p>
          <a:p>
            <a:pPr algn="just"/>
            <a:endParaRPr lang="es-MX" dirty="0">
              <a:solidFill>
                <a:schemeClr val="tx1"/>
              </a:solidFill>
            </a:endParaRPr>
          </a:p>
          <a:p>
            <a:pPr algn="just"/>
            <a:r>
              <a:rPr lang="es-MX" dirty="0">
                <a:solidFill>
                  <a:schemeClr val="tx1"/>
                </a:solidFill>
              </a:rPr>
              <a:t>5. </a:t>
            </a:r>
            <a:r>
              <a:rPr lang="es-CO" dirty="0">
                <a:solidFill>
                  <a:schemeClr val="tx1"/>
                </a:solidFill>
              </a:rPr>
              <a:t>Estado de ejecución  Plan Operativo Anual de Inversiones POAI Secretaría de Salud con corte  </a:t>
            </a:r>
            <a:r>
              <a:rPr lang="es-MX" dirty="0">
                <a:solidFill>
                  <a:schemeClr val="tx1"/>
                </a:solidFill>
              </a:rPr>
              <a:t>3</a:t>
            </a:r>
            <a:r>
              <a:rPr lang="es-CO" dirty="0">
                <a:solidFill>
                  <a:schemeClr val="tx1"/>
                </a:solidFill>
              </a:rPr>
              <a:t>0 de septiembre de 2021.</a:t>
            </a:r>
          </a:p>
          <a:p>
            <a:pPr algn="just"/>
            <a:endParaRPr lang="es-MX" dirty="0">
              <a:solidFill>
                <a:schemeClr val="tx1"/>
              </a:solidFill>
            </a:endParaRPr>
          </a:p>
          <a:p>
            <a:pPr algn="just"/>
            <a:r>
              <a:rPr lang="es-MX" dirty="0">
                <a:solidFill>
                  <a:schemeClr val="tx1"/>
                </a:solidFill>
              </a:rPr>
              <a:t>6. </a:t>
            </a:r>
            <a:r>
              <a:rPr lang="es-CO" dirty="0">
                <a:solidFill>
                  <a:schemeClr val="tx1"/>
                </a:solidFill>
              </a:rPr>
              <a:t>Estado de ejecución  Plan Operativo Anual de Inversiones POAI Secretaría de Familia con corte  </a:t>
            </a:r>
            <a:r>
              <a:rPr lang="es-MX" dirty="0">
                <a:solidFill>
                  <a:schemeClr val="tx1"/>
                </a:solidFill>
              </a:rPr>
              <a:t>3</a:t>
            </a:r>
            <a:r>
              <a:rPr lang="es-CO" dirty="0">
                <a:solidFill>
                  <a:schemeClr val="tx1"/>
                </a:solidFill>
              </a:rPr>
              <a:t>0 de septiembre de 2021.</a:t>
            </a:r>
          </a:p>
          <a:p>
            <a:pPr algn="just"/>
            <a:endParaRPr lang="es-MX" dirty="0">
              <a:solidFill>
                <a:schemeClr val="tx1"/>
              </a:solidFill>
            </a:endParaRPr>
          </a:p>
          <a:p>
            <a:pPr algn="just"/>
            <a:r>
              <a:rPr lang="es-MX" dirty="0">
                <a:solidFill>
                  <a:schemeClr val="tx1"/>
                </a:solidFill>
              </a:rPr>
              <a:t>7. </a:t>
            </a:r>
            <a:r>
              <a:rPr lang="es-CO" dirty="0">
                <a:solidFill>
                  <a:schemeClr val="tx1"/>
                </a:solidFill>
              </a:rPr>
              <a:t>Estado de ejecución  Plan Operativo Anual de Inversiones POAI Secretaría de Hacienda con corte  </a:t>
            </a:r>
            <a:r>
              <a:rPr lang="es-MX" dirty="0">
                <a:solidFill>
                  <a:schemeClr val="tx1"/>
                </a:solidFill>
              </a:rPr>
              <a:t>3</a:t>
            </a:r>
            <a:r>
              <a:rPr lang="es-CO" dirty="0">
                <a:solidFill>
                  <a:schemeClr val="tx1"/>
                </a:solidFill>
              </a:rPr>
              <a:t>0 de septiembre de 2021.</a:t>
            </a:r>
          </a:p>
          <a:p>
            <a:pPr algn="just"/>
            <a:endParaRPr lang="es-MX" dirty="0">
              <a:solidFill>
                <a:schemeClr val="tx1"/>
              </a:solidFill>
            </a:endParaRPr>
          </a:p>
          <a:p>
            <a:pPr algn="just"/>
            <a:r>
              <a:rPr lang="es-MX" dirty="0">
                <a:solidFill>
                  <a:schemeClr val="tx1"/>
                </a:solidFill>
              </a:rPr>
              <a:t>8. </a:t>
            </a:r>
            <a:r>
              <a:rPr lang="es-CO" dirty="0">
                <a:solidFill>
                  <a:schemeClr val="tx1"/>
                </a:solidFill>
              </a:rPr>
              <a:t>Estado de ejecución  Plan Operativo Anual de Inversiones POAI Secretaría de Planeación con corte  </a:t>
            </a:r>
            <a:r>
              <a:rPr lang="es-MX" dirty="0">
                <a:solidFill>
                  <a:schemeClr val="tx1"/>
                </a:solidFill>
              </a:rPr>
              <a:t>3</a:t>
            </a:r>
            <a:r>
              <a:rPr lang="es-CO" dirty="0">
                <a:solidFill>
                  <a:schemeClr val="tx1"/>
                </a:solidFill>
              </a:rPr>
              <a:t>0 de septiembre de 2021.</a:t>
            </a:r>
          </a:p>
          <a:p>
            <a:pPr algn="just"/>
            <a:endParaRPr lang="es-MX" dirty="0">
              <a:solidFill>
                <a:schemeClr val="tx1"/>
              </a:solidFill>
            </a:endParaRPr>
          </a:p>
          <a:p>
            <a:pPr algn="just"/>
            <a:r>
              <a:rPr lang="es-MX" dirty="0">
                <a:solidFill>
                  <a:schemeClr val="tx1"/>
                </a:solidFill>
              </a:rPr>
              <a:t>. </a:t>
            </a: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r>
              <a:rPr lang="es-MX" b="1" dirty="0">
                <a:solidFill>
                  <a:schemeClr val="tx1"/>
                </a:solidFill>
              </a:rPr>
              <a:t> </a:t>
            </a:r>
          </a:p>
          <a:p>
            <a:pPr algn="ctr"/>
            <a:endParaRPr lang="es-MX" b="1" dirty="0">
              <a:solidFill>
                <a:schemeClr val="tx1"/>
              </a:solidFill>
            </a:endParaRPr>
          </a:p>
          <a:p>
            <a:pPr algn="just"/>
            <a:r>
              <a:rPr lang="es-MX" dirty="0">
                <a:solidFill>
                  <a:schemeClr val="tx1"/>
                </a:solidFill>
              </a:rPr>
              <a:t> </a:t>
            </a:r>
          </a:p>
          <a:p>
            <a:pPr marL="285750" indent="-285750" algn="ctr">
              <a:buFont typeface="Wingdings" panose="05000000000000000000" pitchFamily="2" charset="2"/>
              <a:buChar char="§"/>
            </a:pP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CO" dirty="0">
              <a:solidFill>
                <a:schemeClr val="tx1"/>
              </a:solidFill>
            </a:endParaRPr>
          </a:p>
        </p:txBody>
      </p:sp>
    </p:spTree>
    <p:extLst>
      <p:ext uri="{BB962C8B-B14F-4D97-AF65-F5344CB8AC3E}">
        <p14:creationId xmlns:p14="http://schemas.microsoft.com/office/powerpoint/2010/main" val="2668559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5C559A0-F002-4548-AFA4-CAEBEFB96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7159"/>
          <a:stretch/>
        </p:blipFill>
        <p:spPr>
          <a:xfrm>
            <a:off x="0" y="1434904"/>
            <a:ext cx="901229" cy="5423095"/>
          </a:xfrm>
          <a:prstGeom prst="rect">
            <a:avLst/>
          </a:prstGeom>
        </p:spPr>
      </p:pic>
      <p:pic>
        <p:nvPicPr>
          <p:cNvPr id="6" name="Imagen 5">
            <a:extLst>
              <a:ext uri="{FF2B5EF4-FFF2-40B4-BE49-F238E27FC236}">
                <a16:creationId xmlns:a16="http://schemas.microsoft.com/office/drawing/2014/main" id="{991022F0-1BB8-4ED0-A6EC-9994AC6EA6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998" r="112"/>
          <a:stretch/>
        </p:blipFill>
        <p:spPr>
          <a:xfrm>
            <a:off x="10661000" y="0"/>
            <a:ext cx="1531000" cy="4951828"/>
          </a:xfrm>
          <a:prstGeom prst="rect">
            <a:avLst/>
          </a:prstGeom>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0512" t="78918" r="6685" b="15112"/>
          <a:stretch/>
        </p:blipFill>
        <p:spPr bwMode="auto">
          <a:xfrm>
            <a:off x="8505725" y="6156988"/>
            <a:ext cx="3395124" cy="49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ángulo 7">
            <a:extLst>
              <a:ext uri="{FF2B5EF4-FFF2-40B4-BE49-F238E27FC236}">
                <a16:creationId xmlns:a16="http://schemas.microsoft.com/office/drawing/2014/main" id="{C18F5157-BC34-4A90-8C84-F689667A1BB4}"/>
              </a:ext>
            </a:extLst>
          </p:cNvPr>
          <p:cNvSpPr/>
          <p:nvPr/>
        </p:nvSpPr>
        <p:spPr>
          <a:xfrm>
            <a:off x="1376039" y="479394"/>
            <a:ext cx="9365942" cy="575272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INTRODUCCIÓN </a:t>
            </a:r>
          </a:p>
          <a:p>
            <a:pPr algn="ctr"/>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ctr"/>
            <a:endParaRPr lang="es-MX" b="1"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r>
              <a:rPr lang="es-MX" dirty="0">
                <a:solidFill>
                  <a:schemeClr val="tx1"/>
                </a:solidFill>
              </a:rPr>
              <a:t>9. </a:t>
            </a:r>
            <a:r>
              <a:rPr lang="es-CO" dirty="0">
                <a:solidFill>
                  <a:schemeClr val="tx1"/>
                </a:solidFill>
              </a:rPr>
              <a:t>Estado de ejecución  Plan Operativo Anual de Inversiones POAI Secretaría Tecnologías de la Información y Comunicación TIC con corte  </a:t>
            </a:r>
            <a:r>
              <a:rPr lang="es-MX" dirty="0">
                <a:solidFill>
                  <a:schemeClr val="tx1"/>
                </a:solidFill>
              </a:rPr>
              <a:t>3</a:t>
            </a:r>
            <a:r>
              <a:rPr lang="es-CO" dirty="0">
                <a:solidFill>
                  <a:schemeClr val="tx1"/>
                </a:solidFill>
              </a:rPr>
              <a:t>0 de septiembre de 2021.</a:t>
            </a:r>
          </a:p>
          <a:p>
            <a:pPr algn="just"/>
            <a:endParaRPr lang="es-MX" dirty="0">
              <a:solidFill>
                <a:schemeClr val="tx1"/>
              </a:solidFill>
            </a:endParaRPr>
          </a:p>
          <a:p>
            <a:pPr algn="just"/>
            <a:r>
              <a:rPr lang="es-MX" dirty="0">
                <a:solidFill>
                  <a:schemeClr val="tx1"/>
                </a:solidFill>
              </a:rPr>
              <a:t>10. </a:t>
            </a:r>
            <a:r>
              <a:rPr lang="es-CO" dirty="0">
                <a:solidFill>
                  <a:schemeClr val="tx1"/>
                </a:solidFill>
              </a:rPr>
              <a:t>Estado de ejecución  Plan Operativo Anual de Inversiones POAI Secretaría de </a:t>
            </a:r>
            <a:r>
              <a:rPr lang="es-CO" dirty="0" err="1">
                <a:solidFill>
                  <a:schemeClr val="tx1"/>
                </a:solidFill>
              </a:rPr>
              <a:t>Qaguas</a:t>
            </a:r>
            <a:r>
              <a:rPr lang="es-CO" dirty="0">
                <a:solidFill>
                  <a:schemeClr val="tx1"/>
                </a:solidFill>
              </a:rPr>
              <a:t> e Infraestructura con corte  </a:t>
            </a:r>
            <a:r>
              <a:rPr lang="es-MX" dirty="0">
                <a:solidFill>
                  <a:schemeClr val="tx1"/>
                </a:solidFill>
              </a:rPr>
              <a:t>3</a:t>
            </a:r>
            <a:r>
              <a:rPr lang="es-CO" dirty="0">
                <a:solidFill>
                  <a:schemeClr val="tx1"/>
                </a:solidFill>
              </a:rPr>
              <a:t>0 de septiembre de 2021.</a:t>
            </a:r>
          </a:p>
          <a:p>
            <a:pPr algn="just"/>
            <a:endParaRPr lang="es-MX" dirty="0">
              <a:solidFill>
                <a:schemeClr val="tx1"/>
              </a:solidFill>
            </a:endParaRPr>
          </a:p>
          <a:p>
            <a:pPr algn="just"/>
            <a:r>
              <a:rPr lang="es-MX" dirty="0">
                <a:solidFill>
                  <a:schemeClr val="tx1"/>
                </a:solidFill>
              </a:rPr>
              <a:t>11. </a:t>
            </a:r>
            <a:r>
              <a:rPr lang="es-CO" dirty="0">
                <a:solidFill>
                  <a:schemeClr val="tx1"/>
                </a:solidFill>
              </a:rPr>
              <a:t>Estado de ejecución  Plan Operativo Anual de Inversiones POAI Secretaría de Cultura con corte  </a:t>
            </a:r>
            <a:r>
              <a:rPr lang="es-MX" dirty="0">
                <a:solidFill>
                  <a:schemeClr val="tx1"/>
                </a:solidFill>
              </a:rPr>
              <a:t>3</a:t>
            </a:r>
            <a:r>
              <a:rPr lang="es-CO" dirty="0">
                <a:solidFill>
                  <a:schemeClr val="tx1"/>
                </a:solidFill>
              </a:rPr>
              <a:t>0 de septiembre de 2021.</a:t>
            </a:r>
          </a:p>
          <a:p>
            <a:pPr algn="just"/>
            <a:endParaRPr lang="es-MX" dirty="0">
              <a:solidFill>
                <a:schemeClr val="tx1"/>
              </a:solidFill>
            </a:endParaRPr>
          </a:p>
          <a:p>
            <a:pPr algn="just"/>
            <a:r>
              <a:rPr lang="es-MX" dirty="0">
                <a:solidFill>
                  <a:schemeClr val="tx1"/>
                </a:solidFill>
              </a:rPr>
              <a:t>12. </a:t>
            </a:r>
            <a:r>
              <a:rPr lang="es-CO" dirty="0">
                <a:solidFill>
                  <a:schemeClr val="tx1"/>
                </a:solidFill>
              </a:rPr>
              <a:t>Estado de ejecución  Plan Operativo Anual de Inversiones POAI Secretaría de Educación con corte  </a:t>
            </a:r>
            <a:r>
              <a:rPr lang="es-MX" dirty="0">
                <a:solidFill>
                  <a:schemeClr val="tx1"/>
                </a:solidFill>
              </a:rPr>
              <a:t>3</a:t>
            </a:r>
            <a:r>
              <a:rPr lang="es-CO" dirty="0">
                <a:solidFill>
                  <a:schemeClr val="tx1"/>
                </a:solidFill>
              </a:rPr>
              <a:t>0 de septiembre de 2021.</a:t>
            </a:r>
          </a:p>
          <a:p>
            <a:pPr algn="just"/>
            <a:endParaRPr lang="es-MX" dirty="0">
              <a:solidFill>
                <a:schemeClr val="tx1"/>
              </a:solidFill>
            </a:endParaRPr>
          </a:p>
          <a:p>
            <a:pPr algn="just"/>
            <a:r>
              <a:rPr lang="es-MX" dirty="0">
                <a:solidFill>
                  <a:schemeClr val="tx1"/>
                </a:solidFill>
              </a:rPr>
              <a:t>13. </a:t>
            </a:r>
            <a:r>
              <a:rPr lang="es-CO" dirty="0">
                <a:solidFill>
                  <a:schemeClr val="tx1"/>
                </a:solidFill>
              </a:rPr>
              <a:t>Estado de ejecución  Plan Operativo Anual de Inversiones POAI Secretaría del Interior con corte  </a:t>
            </a:r>
            <a:r>
              <a:rPr lang="es-MX" dirty="0">
                <a:solidFill>
                  <a:schemeClr val="tx1"/>
                </a:solidFill>
              </a:rPr>
              <a:t>3</a:t>
            </a:r>
            <a:r>
              <a:rPr lang="es-CO" dirty="0">
                <a:solidFill>
                  <a:schemeClr val="tx1"/>
                </a:solidFill>
              </a:rPr>
              <a:t>0 de septiembre de 2021.</a:t>
            </a:r>
          </a:p>
          <a:p>
            <a:pPr algn="just"/>
            <a:endParaRPr lang="es-MX" dirty="0">
              <a:solidFill>
                <a:schemeClr val="tx1"/>
              </a:solidFill>
            </a:endParaRPr>
          </a:p>
          <a:p>
            <a:pPr algn="just"/>
            <a:r>
              <a:rPr lang="es-MX" dirty="0">
                <a:solidFill>
                  <a:schemeClr val="tx1"/>
                </a:solidFill>
              </a:rPr>
              <a:t>14. </a:t>
            </a:r>
            <a:r>
              <a:rPr lang="es-CO" dirty="0">
                <a:solidFill>
                  <a:schemeClr val="tx1"/>
                </a:solidFill>
              </a:rPr>
              <a:t>Estado de ejecución  Plan Operativo Anual de Inversiones POAI Secretaría de Turismo con corte  </a:t>
            </a:r>
            <a:r>
              <a:rPr lang="es-MX" dirty="0">
                <a:solidFill>
                  <a:schemeClr val="tx1"/>
                </a:solidFill>
              </a:rPr>
              <a:t>3</a:t>
            </a:r>
            <a:r>
              <a:rPr lang="es-CO" dirty="0">
                <a:solidFill>
                  <a:schemeClr val="tx1"/>
                </a:solidFill>
              </a:rPr>
              <a:t>0 de septiembre de 2021.</a:t>
            </a:r>
          </a:p>
          <a:p>
            <a:pPr algn="just"/>
            <a:endParaRPr lang="es-MX" dirty="0">
              <a:solidFill>
                <a:schemeClr val="tx1"/>
              </a:solidFill>
            </a:endParaRPr>
          </a:p>
          <a:p>
            <a:pPr algn="just"/>
            <a:r>
              <a:rPr lang="es-MX" dirty="0">
                <a:solidFill>
                  <a:schemeClr val="tx1"/>
                </a:solidFill>
              </a:rPr>
              <a:t>15. </a:t>
            </a:r>
            <a:r>
              <a:rPr lang="es-CO" dirty="0">
                <a:solidFill>
                  <a:schemeClr val="tx1"/>
                </a:solidFill>
              </a:rPr>
              <a:t>Estado de ejecución  Plan Operativo Anual de Inversiones POAI Ente Descentralizado Instituto departamental del Transito IDTQ con corte  </a:t>
            </a:r>
            <a:r>
              <a:rPr lang="es-MX" dirty="0">
                <a:solidFill>
                  <a:schemeClr val="tx1"/>
                </a:solidFill>
              </a:rPr>
              <a:t>3</a:t>
            </a:r>
            <a:r>
              <a:rPr lang="es-CO" dirty="0">
                <a:solidFill>
                  <a:schemeClr val="tx1"/>
                </a:solidFill>
              </a:rPr>
              <a:t>0 de septiembre de 2021.</a:t>
            </a:r>
          </a:p>
          <a:p>
            <a:pPr algn="just"/>
            <a:endParaRPr lang="es-MX" dirty="0">
              <a:solidFill>
                <a:schemeClr val="tx1"/>
              </a:solidFill>
            </a:endParaRPr>
          </a:p>
          <a:p>
            <a:pPr algn="just"/>
            <a:r>
              <a:rPr lang="es-MX" dirty="0">
                <a:solidFill>
                  <a:schemeClr val="tx1"/>
                </a:solidFill>
              </a:rPr>
              <a:t>. </a:t>
            </a: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r>
              <a:rPr lang="es-MX" b="1" dirty="0">
                <a:solidFill>
                  <a:schemeClr val="tx1"/>
                </a:solidFill>
              </a:rPr>
              <a:t> </a:t>
            </a:r>
          </a:p>
          <a:p>
            <a:pPr algn="ctr"/>
            <a:endParaRPr lang="es-MX" b="1" dirty="0">
              <a:solidFill>
                <a:schemeClr val="tx1"/>
              </a:solidFill>
            </a:endParaRPr>
          </a:p>
          <a:p>
            <a:pPr algn="just"/>
            <a:r>
              <a:rPr lang="es-MX" dirty="0">
                <a:solidFill>
                  <a:schemeClr val="tx1"/>
                </a:solidFill>
              </a:rPr>
              <a:t> </a:t>
            </a:r>
          </a:p>
          <a:p>
            <a:pPr marL="285750" indent="-285750" algn="ctr">
              <a:buFont typeface="Wingdings" panose="05000000000000000000" pitchFamily="2" charset="2"/>
              <a:buChar char="§"/>
            </a:pP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CO" dirty="0">
              <a:solidFill>
                <a:schemeClr val="tx1"/>
              </a:solidFill>
            </a:endParaRPr>
          </a:p>
        </p:txBody>
      </p:sp>
    </p:spTree>
    <p:extLst>
      <p:ext uri="{BB962C8B-B14F-4D97-AF65-F5344CB8AC3E}">
        <p14:creationId xmlns:p14="http://schemas.microsoft.com/office/powerpoint/2010/main" val="1007248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5C559A0-F002-4548-AFA4-CAEBEFB96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7159"/>
          <a:stretch/>
        </p:blipFill>
        <p:spPr>
          <a:xfrm>
            <a:off x="0" y="1434904"/>
            <a:ext cx="901229" cy="5423095"/>
          </a:xfrm>
          <a:prstGeom prst="rect">
            <a:avLst/>
          </a:prstGeom>
        </p:spPr>
      </p:pic>
      <p:pic>
        <p:nvPicPr>
          <p:cNvPr id="6" name="Imagen 5">
            <a:extLst>
              <a:ext uri="{FF2B5EF4-FFF2-40B4-BE49-F238E27FC236}">
                <a16:creationId xmlns:a16="http://schemas.microsoft.com/office/drawing/2014/main" id="{991022F0-1BB8-4ED0-A6EC-9994AC6EA6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998" r="112"/>
          <a:stretch/>
        </p:blipFill>
        <p:spPr>
          <a:xfrm>
            <a:off x="10661000" y="0"/>
            <a:ext cx="1531000" cy="4951828"/>
          </a:xfrm>
          <a:prstGeom prst="rect">
            <a:avLst/>
          </a:prstGeom>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0512" t="78918" r="6685" b="15112"/>
          <a:stretch/>
        </p:blipFill>
        <p:spPr bwMode="auto">
          <a:xfrm>
            <a:off x="8505725" y="6156988"/>
            <a:ext cx="3395124" cy="49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ángulo 7">
            <a:extLst>
              <a:ext uri="{FF2B5EF4-FFF2-40B4-BE49-F238E27FC236}">
                <a16:creationId xmlns:a16="http://schemas.microsoft.com/office/drawing/2014/main" id="{C18F5157-BC34-4A90-8C84-F689667A1BB4}"/>
              </a:ext>
            </a:extLst>
          </p:cNvPr>
          <p:cNvSpPr/>
          <p:nvPr/>
        </p:nvSpPr>
        <p:spPr>
          <a:xfrm>
            <a:off x="1376039" y="479394"/>
            <a:ext cx="9365942" cy="575272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INTRODUCCIÓN </a:t>
            </a:r>
          </a:p>
          <a:p>
            <a:pPr algn="ctr"/>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ctr"/>
            <a:endParaRPr lang="es-MX" b="1"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marL="285750" indent="-285750" algn="just">
              <a:buFont typeface="Wingdings" panose="05000000000000000000" pitchFamily="2" charset="2"/>
              <a:buChar char="§"/>
            </a:pPr>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r>
              <a:rPr lang="es-MX" dirty="0">
                <a:solidFill>
                  <a:schemeClr val="tx1"/>
                </a:solidFill>
              </a:rPr>
              <a:t>16. </a:t>
            </a:r>
            <a:r>
              <a:rPr lang="es-CO" dirty="0">
                <a:solidFill>
                  <a:schemeClr val="tx1"/>
                </a:solidFill>
              </a:rPr>
              <a:t>Estado de ejecución  Plan Operativo Anual de Inversiones POAI  Ente Descentralizado INDEPORTES con corte  </a:t>
            </a:r>
            <a:r>
              <a:rPr lang="es-MX" dirty="0">
                <a:solidFill>
                  <a:schemeClr val="tx1"/>
                </a:solidFill>
              </a:rPr>
              <a:t>3</a:t>
            </a:r>
            <a:r>
              <a:rPr lang="es-CO" dirty="0">
                <a:solidFill>
                  <a:schemeClr val="tx1"/>
                </a:solidFill>
              </a:rPr>
              <a:t>0 de septiembre de 2021.</a:t>
            </a:r>
          </a:p>
          <a:p>
            <a:pPr algn="just"/>
            <a:endParaRPr lang="es-MX" dirty="0">
              <a:solidFill>
                <a:schemeClr val="tx1"/>
              </a:solidFill>
            </a:endParaRPr>
          </a:p>
          <a:p>
            <a:pPr algn="just"/>
            <a:r>
              <a:rPr lang="es-MX" dirty="0">
                <a:solidFill>
                  <a:schemeClr val="tx1"/>
                </a:solidFill>
              </a:rPr>
              <a:t>17. </a:t>
            </a:r>
            <a:r>
              <a:rPr lang="es-CO" dirty="0">
                <a:solidFill>
                  <a:schemeClr val="tx1"/>
                </a:solidFill>
              </a:rPr>
              <a:t>Estado de ejecución  Plan Operativo Anual de Inversiones POAI Ente descentralizado PROYECTA con corte  </a:t>
            </a:r>
            <a:r>
              <a:rPr lang="es-MX" dirty="0">
                <a:solidFill>
                  <a:schemeClr val="tx1"/>
                </a:solidFill>
              </a:rPr>
              <a:t>3</a:t>
            </a:r>
            <a:r>
              <a:rPr lang="es-CO" dirty="0">
                <a:solidFill>
                  <a:schemeClr val="tx1"/>
                </a:solidFill>
              </a:rPr>
              <a:t>0 de septiembre de 2021.</a:t>
            </a:r>
          </a:p>
          <a:p>
            <a:pPr algn="just"/>
            <a:endParaRPr lang="es-MX" dirty="0">
              <a:solidFill>
                <a:schemeClr val="tx1"/>
              </a:solidFill>
            </a:endParaRPr>
          </a:p>
          <a:p>
            <a:pPr algn="just"/>
            <a:r>
              <a:rPr lang="es-MX" dirty="0">
                <a:solidFill>
                  <a:schemeClr val="tx1"/>
                </a:solidFill>
              </a:rPr>
              <a:t>Es de anotar,  con corte al 31 de octubre del 2021,   la secretaría de Planeación,  ha efectuado una evaluación financiera  del estado de  compromiso de los recursos por parte de las diferentes unidades ejecutoras,  encontrando un  avance significativo de algunas Secretarias con respecto al III Trimestre, lo que permitirá dar cumplimiento en un alto porcentaje a las metas programadas para la presente vigencia del Plan de Desarrollo.</a:t>
            </a:r>
          </a:p>
          <a:p>
            <a:pPr algn="just"/>
            <a:r>
              <a:rPr lang="es-MX" dirty="0">
                <a:solidFill>
                  <a:schemeClr val="tx1"/>
                </a:solidFill>
              </a:rPr>
              <a:t> </a:t>
            </a:r>
          </a:p>
          <a:p>
            <a:pPr algn="just"/>
            <a:r>
              <a:rPr lang="es-MX" dirty="0">
                <a:solidFill>
                  <a:schemeClr val="tx1"/>
                </a:solidFill>
              </a:rPr>
              <a:t>Igualmente cabe señalar que el presente informe fue debidamente socializado a las Secretarias, Entes Descentralizados con sus correspondientes equipos de trabajo, con el propósito  de que al interior se generen las acciones de mejora que garanticen el cumplimiento de las metas propuestas para la vigencia 2021</a:t>
            </a:r>
            <a:endParaRPr lang="es-CO"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r>
              <a:rPr lang="es-MX" dirty="0">
                <a:solidFill>
                  <a:schemeClr val="tx1"/>
                </a:solidFill>
              </a:rPr>
              <a:t>. </a:t>
            </a: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r>
              <a:rPr lang="es-MX" b="1" dirty="0">
                <a:solidFill>
                  <a:schemeClr val="tx1"/>
                </a:solidFill>
              </a:rPr>
              <a:t> </a:t>
            </a:r>
          </a:p>
          <a:p>
            <a:pPr algn="ctr"/>
            <a:endParaRPr lang="es-MX" b="1" dirty="0">
              <a:solidFill>
                <a:schemeClr val="tx1"/>
              </a:solidFill>
            </a:endParaRPr>
          </a:p>
          <a:p>
            <a:pPr algn="just"/>
            <a:r>
              <a:rPr lang="es-MX" dirty="0">
                <a:solidFill>
                  <a:schemeClr val="tx1"/>
                </a:solidFill>
              </a:rPr>
              <a:t> </a:t>
            </a:r>
          </a:p>
          <a:p>
            <a:pPr marL="285750" indent="-285750" algn="ctr">
              <a:buFont typeface="Wingdings" panose="05000000000000000000" pitchFamily="2" charset="2"/>
              <a:buChar char="§"/>
            </a:pP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MX" dirty="0">
              <a:solidFill>
                <a:schemeClr val="tx1"/>
              </a:solidFill>
            </a:endParaRPr>
          </a:p>
          <a:p>
            <a:pPr algn="ctr"/>
            <a:endParaRPr lang="es-CO" dirty="0">
              <a:solidFill>
                <a:schemeClr val="tx1"/>
              </a:solidFill>
            </a:endParaRPr>
          </a:p>
        </p:txBody>
      </p:sp>
    </p:spTree>
    <p:extLst>
      <p:ext uri="{BB962C8B-B14F-4D97-AF65-F5344CB8AC3E}">
        <p14:creationId xmlns:p14="http://schemas.microsoft.com/office/powerpoint/2010/main" val="509812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991022F0-1BB8-4ED0-A6EC-9994AC6EA6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998" r="112"/>
          <a:stretch/>
        </p:blipFill>
        <p:spPr>
          <a:xfrm>
            <a:off x="10604310" y="0"/>
            <a:ext cx="1587690" cy="5155881"/>
          </a:xfrm>
          <a:prstGeom prst="rect">
            <a:avLst/>
          </a:prstGeom>
        </p:spPr>
      </p:pic>
      <p:pic>
        <p:nvPicPr>
          <p:cNvPr id="13" name="Imagen 12">
            <a:extLst>
              <a:ext uri="{FF2B5EF4-FFF2-40B4-BE49-F238E27FC236}">
                <a16:creationId xmlns:a16="http://schemas.microsoft.com/office/drawing/2014/main" id="{75C559A0-F002-4548-AFA4-CAEBEFB968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7159"/>
          <a:stretch/>
        </p:blipFill>
        <p:spPr>
          <a:xfrm>
            <a:off x="1" y="150124"/>
            <a:ext cx="1133340" cy="6707875"/>
          </a:xfrm>
          <a:prstGeom prst="rect">
            <a:avLst/>
          </a:prstGeom>
        </p:spPr>
      </p:pic>
      <p:pic>
        <p:nvPicPr>
          <p:cNvPr id="5" name="Imagen 7">
            <a:extLst>
              <a:ext uri="{FF2B5EF4-FFF2-40B4-BE49-F238E27FC236}">
                <a16:creationId xmlns:a16="http://schemas.microsoft.com/office/drawing/2014/main" id="{C4F7CB2A-9B8F-4E23-B069-2B29C34B98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756" y="1822984"/>
            <a:ext cx="1713379" cy="585075"/>
          </a:xfrm>
          <a:prstGeom prst="rect">
            <a:avLst/>
          </a:prstGeom>
          <a:ln>
            <a:solidFill>
              <a:schemeClr val="bg1">
                <a:lumMod val="65000"/>
              </a:schemeClr>
            </a:solidFill>
          </a:ln>
        </p:spPr>
      </p:pic>
      <p:sp>
        <p:nvSpPr>
          <p:cNvPr id="2" name="1 Rectángulo"/>
          <p:cNvSpPr/>
          <p:nvPr/>
        </p:nvSpPr>
        <p:spPr>
          <a:xfrm>
            <a:off x="398755" y="1052358"/>
            <a:ext cx="1764405" cy="64154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t>PLAN DE DESARROLLO</a:t>
            </a:r>
          </a:p>
          <a:p>
            <a:pPr algn="ctr"/>
            <a:r>
              <a:rPr lang="es-CO" sz="1400" b="1" dirty="0"/>
              <a:t> 2020-2023</a:t>
            </a:r>
          </a:p>
        </p:txBody>
      </p:sp>
      <p:sp>
        <p:nvSpPr>
          <p:cNvPr id="3" name="2 Rectángulo"/>
          <p:cNvSpPr/>
          <p:nvPr/>
        </p:nvSpPr>
        <p:spPr>
          <a:xfrm>
            <a:off x="398755" y="3575278"/>
            <a:ext cx="1764405" cy="548394"/>
          </a:xfrm>
          <a:prstGeom prst="rect">
            <a:avLst/>
          </a:prstGeom>
          <a:solidFill>
            <a:schemeClr val="bg1">
              <a:lumMod val="85000"/>
            </a:schemeClr>
          </a:solidFill>
          <a:ln>
            <a:solidFill>
              <a:srgbClr val="ED1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rgbClr val="002060"/>
                </a:solidFill>
              </a:rPr>
              <a:t>PROGRAMAS</a:t>
            </a:r>
          </a:p>
        </p:txBody>
      </p:sp>
      <p:sp>
        <p:nvSpPr>
          <p:cNvPr id="8" name="7 Rectángulo"/>
          <p:cNvSpPr/>
          <p:nvPr/>
        </p:nvSpPr>
        <p:spPr>
          <a:xfrm>
            <a:off x="398755" y="4395941"/>
            <a:ext cx="1764405" cy="494115"/>
          </a:xfrm>
          <a:prstGeom prst="rect">
            <a:avLst/>
          </a:prstGeom>
          <a:solidFill>
            <a:schemeClr val="bg1">
              <a:lumMod val="8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rgbClr val="002060"/>
                </a:solidFill>
              </a:rPr>
              <a:t>PRODUCTOS </a:t>
            </a:r>
          </a:p>
        </p:txBody>
      </p:sp>
      <p:sp>
        <p:nvSpPr>
          <p:cNvPr id="9" name="8 Rectángulo"/>
          <p:cNvSpPr/>
          <p:nvPr/>
        </p:nvSpPr>
        <p:spPr>
          <a:xfrm>
            <a:off x="398756" y="5030333"/>
            <a:ext cx="1764404" cy="556460"/>
          </a:xfrm>
          <a:prstGeom prst="rect">
            <a:avLst/>
          </a:prstGeom>
          <a:solidFill>
            <a:schemeClr val="bg1">
              <a:lumMod val="85000"/>
            </a:schemeClr>
          </a:solidFill>
          <a:ln>
            <a:solidFill>
              <a:srgbClr val="FD4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rgbClr val="002060"/>
                </a:solidFill>
              </a:rPr>
              <a:t>INDICADORES  </a:t>
            </a:r>
          </a:p>
        </p:txBody>
      </p:sp>
      <p:sp>
        <p:nvSpPr>
          <p:cNvPr id="11" name="10 Rectángulo"/>
          <p:cNvSpPr/>
          <p:nvPr/>
        </p:nvSpPr>
        <p:spPr>
          <a:xfrm>
            <a:off x="398756" y="2689132"/>
            <a:ext cx="1764404" cy="588817"/>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rgbClr val="002060"/>
                </a:solidFill>
              </a:rPr>
              <a:t>SECTORES </a:t>
            </a:r>
          </a:p>
        </p:txBody>
      </p:sp>
      <p:sp>
        <p:nvSpPr>
          <p:cNvPr id="12" name="11 Rectángulo"/>
          <p:cNvSpPr/>
          <p:nvPr/>
        </p:nvSpPr>
        <p:spPr>
          <a:xfrm>
            <a:off x="4945487" y="1052359"/>
            <a:ext cx="1937840" cy="61076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t>PROYECTOS METODOLOGÍA GENERAL AJUSTADA MGA</a:t>
            </a:r>
          </a:p>
        </p:txBody>
      </p:sp>
      <p:sp>
        <p:nvSpPr>
          <p:cNvPr id="6" name="5 Flecha a la derecha con bandas"/>
          <p:cNvSpPr/>
          <p:nvPr/>
        </p:nvSpPr>
        <p:spPr>
          <a:xfrm>
            <a:off x="2210716" y="2831354"/>
            <a:ext cx="326455" cy="1254039"/>
          </a:xfrm>
          <a:prstGeom prst="stripedRightArrow">
            <a:avLst/>
          </a:prstGeom>
          <a:solidFill>
            <a:srgbClr val="FD49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13 Rectángulo"/>
          <p:cNvSpPr/>
          <p:nvPr/>
        </p:nvSpPr>
        <p:spPr>
          <a:xfrm>
            <a:off x="4829577" y="2625932"/>
            <a:ext cx="2053750" cy="588817"/>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rgbClr val="002060"/>
                </a:solidFill>
              </a:rPr>
              <a:t>SECTORES </a:t>
            </a:r>
          </a:p>
        </p:txBody>
      </p:sp>
      <p:sp>
        <p:nvSpPr>
          <p:cNvPr id="15" name="14 Rectángulo"/>
          <p:cNvSpPr/>
          <p:nvPr/>
        </p:nvSpPr>
        <p:spPr>
          <a:xfrm>
            <a:off x="4829577" y="3543163"/>
            <a:ext cx="2053750" cy="548394"/>
          </a:xfrm>
          <a:prstGeom prst="rect">
            <a:avLst/>
          </a:prstGeom>
          <a:solidFill>
            <a:schemeClr val="bg1">
              <a:lumMod val="85000"/>
            </a:schemeClr>
          </a:solidFill>
          <a:ln>
            <a:solidFill>
              <a:srgbClr val="ED1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rgbClr val="002060"/>
                </a:solidFill>
              </a:rPr>
              <a:t>PROGRAMAS</a:t>
            </a:r>
          </a:p>
        </p:txBody>
      </p:sp>
      <p:sp>
        <p:nvSpPr>
          <p:cNvPr id="16" name="15 Rectángulo"/>
          <p:cNvSpPr/>
          <p:nvPr/>
        </p:nvSpPr>
        <p:spPr>
          <a:xfrm>
            <a:off x="4823137" y="4346784"/>
            <a:ext cx="2053750" cy="494115"/>
          </a:xfrm>
          <a:prstGeom prst="rect">
            <a:avLst/>
          </a:prstGeom>
          <a:solidFill>
            <a:schemeClr val="bg1">
              <a:lumMod val="8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rgbClr val="002060"/>
                </a:solidFill>
              </a:rPr>
              <a:t>PRODUCTOS </a:t>
            </a:r>
          </a:p>
        </p:txBody>
      </p:sp>
      <p:sp>
        <p:nvSpPr>
          <p:cNvPr id="17" name="16 Rectángulo"/>
          <p:cNvSpPr/>
          <p:nvPr/>
        </p:nvSpPr>
        <p:spPr>
          <a:xfrm>
            <a:off x="4842456" y="5142731"/>
            <a:ext cx="2053750" cy="556460"/>
          </a:xfrm>
          <a:prstGeom prst="rect">
            <a:avLst/>
          </a:prstGeom>
          <a:solidFill>
            <a:schemeClr val="bg1">
              <a:lumMod val="85000"/>
            </a:schemeClr>
          </a:solidFill>
          <a:ln>
            <a:solidFill>
              <a:srgbClr val="FD4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rgbClr val="002060"/>
                </a:solidFill>
              </a:rPr>
              <a:t>INDICADORES  </a:t>
            </a:r>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2448" t="44743" r="70398" b="42604"/>
          <a:stretch/>
        </p:blipFill>
        <p:spPr bwMode="auto">
          <a:xfrm>
            <a:off x="4829577" y="1792355"/>
            <a:ext cx="2053750" cy="531670"/>
          </a:xfrm>
          <a:prstGeom prst="rect">
            <a:avLst/>
          </a:prstGeom>
          <a:solidFill>
            <a:schemeClr val="bg1">
              <a:lumMod val="95000"/>
            </a:schemeClr>
          </a:solidFill>
          <a:ln>
            <a:noFill/>
          </a:ln>
          <a:effectLst/>
          <a:extLst/>
        </p:spPr>
      </p:pic>
      <p:sp>
        <p:nvSpPr>
          <p:cNvPr id="19" name="18 Rectángulo"/>
          <p:cNvSpPr/>
          <p:nvPr/>
        </p:nvSpPr>
        <p:spPr>
          <a:xfrm>
            <a:off x="7521262" y="1052359"/>
            <a:ext cx="2936383" cy="64154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t>CATÁLOGO CLASIFICACIÓN PRESUPUESTAL ENTIDAD TERRITORIAL CCPET  </a:t>
            </a:r>
          </a:p>
        </p:txBody>
      </p:sp>
      <p:sp>
        <p:nvSpPr>
          <p:cNvPr id="21" name="20 Rectángulo"/>
          <p:cNvSpPr/>
          <p:nvPr/>
        </p:nvSpPr>
        <p:spPr>
          <a:xfrm>
            <a:off x="8374547" y="1469191"/>
            <a:ext cx="1003110" cy="646331"/>
          </a:xfrm>
          <a:prstGeom prst="rect">
            <a:avLst/>
          </a:prstGeom>
        </p:spPr>
        <p:txBody>
          <a:bodyPr wrap="square">
            <a:spAutoFit/>
          </a:bodyPr>
          <a:lstStyle/>
          <a:p>
            <a:pPr algn="ctr"/>
            <a:r>
              <a:rPr lang="pt-BR" sz="3600" dirty="0"/>
              <a:t>+</a:t>
            </a:r>
            <a:endParaRPr lang="es-CO" sz="3600" dirty="0"/>
          </a:p>
        </p:txBody>
      </p:sp>
      <p:sp>
        <p:nvSpPr>
          <p:cNvPr id="24" name="23 Rectángulo"/>
          <p:cNvSpPr/>
          <p:nvPr/>
        </p:nvSpPr>
        <p:spPr>
          <a:xfrm>
            <a:off x="7521262" y="2689132"/>
            <a:ext cx="2936383" cy="462418"/>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rgbClr val="002060"/>
                </a:solidFill>
              </a:rPr>
              <a:t>CÓDIGO ÚNICO INSTITUCIONAL (CUIN)</a:t>
            </a:r>
            <a:endParaRPr lang="es-CO" sz="1400" dirty="0">
              <a:solidFill>
                <a:srgbClr val="002060"/>
              </a:solidFill>
            </a:endParaRPr>
          </a:p>
        </p:txBody>
      </p:sp>
      <p:sp>
        <p:nvSpPr>
          <p:cNvPr id="26" name="25 Rectángulo"/>
          <p:cNvSpPr/>
          <p:nvPr/>
        </p:nvSpPr>
        <p:spPr>
          <a:xfrm>
            <a:off x="7521262" y="2115522"/>
            <a:ext cx="2936383" cy="462418"/>
          </a:xfrm>
          <a:prstGeom prst="rect">
            <a:avLst/>
          </a:prstGeom>
          <a:solidFill>
            <a:schemeClr val="bg1">
              <a:lumMod val="85000"/>
            </a:schemeClr>
          </a:solidFill>
          <a:ln>
            <a:solidFill>
              <a:srgbClr val="FD4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rgbClr val="002060"/>
                </a:solidFill>
              </a:rPr>
              <a:t>CLASIFICADOR GEOGRÁFICO DIVIPOLA</a:t>
            </a:r>
            <a:endParaRPr lang="es-CO" sz="1400" dirty="0">
              <a:solidFill>
                <a:srgbClr val="002060"/>
              </a:solidFill>
            </a:endParaRPr>
          </a:p>
        </p:txBody>
      </p:sp>
      <p:sp>
        <p:nvSpPr>
          <p:cNvPr id="27" name="26 Rectángulo"/>
          <p:cNvSpPr/>
          <p:nvPr/>
        </p:nvSpPr>
        <p:spPr>
          <a:xfrm>
            <a:off x="7521262" y="3383104"/>
            <a:ext cx="2936383" cy="626741"/>
          </a:xfrm>
          <a:prstGeom prst="rect">
            <a:avLst/>
          </a:prstGeom>
          <a:solidFill>
            <a:schemeClr val="bg1">
              <a:lumMod val="8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rgbClr val="002060"/>
                </a:solidFill>
              </a:rPr>
              <a:t>CLASIFICACIÓN PROGRAMÁTICA DEL MANUAL DE INVERSIÓN PÚBLICA NACIONAL</a:t>
            </a:r>
            <a:endParaRPr lang="es-CO" sz="1400" dirty="0">
              <a:solidFill>
                <a:srgbClr val="002060"/>
              </a:solidFill>
            </a:endParaRPr>
          </a:p>
        </p:txBody>
      </p:sp>
      <p:sp>
        <p:nvSpPr>
          <p:cNvPr id="28" name="27 Rectángulo"/>
          <p:cNvSpPr/>
          <p:nvPr/>
        </p:nvSpPr>
        <p:spPr>
          <a:xfrm>
            <a:off x="7521262" y="4834996"/>
            <a:ext cx="2910625" cy="531181"/>
          </a:xfrm>
          <a:prstGeom prst="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rgbClr val="002060"/>
                </a:solidFill>
              </a:rPr>
              <a:t>CLASIFICACIONES POR FUENTES DE FINANCIACIÓN </a:t>
            </a:r>
            <a:endParaRPr lang="es-CO" sz="1400" dirty="0">
              <a:solidFill>
                <a:srgbClr val="002060"/>
              </a:solidFill>
            </a:endParaRPr>
          </a:p>
        </p:txBody>
      </p:sp>
      <p:sp>
        <p:nvSpPr>
          <p:cNvPr id="29" name="28 Rectángulo"/>
          <p:cNvSpPr/>
          <p:nvPr/>
        </p:nvSpPr>
        <p:spPr>
          <a:xfrm>
            <a:off x="7521262" y="5467995"/>
            <a:ext cx="2910625" cy="523070"/>
          </a:xfrm>
          <a:prstGeom prst="rect">
            <a:avLst/>
          </a:prstGeom>
          <a:solidFill>
            <a:schemeClr val="bg1">
              <a:lumMod val="8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rgbClr val="002060"/>
                </a:solidFill>
              </a:rPr>
              <a:t>CLASIFICACIONES POR UNIDADES EJECUTORAS</a:t>
            </a:r>
            <a:endParaRPr lang="es-CO" sz="1400" dirty="0">
              <a:solidFill>
                <a:srgbClr val="002060"/>
              </a:solidFill>
            </a:endParaRPr>
          </a:p>
        </p:txBody>
      </p:sp>
      <p:sp>
        <p:nvSpPr>
          <p:cNvPr id="30" name="29 Flecha a la derecha con bandas"/>
          <p:cNvSpPr/>
          <p:nvPr/>
        </p:nvSpPr>
        <p:spPr>
          <a:xfrm>
            <a:off x="7107694" y="2854797"/>
            <a:ext cx="237607" cy="1317166"/>
          </a:xfrm>
          <a:prstGeom prst="stripedRightArrow">
            <a:avLst/>
          </a:prstGeom>
          <a:solidFill>
            <a:srgbClr val="FD49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24 Rectángulo"/>
          <p:cNvSpPr/>
          <p:nvPr/>
        </p:nvSpPr>
        <p:spPr>
          <a:xfrm>
            <a:off x="7521262" y="6134292"/>
            <a:ext cx="2923504" cy="464129"/>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rgbClr val="002060"/>
                </a:solidFill>
              </a:rPr>
              <a:t>Entre otros </a:t>
            </a:r>
          </a:p>
        </p:txBody>
      </p:sp>
      <p:sp>
        <p:nvSpPr>
          <p:cNvPr id="31" name="30 Rectángulo"/>
          <p:cNvSpPr/>
          <p:nvPr/>
        </p:nvSpPr>
        <p:spPr>
          <a:xfrm>
            <a:off x="7521262" y="4109069"/>
            <a:ext cx="2936383" cy="626741"/>
          </a:xfrm>
          <a:prstGeom prst="rect">
            <a:avLst/>
          </a:prstGeom>
          <a:solidFill>
            <a:schemeClr val="bg1">
              <a:lumMod val="8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rgbClr val="002060"/>
                </a:solidFill>
              </a:rPr>
              <a:t>CLASIFICACIÓN PRODUCTO CENTRAL CPC</a:t>
            </a:r>
          </a:p>
        </p:txBody>
      </p:sp>
      <p:sp>
        <p:nvSpPr>
          <p:cNvPr id="4" name="3 Rectángulo"/>
          <p:cNvSpPr/>
          <p:nvPr/>
        </p:nvSpPr>
        <p:spPr>
          <a:xfrm>
            <a:off x="10869944" y="373489"/>
            <a:ext cx="567023" cy="6224932"/>
          </a:xfrm>
          <a:prstGeom prst="rect">
            <a:avLst/>
          </a:prstGeom>
          <a:solidFill>
            <a:schemeClr val="bg1">
              <a:lumMod val="8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solidFill>
                  <a:srgbClr val="002060"/>
                </a:solidFill>
              </a:rPr>
              <a:t>S</a:t>
            </a:r>
          </a:p>
          <a:p>
            <a:pPr algn="ctr"/>
            <a:r>
              <a:rPr lang="es-CO" sz="2000" b="1" dirty="0">
                <a:solidFill>
                  <a:srgbClr val="002060"/>
                </a:solidFill>
              </a:rPr>
              <a:t>E</a:t>
            </a:r>
          </a:p>
          <a:p>
            <a:pPr algn="ctr"/>
            <a:r>
              <a:rPr lang="es-CO" sz="2000" b="1" dirty="0">
                <a:solidFill>
                  <a:srgbClr val="002060"/>
                </a:solidFill>
              </a:rPr>
              <a:t>C</a:t>
            </a:r>
          </a:p>
          <a:p>
            <a:pPr algn="ctr"/>
            <a:r>
              <a:rPr lang="es-CO" sz="2000" b="1" dirty="0">
                <a:solidFill>
                  <a:srgbClr val="002060"/>
                </a:solidFill>
              </a:rPr>
              <a:t>O</a:t>
            </a:r>
          </a:p>
          <a:p>
            <a:pPr algn="ctr"/>
            <a:r>
              <a:rPr lang="es-CO" sz="2000" b="1" dirty="0">
                <a:solidFill>
                  <a:srgbClr val="002060"/>
                </a:solidFill>
              </a:rPr>
              <a:t>P</a:t>
            </a:r>
          </a:p>
          <a:p>
            <a:pPr algn="ctr"/>
            <a:endParaRPr lang="es-CO" sz="2000" b="1" dirty="0">
              <a:solidFill>
                <a:srgbClr val="002060"/>
              </a:solidFill>
            </a:endParaRPr>
          </a:p>
          <a:p>
            <a:pPr algn="ctr"/>
            <a:endParaRPr lang="es-CO" sz="2000" b="1" dirty="0">
              <a:solidFill>
                <a:srgbClr val="002060"/>
              </a:solidFill>
            </a:endParaRPr>
          </a:p>
          <a:p>
            <a:pPr algn="ctr"/>
            <a:r>
              <a:rPr lang="es-CO" sz="2000" b="1" dirty="0">
                <a:solidFill>
                  <a:srgbClr val="002060"/>
                </a:solidFill>
              </a:rPr>
              <a:t>II</a:t>
            </a:r>
          </a:p>
          <a:p>
            <a:pPr algn="ctr"/>
            <a:endParaRPr lang="es-CO" sz="2000" b="1" dirty="0">
              <a:solidFill>
                <a:srgbClr val="002060"/>
              </a:solidFill>
            </a:endParaRPr>
          </a:p>
        </p:txBody>
      </p:sp>
      <p:sp>
        <p:nvSpPr>
          <p:cNvPr id="32" name="31 Rectángulo"/>
          <p:cNvSpPr/>
          <p:nvPr/>
        </p:nvSpPr>
        <p:spPr>
          <a:xfrm>
            <a:off x="11599395" y="0"/>
            <a:ext cx="567023" cy="6585276"/>
          </a:xfrm>
          <a:prstGeom prst="rect">
            <a:avLst/>
          </a:prstGeom>
          <a:solidFill>
            <a:schemeClr val="bg1">
              <a:lumMod val="8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solidFill>
                  <a:srgbClr val="002060"/>
                </a:solidFill>
              </a:rPr>
              <a:t>S </a:t>
            </a:r>
          </a:p>
          <a:p>
            <a:pPr algn="ctr"/>
            <a:r>
              <a:rPr lang="es-CO" sz="2000" b="1" dirty="0">
                <a:solidFill>
                  <a:srgbClr val="002060"/>
                </a:solidFill>
              </a:rPr>
              <a:t>E</a:t>
            </a:r>
          </a:p>
          <a:p>
            <a:pPr algn="ctr"/>
            <a:r>
              <a:rPr lang="es-CO" sz="2000" b="1" dirty="0">
                <a:solidFill>
                  <a:srgbClr val="002060"/>
                </a:solidFill>
              </a:rPr>
              <a:t>G</a:t>
            </a:r>
          </a:p>
          <a:p>
            <a:pPr algn="ctr"/>
            <a:r>
              <a:rPr lang="es-CO" sz="2000" b="1" dirty="0">
                <a:solidFill>
                  <a:srgbClr val="002060"/>
                </a:solidFill>
              </a:rPr>
              <a:t>U</a:t>
            </a:r>
          </a:p>
          <a:p>
            <a:pPr algn="ctr"/>
            <a:r>
              <a:rPr lang="es-CO" sz="2000" b="1" dirty="0">
                <a:solidFill>
                  <a:srgbClr val="002060"/>
                </a:solidFill>
              </a:rPr>
              <a:t>I</a:t>
            </a:r>
          </a:p>
          <a:p>
            <a:pPr algn="ctr"/>
            <a:r>
              <a:rPr lang="es-CO" sz="2000" b="1" dirty="0">
                <a:solidFill>
                  <a:srgbClr val="002060"/>
                </a:solidFill>
              </a:rPr>
              <a:t>M</a:t>
            </a:r>
          </a:p>
          <a:p>
            <a:pPr algn="ctr"/>
            <a:r>
              <a:rPr lang="es-CO" sz="2000" b="1" dirty="0">
                <a:solidFill>
                  <a:srgbClr val="002060"/>
                </a:solidFill>
              </a:rPr>
              <a:t>I</a:t>
            </a:r>
          </a:p>
          <a:p>
            <a:pPr algn="ctr"/>
            <a:r>
              <a:rPr lang="es-CO" sz="2000" b="1" dirty="0">
                <a:solidFill>
                  <a:srgbClr val="002060"/>
                </a:solidFill>
              </a:rPr>
              <a:t>E</a:t>
            </a:r>
          </a:p>
          <a:p>
            <a:pPr algn="ctr"/>
            <a:r>
              <a:rPr lang="es-CO" sz="2000" b="1" dirty="0">
                <a:solidFill>
                  <a:srgbClr val="002060"/>
                </a:solidFill>
              </a:rPr>
              <a:t>N</a:t>
            </a:r>
          </a:p>
          <a:p>
            <a:pPr algn="ctr"/>
            <a:r>
              <a:rPr lang="es-CO" sz="2000" b="1" dirty="0">
                <a:solidFill>
                  <a:srgbClr val="002060"/>
                </a:solidFill>
              </a:rPr>
              <a:t>T</a:t>
            </a:r>
          </a:p>
          <a:p>
            <a:pPr algn="ctr"/>
            <a:r>
              <a:rPr lang="es-CO" sz="2000" b="1" dirty="0">
                <a:solidFill>
                  <a:srgbClr val="002060"/>
                </a:solidFill>
              </a:rPr>
              <a:t>O</a:t>
            </a:r>
          </a:p>
          <a:p>
            <a:pPr algn="ctr"/>
            <a:endParaRPr lang="es-CO" sz="2000" b="1" dirty="0">
              <a:solidFill>
                <a:srgbClr val="002060"/>
              </a:solidFill>
            </a:endParaRPr>
          </a:p>
          <a:p>
            <a:pPr algn="ctr"/>
            <a:r>
              <a:rPr lang="es-CO" sz="2000" b="1" dirty="0">
                <a:solidFill>
                  <a:srgbClr val="002060"/>
                </a:solidFill>
              </a:rPr>
              <a:t>P</a:t>
            </a:r>
          </a:p>
          <a:p>
            <a:pPr algn="ctr"/>
            <a:r>
              <a:rPr lang="es-CO" sz="2000" b="1" dirty="0">
                <a:solidFill>
                  <a:srgbClr val="002060"/>
                </a:solidFill>
              </a:rPr>
              <a:t>D</a:t>
            </a:r>
          </a:p>
          <a:p>
            <a:pPr algn="ctr"/>
            <a:r>
              <a:rPr lang="es-CO" sz="2000" b="1" dirty="0">
                <a:solidFill>
                  <a:srgbClr val="002060"/>
                </a:solidFill>
              </a:rPr>
              <a:t>D</a:t>
            </a:r>
          </a:p>
          <a:p>
            <a:pPr algn="ctr"/>
            <a:endParaRPr lang="es-CO" sz="2000" b="1" dirty="0">
              <a:solidFill>
                <a:srgbClr val="002060"/>
              </a:solidFill>
            </a:endParaRPr>
          </a:p>
          <a:p>
            <a:pPr algn="ctr"/>
            <a:r>
              <a:rPr lang="es-CO" sz="2000" b="1" dirty="0">
                <a:solidFill>
                  <a:srgbClr val="002060"/>
                </a:solidFill>
              </a:rPr>
              <a:t>S</a:t>
            </a:r>
          </a:p>
          <a:p>
            <a:pPr algn="ctr"/>
            <a:r>
              <a:rPr lang="es-CO" sz="2000" b="1" dirty="0">
                <a:solidFill>
                  <a:srgbClr val="002060"/>
                </a:solidFill>
              </a:rPr>
              <a:t>I</a:t>
            </a:r>
          </a:p>
          <a:p>
            <a:pPr algn="ctr"/>
            <a:r>
              <a:rPr lang="es-CO" sz="2000" b="1" dirty="0">
                <a:solidFill>
                  <a:srgbClr val="002060"/>
                </a:solidFill>
              </a:rPr>
              <a:t>E</a:t>
            </a:r>
          </a:p>
          <a:p>
            <a:pPr algn="ctr"/>
            <a:r>
              <a:rPr lang="es-CO" sz="2000" b="1" dirty="0">
                <a:solidFill>
                  <a:srgbClr val="002060"/>
                </a:solidFill>
              </a:rPr>
              <a:t>E</a:t>
            </a:r>
          </a:p>
        </p:txBody>
      </p:sp>
      <p:sp>
        <p:nvSpPr>
          <p:cNvPr id="7" name="6 Rectángulo"/>
          <p:cNvSpPr/>
          <p:nvPr/>
        </p:nvSpPr>
        <p:spPr>
          <a:xfrm>
            <a:off x="398755" y="150124"/>
            <a:ext cx="10058890" cy="64836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t>TRAZABILIDAD INSTRUMENTOS DE PLANIFICACIÓN </a:t>
            </a:r>
          </a:p>
        </p:txBody>
      </p:sp>
      <p:sp>
        <p:nvSpPr>
          <p:cNvPr id="33" name="32 Rectángulo"/>
          <p:cNvSpPr/>
          <p:nvPr/>
        </p:nvSpPr>
        <p:spPr>
          <a:xfrm>
            <a:off x="2567618" y="1083134"/>
            <a:ext cx="1746517" cy="61076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t>INSTRUMENTOS   DE PLANEACIÓN</a:t>
            </a:r>
          </a:p>
        </p:txBody>
      </p:sp>
      <p:sp>
        <p:nvSpPr>
          <p:cNvPr id="18" name="17 Rectángulo"/>
          <p:cNvSpPr/>
          <p:nvPr/>
        </p:nvSpPr>
        <p:spPr>
          <a:xfrm>
            <a:off x="2567619" y="1822984"/>
            <a:ext cx="1746517" cy="5237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rgbClr val="0070C0"/>
                </a:solidFill>
              </a:rPr>
              <a:t>PLAN INDICATIVO</a:t>
            </a:r>
          </a:p>
          <a:p>
            <a:pPr algn="ctr"/>
            <a:r>
              <a:rPr lang="es-CO" sz="1200" b="1" dirty="0">
                <a:solidFill>
                  <a:srgbClr val="0070C0"/>
                </a:solidFill>
              </a:rPr>
              <a:t>POAI </a:t>
            </a:r>
          </a:p>
          <a:p>
            <a:pPr algn="ctr"/>
            <a:r>
              <a:rPr lang="es-CO" sz="1200" b="1" dirty="0">
                <a:solidFill>
                  <a:srgbClr val="0070C0"/>
                </a:solidFill>
              </a:rPr>
              <a:t>PLAN DE ACCIÓN</a:t>
            </a:r>
          </a:p>
        </p:txBody>
      </p:sp>
      <p:sp>
        <p:nvSpPr>
          <p:cNvPr id="34" name="33 Flecha a la derecha con bandas"/>
          <p:cNvSpPr/>
          <p:nvPr/>
        </p:nvSpPr>
        <p:spPr>
          <a:xfrm>
            <a:off x="4473162" y="2854797"/>
            <a:ext cx="326455" cy="1254039"/>
          </a:xfrm>
          <a:prstGeom prst="stripedRightArrow">
            <a:avLst/>
          </a:prstGeom>
          <a:solidFill>
            <a:srgbClr val="FD49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34 Rectángulo"/>
          <p:cNvSpPr/>
          <p:nvPr/>
        </p:nvSpPr>
        <p:spPr>
          <a:xfrm>
            <a:off x="2567619" y="2710881"/>
            <a:ext cx="1764404" cy="588817"/>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rgbClr val="002060"/>
                </a:solidFill>
              </a:rPr>
              <a:t>SECTORES </a:t>
            </a:r>
          </a:p>
        </p:txBody>
      </p:sp>
      <p:sp>
        <p:nvSpPr>
          <p:cNvPr id="37" name="36 Rectángulo"/>
          <p:cNvSpPr/>
          <p:nvPr/>
        </p:nvSpPr>
        <p:spPr>
          <a:xfrm>
            <a:off x="2594562" y="3609268"/>
            <a:ext cx="1764405" cy="548394"/>
          </a:xfrm>
          <a:prstGeom prst="rect">
            <a:avLst/>
          </a:prstGeom>
          <a:solidFill>
            <a:schemeClr val="bg1">
              <a:lumMod val="85000"/>
            </a:schemeClr>
          </a:solidFill>
          <a:ln>
            <a:solidFill>
              <a:srgbClr val="ED1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rgbClr val="002060"/>
                </a:solidFill>
              </a:rPr>
              <a:t>PROGRAMAS</a:t>
            </a:r>
          </a:p>
        </p:txBody>
      </p:sp>
      <p:sp>
        <p:nvSpPr>
          <p:cNvPr id="38" name="37 Rectángulo"/>
          <p:cNvSpPr/>
          <p:nvPr/>
        </p:nvSpPr>
        <p:spPr>
          <a:xfrm>
            <a:off x="2567619" y="4401654"/>
            <a:ext cx="1764405" cy="494115"/>
          </a:xfrm>
          <a:prstGeom prst="rect">
            <a:avLst/>
          </a:prstGeom>
          <a:solidFill>
            <a:schemeClr val="bg1">
              <a:lumMod val="8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rgbClr val="002060"/>
                </a:solidFill>
              </a:rPr>
              <a:t>PRODUCTOS </a:t>
            </a:r>
          </a:p>
        </p:txBody>
      </p:sp>
      <p:sp>
        <p:nvSpPr>
          <p:cNvPr id="39" name="38 Rectángulo"/>
          <p:cNvSpPr/>
          <p:nvPr/>
        </p:nvSpPr>
        <p:spPr>
          <a:xfrm>
            <a:off x="2567620" y="5080051"/>
            <a:ext cx="1764404" cy="556460"/>
          </a:xfrm>
          <a:prstGeom prst="rect">
            <a:avLst/>
          </a:prstGeom>
          <a:solidFill>
            <a:schemeClr val="bg1">
              <a:lumMod val="85000"/>
            </a:schemeClr>
          </a:solidFill>
          <a:ln>
            <a:solidFill>
              <a:srgbClr val="FD4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rgbClr val="002060"/>
                </a:solidFill>
              </a:rPr>
              <a:t>INDICADORES  </a:t>
            </a:r>
          </a:p>
        </p:txBody>
      </p:sp>
      <p:sp>
        <p:nvSpPr>
          <p:cNvPr id="20" name="19 Flecha derecha"/>
          <p:cNvSpPr/>
          <p:nvPr/>
        </p:nvSpPr>
        <p:spPr>
          <a:xfrm>
            <a:off x="721217" y="5929031"/>
            <a:ext cx="5898524" cy="669390"/>
          </a:xfrm>
          <a:prstGeom prst="right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t>CODIFICACIÓN PROGRAMÁTICA DE INVERSIÓN CPI</a:t>
            </a:r>
          </a:p>
        </p:txBody>
      </p:sp>
      <p:sp>
        <p:nvSpPr>
          <p:cNvPr id="40" name="39 Flecha a la derecha con bandas"/>
          <p:cNvSpPr/>
          <p:nvPr/>
        </p:nvSpPr>
        <p:spPr>
          <a:xfrm>
            <a:off x="10604310" y="2881941"/>
            <a:ext cx="237607" cy="1317166"/>
          </a:xfrm>
          <a:prstGeom prst="stripedRightArrow">
            <a:avLst/>
          </a:prstGeom>
          <a:solidFill>
            <a:srgbClr val="FD49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51307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5C559A0-F002-4548-AFA4-CAEBEFB968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7159"/>
          <a:stretch/>
        </p:blipFill>
        <p:spPr>
          <a:xfrm>
            <a:off x="0" y="1434904"/>
            <a:ext cx="901229" cy="5423095"/>
          </a:xfrm>
          <a:prstGeom prst="rect">
            <a:avLst/>
          </a:prstGeom>
        </p:spPr>
      </p:pic>
      <p:pic>
        <p:nvPicPr>
          <p:cNvPr id="6" name="Imagen 5">
            <a:extLst>
              <a:ext uri="{FF2B5EF4-FFF2-40B4-BE49-F238E27FC236}">
                <a16:creationId xmlns:a16="http://schemas.microsoft.com/office/drawing/2014/main" id="{991022F0-1BB8-4ED0-A6EC-9994AC6EA6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998" r="112"/>
          <a:stretch/>
        </p:blipFill>
        <p:spPr>
          <a:xfrm>
            <a:off x="10661000" y="0"/>
            <a:ext cx="1531000" cy="4951828"/>
          </a:xfrm>
          <a:prstGeom prst="rect">
            <a:avLst/>
          </a:prstGeom>
        </p:spPr>
      </p:pic>
      <p:pic>
        <p:nvPicPr>
          <p:cNvPr id="3" name="Imagen 2">
            <a:extLst>
              <a:ext uri="{FF2B5EF4-FFF2-40B4-BE49-F238E27FC236}">
                <a16:creationId xmlns:a16="http://schemas.microsoft.com/office/drawing/2014/main" id="{9125725D-73B7-40FE-A737-BD9615D339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5305" y="6049108"/>
            <a:ext cx="4253201" cy="688613"/>
          </a:xfrm>
          <a:prstGeom prst="rect">
            <a:avLst/>
          </a:prstGeom>
        </p:spPr>
      </p:pic>
      <p:sp>
        <p:nvSpPr>
          <p:cNvPr id="10" name="9 Rectángulo"/>
          <p:cNvSpPr/>
          <p:nvPr/>
        </p:nvSpPr>
        <p:spPr>
          <a:xfrm>
            <a:off x="2363851" y="3523858"/>
            <a:ext cx="2232212"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8400" y="1996225"/>
            <a:ext cx="9910482" cy="3168203"/>
          </a:xfrm>
          <a:prstGeom prst="rect">
            <a:avLst/>
          </a:prstGeom>
        </p:spPr>
      </p:pic>
      <p:sp>
        <p:nvSpPr>
          <p:cNvPr id="11" name="Arco 10"/>
          <p:cNvSpPr/>
          <p:nvPr/>
        </p:nvSpPr>
        <p:spPr>
          <a:xfrm rot="17084163">
            <a:off x="2151030" y="2927258"/>
            <a:ext cx="1021977" cy="1237130"/>
          </a:xfrm>
          <a:prstGeom prst="arc">
            <a:avLst/>
          </a:prstGeom>
          <a:ln>
            <a:solidFill>
              <a:srgbClr val="273050"/>
            </a:solidFill>
          </a:ln>
        </p:spPr>
        <p:style>
          <a:lnRef idx="1">
            <a:schemeClr val="accent1"/>
          </a:lnRef>
          <a:fillRef idx="0">
            <a:schemeClr val="accent1"/>
          </a:fillRef>
          <a:effectRef idx="0">
            <a:schemeClr val="accent1"/>
          </a:effectRef>
          <a:fontRef idx="minor">
            <a:schemeClr val="tx1"/>
          </a:fontRef>
        </p:style>
        <p:txBody>
          <a:bodyPr rtlCol="0" anchor="ctr"/>
          <a:lstStyle/>
          <a:p>
            <a:pPr algn="r"/>
            <a:endParaRPr lang="en-US" dirty="0"/>
          </a:p>
        </p:txBody>
      </p:sp>
      <p:graphicFrame>
        <p:nvGraphicFramePr>
          <p:cNvPr id="12" name="Objeto 11"/>
          <p:cNvGraphicFramePr>
            <a:graphicFrameLocks noChangeAspect="1"/>
          </p:cNvGraphicFramePr>
          <p:nvPr>
            <p:extLst>
              <p:ext uri="{D42A27DB-BD31-4B8C-83A1-F6EECF244321}">
                <p14:modId xmlns:p14="http://schemas.microsoft.com/office/powerpoint/2010/main" val="65822655"/>
              </p:ext>
            </p:extLst>
          </p:nvPr>
        </p:nvGraphicFramePr>
        <p:xfrm>
          <a:off x="6029325" y="3360738"/>
          <a:ext cx="133350" cy="133350"/>
        </p:xfrm>
        <a:graphic>
          <a:graphicData uri="http://schemas.openxmlformats.org/presentationml/2006/ole">
            <mc:AlternateContent xmlns:mc="http://schemas.openxmlformats.org/markup-compatibility/2006">
              <mc:Choice xmlns:v="urn:schemas-microsoft-com:vml" Requires="v">
                <p:oleObj spid="_x0000_s1167" name="CorelDRAW" r:id="rId7" imgW="132638" imgH="133196" progId="CorelDraw.Graphic.20">
                  <p:embed/>
                </p:oleObj>
              </mc:Choice>
              <mc:Fallback>
                <p:oleObj name="CorelDRAW" r:id="rId7" imgW="132638" imgH="133196" progId="CorelDraw.Graphic.20">
                  <p:embed/>
                  <p:pic>
                    <p:nvPicPr>
                      <p:cNvPr id="0" name=""/>
                      <p:cNvPicPr/>
                      <p:nvPr/>
                    </p:nvPicPr>
                    <p:blipFill>
                      <a:blip r:embed="rId8"/>
                      <a:stretch>
                        <a:fillRect/>
                      </a:stretch>
                    </p:blipFill>
                    <p:spPr>
                      <a:xfrm>
                        <a:off x="6029325" y="3360738"/>
                        <a:ext cx="133350" cy="133350"/>
                      </a:xfrm>
                      <a:prstGeom prst="rect">
                        <a:avLst/>
                      </a:prstGeom>
                    </p:spPr>
                  </p:pic>
                </p:oleObj>
              </mc:Fallback>
            </mc:AlternateContent>
          </a:graphicData>
        </a:graphic>
      </p:graphicFrame>
      <p:sp>
        <p:nvSpPr>
          <p:cNvPr id="13" name="Arco 12"/>
          <p:cNvSpPr/>
          <p:nvPr/>
        </p:nvSpPr>
        <p:spPr>
          <a:xfrm rot="18769788">
            <a:off x="4568078" y="3067056"/>
            <a:ext cx="1021977" cy="1237130"/>
          </a:xfrm>
          <a:prstGeom prst="arc">
            <a:avLst/>
          </a:prstGeom>
          <a:ln>
            <a:solidFill>
              <a:srgbClr val="273050"/>
            </a:solidFill>
          </a:ln>
        </p:spPr>
        <p:style>
          <a:lnRef idx="1">
            <a:schemeClr val="accent1"/>
          </a:lnRef>
          <a:fillRef idx="0">
            <a:schemeClr val="accent1"/>
          </a:fillRef>
          <a:effectRef idx="0">
            <a:schemeClr val="accent1"/>
          </a:effectRef>
          <a:fontRef idx="minor">
            <a:schemeClr val="tx1"/>
          </a:fontRef>
        </p:style>
        <p:txBody>
          <a:bodyPr rtlCol="0" anchor="ctr"/>
          <a:lstStyle/>
          <a:p>
            <a:pPr algn="r"/>
            <a:endParaRPr lang="en-US" dirty="0"/>
          </a:p>
        </p:txBody>
      </p:sp>
      <p:sp>
        <p:nvSpPr>
          <p:cNvPr id="15" name="Arco 14"/>
          <p:cNvSpPr/>
          <p:nvPr/>
        </p:nvSpPr>
        <p:spPr>
          <a:xfrm rot="19725713">
            <a:off x="7789549" y="2887684"/>
            <a:ext cx="1021977" cy="1237130"/>
          </a:xfrm>
          <a:prstGeom prst="arc">
            <a:avLst/>
          </a:prstGeom>
          <a:ln>
            <a:solidFill>
              <a:srgbClr val="273050"/>
            </a:solidFill>
          </a:ln>
        </p:spPr>
        <p:style>
          <a:lnRef idx="1">
            <a:schemeClr val="accent1"/>
          </a:lnRef>
          <a:fillRef idx="0">
            <a:schemeClr val="accent1"/>
          </a:fillRef>
          <a:effectRef idx="0">
            <a:schemeClr val="accent1"/>
          </a:effectRef>
          <a:fontRef idx="minor">
            <a:schemeClr val="tx1"/>
          </a:fontRef>
        </p:style>
        <p:txBody>
          <a:bodyPr rtlCol="0" anchor="ctr"/>
          <a:lstStyle/>
          <a:p>
            <a:pPr algn="r"/>
            <a:endParaRPr lang="en-US" dirty="0"/>
          </a:p>
        </p:txBody>
      </p:sp>
      <p:sp>
        <p:nvSpPr>
          <p:cNvPr id="16" name="Arco 15"/>
          <p:cNvSpPr/>
          <p:nvPr/>
        </p:nvSpPr>
        <p:spPr>
          <a:xfrm rot="4900339">
            <a:off x="9033930" y="3339129"/>
            <a:ext cx="1021977" cy="1237130"/>
          </a:xfrm>
          <a:prstGeom prst="arc">
            <a:avLst/>
          </a:prstGeom>
          <a:ln>
            <a:solidFill>
              <a:srgbClr val="273050"/>
            </a:solidFill>
          </a:ln>
        </p:spPr>
        <p:style>
          <a:lnRef idx="1">
            <a:schemeClr val="accent1"/>
          </a:lnRef>
          <a:fillRef idx="0">
            <a:schemeClr val="accent1"/>
          </a:fillRef>
          <a:effectRef idx="0">
            <a:schemeClr val="accent1"/>
          </a:effectRef>
          <a:fontRef idx="minor">
            <a:schemeClr val="tx1"/>
          </a:fontRef>
        </p:style>
        <p:txBody>
          <a:bodyPr rtlCol="0" anchor="ctr"/>
          <a:lstStyle/>
          <a:p>
            <a:pPr algn="r"/>
            <a:endParaRPr lang="en-US" dirty="0"/>
          </a:p>
        </p:txBody>
      </p:sp>
      <p:sp>
        <p:nvSpPr>
          <p:cNvPr id="14" name="13 Rectángulo redondeado"/>
          <p:cNvSpPr/>
          <p:nvPr/>
        </p:nvSpPr>
        <p:spPr>
          <a:xfrm>
            <a:off x="5111194" y="4300132"/>
            <a:ext cx="768896" cy="70542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t>116</a:t>
            </a:r>
          </a:p>
        </p:txBody>
      </p:sp>
      <p:sp>
        <p:nvSpPr>
          <p:cNvPr id="2" name="1 Rectángulo redondeado"/>
          <p:cNvSpPr/>
          <p:nvPr/>
        </p:nvSpPr>
        <p:spPr>
          <a:xfrm>
            <a:off x="8448314" y="4300132"/>
            <a:ext cx="747201" cy="66845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a:t>271</a:t>
            </a:r>
          </a:p>
        </p:txBody>
      </p:sp>
      <p:sp>
        <p:nvSpPr>
          <p:cNvPr id="4" name="3 Rectángulo"/>
          <p:cNvSpPr/>
          <p:nvPr/>
        </p:nvSpPr>
        <p:spPr>
          <a:xfrm>
            <a:off x="746974" y="373487"/>
            <a:ext cx="10451908" cy="837127"/>
          </a:xfrm>
          <a:prstGeom prst="rect">
            <a:avLst/>
          </a:prstGeom>
          <a:solidFill>
            <a:srgbClr val="00206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solidFill>
                  <a:schemeClr val="bg1"/>
                </a:solidFill>
              </a:rPr>
              <a:t>ESTRUCTURA  DEL PLAN DE DESARROLLO 2020-2023 </a:t>
            </a:r>
          </a:p>
          <a:p>
            <a:pPr algn="ctr"/>
            <a:r>
              <a:rPr lang="es-CO" sz="2400" b="1" dirty="0">
                <a:solidFill>
                  <a:schemeClr val="bg1"/>
                </a:solidFill>
              </a:rPr>
              <a:t>“TÚ Y YO SOMOS QUINDÍO”</a:t>
            </a:r>
          </a:p>
        </p:txBody>
      </p:sp>
    </p:spTree>
    <p:extLst>
      <p:ext uri="{BB962C8B-B14F-4D97-AF65-F5344CB8AC3E}">
        <p14:creationId xmlns:p14="http://schemas.microsoft.com/office/powerpoint/2010/main" val="68197655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Gallery</Template>
  <TotalTime>6574</TotalTime>
  <Words>3300</Words>
  <Application>Microsoft Office PowerPoint</Application>
  <PresentationFormat>Panorámica</PresentationFormat>
  <Paragraphs>1452</Paragraphs>
  <Slides>49</Slides>
  <Notes>5</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49</vt:i4>
      </vt:variant>
    </vt:vector>
  </HeadingPairs>
  <TitlesOfParts>
    <vt:vector size="56" baseType="lpstr">
      <vt:lpstr>Arial</vt:lpstr>
      <vt:lpstr>Arial Black</vt:lpstr>
      <vt:lpstr>Calibri</vt:lpstr>
      <vt:lpstr>Calibri Light</vt:lpstr>
      <vt:lpstr>Wingdings</vt:lpstr>
      <vt:lpstr>Tema de Office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Mario</dc:creator>
  <cp:lastModifiedBy>DIRPLANEACION04</cp:lastModifiedBy>
  <cp:revision>910</cp:revision>
  <cp:lastPrinted>2020-10-13T20:33:27Z</cp:lastPrinted>
  <dcterms:created xsi:type="dcterms:W3CDTF">2020-01-02T14:16:52Z</dcterms:created>
  <dcterms:modified xsi:type="dcterms:W3CDTF">2021-11-19T15:03:23Z</dcterms:modified>
</cp:coreProperties>
</file>