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2" r:id="rId2"/>
  </p:sldMasterIdLst>
  <p:notesMasterIdLst>
    <p:notesMasterId r:id="rId101"/>
  </p:notesMasterIdLst>
  <p:sldIdLst>
    <p:sldId id="681" r:id="rId3"/>
    <p:sldId id="664" r:id="rId4"/>
    <p:sldId id="770" r:id="rId5"/>
    <p:sldId id="667" r:id="rId6"/>
    <p:sldId id="682" r:id="rId7"/>
    <p:sldId id="388" r:id="rId8"/>
    <p:sldId id="264" r:id="rId9"/>
    <p:sldId id="669" r:id="rId10"/>
    <p:sldId id="663" r:id="rId11"/>
    <p:sldId id="615" r:id="rId12"/>
    <p:sldId id="614" r:id="rId13"/>
    <p:sldId id="635" r:id="rId14"/>
    <p:sldId id="637" r:id="rId15"/>
    <p:sldId id="638" r:id="rId16"/>
    <p:sldId id="639" r:id="rId17"/>
    <p:sldId id="636" r:id="rId18"/>
    <p:sldId id="661" r:id="rId19"/>
    <p:sldId id="678" r:id="rId20"/>
    <p:sldId id="679" r:id="rId21"/>
    <p:sldId id="680" r:id="rId22"/>
    <p:sldId id="757" r:id="rId23"/>
    <p:sldId id="771" r:id="rId24"/>
    <p:sldId id="772" r:id="rId25"/>
    <p:sldId id="753" r:id="rId26"/>
    <p:sldId id="754" r:id="rId27"/>
    <p:sldId id="755" r:id="rId28"/>
    <p:sldId id="756" r:id="rId29"/>
    <p:sldId id="768" r:id="rId30"/>
    <p:sldId id="643" r:id="rId31"/>
    <p:sldId id="644" r:id="rId32"/>
    <p:sldId id="645" r:id="rId33"/>
    <p:sldId id="687" r:id="rId34"/>
    <p:sldId id="688" r:id="rId35"/>
    <p:sldId id="689" r:id="rId36"/>
    <p:sldId id="690" r:id="rId37"/>
    <p:sldId id="691" r:id="rId38"/>
    <p:sldId id="692" r:id="rId39"/>
    <p:sldId id="693" r:id="rId40"/>
    <p:sldId id="694" r:id="rId41"/>
    <p:sldId id="695" r:id="rId42"/>
    <p:sldId id="702" r:id="rId43"/>
    <p:sldId id="696" r:id="rId44"/>
    <p:sldId id="697" r:id="rId45"/>
    <p:sldId id="698" r:id="rId46"/>
    <p:sldId id="699" r:id="rId47"/>
    <p:sldId id="700" r:id="rId48"/>
    <p:sldId id="701" r:id="rId49"/>
    <p:sldId id="646" r:id="rId50"/>
    <p:sldId id="647" r:id="rId51"/>
    <p:sldId id="648" r:id="rId52"/>
    <p:sldId id="649" r:id="rId53"/>
    <p:sldId id="650" r:id="rId54"/>
    <p:sldId id="651" r:id="rId55"/>
    <p:sldId id="732" r:id="rId56"/>
    <p:sldId id="733" r:id="rId57"/>
    <p:sldId id="686" r:id="rId58"/>
    <p:sldId id="703" r:id="rId59"/>
    <p:sldId id="704" r:id="rId60"/>
    <p:sldId id="705" r:id="rId61"/>
    <p:sldId id="743" r:id="rId62"/>
    <p:sldId id="763" r:id="rId63"/>
    <p:sldId id="744" r:id="rId64"/>
    <p:sldId id="759" r:id="rId65"/>
    <p:sldId id="761" r:id="rId66"/>
    <p:sldId id="760" r:id="rId67"/>
    <p:sldId id="769" r:id="rId68"/>
    <p:sldId id="329" r:id="rId69"/>
    <p:sldId id="365" r:id="rId70"/>
    <p:sldId id="366" r:id="rId71"/>
    <p:sldId id="765" r:id="rId72"/>
    <p:sldId id="729" r:id="rId73"/>
    <p:sldId id="715" r:id="rId74"/>
    <p:sldId id="716" r:id="rId75"/>
    <p:sldId id="717" r:id="rId76"/>
    <p:sldId id="718" r:id="rId77"/>
    <p:sldId id="707" r:id="rId78"/>
    <p:sldId id="720" r:id="rId79"/>
    <p:sldId id="708" r:id="rId80"/>
    <p:sldId id="723" r:id="rId81"/>
    <p:sldId id="724" r:id="rId82"/>
    <p:sldId id="725" r:id="rId83"/>
    <p:sldId id="726" r:id="rId84"/>
    <p:sldId id="727" r:id="rId85"/>
    <p:sldId id="709" r:id="rId86"/>
    <p:sldId id="710" r:id="rId87"/>
    <p:sldId id="711" r:id="rId88"/>
    <p:sldId id="714" r:id="rId89"/>
    <p:sldId id="728" r:id="rId90"/>
    <p:sldId id="737" r:id="rId91"/>
    <p:sldId id="736" r:id="rId92"/>
    <p:sldId id="734" r:id="rId93"/>
    <p:sldId id="735" r:id="rId94"/>
    <p:sldId id="730" r:id="rId95"/>
    <p:sldId id="740" r:id="rId96"/>
    <p:sldId id="738" r:id="rId97"/>
    <p:sldId id="642" r:id="rId98"/>
    <p:sldId id="671" r:id="rId99"/>
    <p:sldId id="303" r:id="rId10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931"/>
    <a:srgbClr val="FF6600"/>
    <a:srgbClr val="FD8305"/>
    <a:srgbClr val="F86F08"/>
    <a:srgbClr val="A6A6A6"/>
    <a:srgbClr val="7FCE22"/>
    <a:srgbClr val="C6E50E"/>
    <a:srgbClr val="660033"/>
    <a:srgbClr val="C80E9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153" autoAdjust="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150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Hoja1!$E$11</c:f>
              <c:strCache>
                <c:ptCount val="1"/>
                <c:pt idx="0">
                  <c:v>MONTO</c:v>
                </c:pt>
              </c:strCache>
            </c:strRef>
          </c:tx>
          <c:spPr>
            <a:solidFill>
              <a:schemeClr val="accent1"/>
            </a:solidFill>
            <a:ln>
              <a:noFill/>
            </a:ln>
            <a:effectLst/>
            <a:sp3d/>
          </c:spPr>
          <c:invertIfNegative val="0"/>
          <c:dPt>
            <c:idx val="0"/>
            <c:invertIfNegative val="0"/>
            <c:bubble3D val="0"/>
            <c:spPr>
              <a:solidFill>
                <a:srgbClr val="ED7D31">
                  <a:lumMod val="50000"/>
                </a:srgbClr>
              </a:solidFill>
              <a:ln>
                <a:noFill/>
              </a:ln>
              <a:effectLst/>
              <a:sp3d/>
            </c:spPr>
            <c:extLst>
              <c:ext xmlns:c16="http://schemas.microsoft.com/office/drawing/2014/chart" uri="{C3380CC4-5D6E-409C-BE32-E72D297353CC}">
                <c16:uniqueId val="{00000002-8713-4E62-AB66-F1AE60BDA371}"/>
              </c:ext>
            </c:extLst>
          </c:dPt>
          <c:dPt>
            <c:idx val="1"/>
            <c:invertIfNegative val="0"/>
            <c:bubble3D val="0"/>
            <c:spPr>
              <a:solidFill>
                <a:srgbClr val="ED7D31">
                  <a:lumMod val="75000"/>
                </a:srgbClr>
              </a:solidFill>
              <a:ln>
                <a:noFill/>
              </a:ln>
              <a:effectLst/>
              <a:sp3d/>
            </c:spPr>
            <c:extLst>
              <c:ext xmlns:c16="http://schemas.microsoft.com/office/drawing/2014/chart" uri="{C3380CC4-5D6E-409C-BE32-E72D297353CC}">
                <c16:uniqueId val="{00000001-8713-4E62-AB66-F1AE60BDA371}"/>
              </c:ext>
            </c:extLst>
          </c:dPt>
          <c:dPt>
            <c:idx val="2"/>
            <c:invertIfNegative val="0"/>
            <c:bubble3D val="0"/>
            <c:spPr>
              <a:solidFill>
                <a:srgbClr val="FFC000">
                  <a:lumMod val="50000"/>
                </a:srgbClr>
              </a:solidFill>
              <a:ln>
                <a:noFill/>
              </a:ln>
              <a:effectLst/>
              <a:sp3d/>
            </c:spPr>
            <c:extLst>
              <c:ext xmlns:c16="http://schemas.microsoft.com/office/drawing/2014/chart" uri="{C3380CC4-5D6E-409C-BE32-E72D297353CC}">
                <c16:uniqueId val="{00000003-8713-4E62-AB66-F1AE60BDA371}"/>
              </c:ext>
            </c:extLst>
          </c:dPt>
          <c:dPt>
            <c:idx val="3"/>
            <c:invertIfNegative val="0"/>
            <c:bubble3D val="0"/>
            <c:spPr>
              <a:solidFill>
                <a:srgbClr val="FFC000">
                  <a:lumMod val="75000"/>
                </a:srgbClr>
              </a:solidFill>
              <a:ln>
                <a:noFill/>
              </a:ln>
              <a:effectLst/>
              <a:sp3d/>
            </c:spPr>
            <c:extLst>
              <c:ext xmlns:c16="http://schemas.microsoft.com/office/drawing/2014/chart" uri="{C3380CC4-5D6E-409C-BE32-E72D297353CC}">
                <c16:uniqueId val="{00000004-8713-4E62-AB66-F1AE60BDA371}"/>
              </c:ext>
            </c:extLst>
          </c:dPt>
          <c:dPt>
            <c:idx val="4"/>
            <c:invertIfNegative val="0"/>
            <c:bubble3D val="0"/>
            <c:spPr>
              <a:solidFill>
                <a:srgbClr val="ED7D31">
                  <a:lumMod val="60000"/>
                  <a:lumOff val="40000"/>
                </a:srgbClr>
              </a:solidFill>
              <a:ln>
                <a:noFill/>
              </a:ln>
              <a:effectLst/>
              <a:sp3d/>
            </c:spPr>
            <c:extLst>
              <c:ext xmlns:c16="http://schemas.microsoft.com/office/drawing/2014/chart" uri="{C3380CC4-5D6E-409C-BE32-E72D297353CC}">
                <c16:uniqueId val="{00000005-8713-4E62-AB66-F1AE60BDA371}"/>
              </c:ext>
            </c:extLst>
          </c:dPt>
          <c:dPt>
            <c:idx val="5"/>
            <c:invertIfNegative val="0"/>
            <c:bubble3D val="0"/>
            <c:spPr>
              <a:solidFill>
                <a:srgbClr val="002060"/>
              </a:solidFill>
              <a:ln>
                <a:noFill/>
              </a:ln>
              <a:effectLst/>
              <a:sp3d/>
            </c:spPr>
            <c:extLst>
              <c:ext xmlns:c16="http://schemas.microsoft.com/office/drawing/2014/chart" uri="{C3380CC4-5D6E-409C-BE32-E72D297353CC}">
                <c16:uniqueId val="{00000006-8713-4E62-AB66-F1AE60BDA371}"/>
              </c:ext>
            </c:extLst>
          </c:dPt>
          <c:dPt>
            <c:idx val="6"/>
            <c:invertIfNegative val="0"/>
            <c:bubble3D val="0"/>
            <c:spPr>
              <a:solidFill>
                <a:srgbClr val="A5A5A5">
                  <a:lumMod val="75000"/>
                </a:srgbClr>
              </a:solidFill>
              <a:ln>
                <a:noFill/>
              </a:ln>
              <a:effectLst/>
              <a:sp3d/>
            </c:spPr>
            <c:extLst>
              <c:ext xmlns:c16="http://schemas.microsoft.com/office/drawing/2014/chart" uri="{C3380CC4-5D6E-409C-BE32-E72D297353CC}">
                <c16:uniqueId val="{00000007-8713-4E62-AB66-F1AE60BDA371}"/>
              </c:ext>
            </c:extLst>
          </c:dPt>
          <c:dLbls>
            <c:dLbl>
              <c:idx val="0"/>
              <c:layout>
                <c:manualLayout>
                  <c:x val="1.3333333333333333E-3"/>
                  <c:y val="-4.9508889700660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13-4E62-AB66-F1AE60BDA371}"/>
                </c:ext>
              </c:extLst>
            </c:dLbl>
            <c:dLbl>
              <c:idx val="1"/>
              <c:layout>
                <c:manualLayout>
                  <c:x val="-1.3333333333333333E-3"/>
                  <c:y val="-6.4070327847913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13-4E62-AB66-F1AE60BDA371}"/>
                </c:ext>
              </c:extLst>
            </c:dLbl>
            <c:dLbl>
              <c:idx val="2"/>
              <c:layout>
                <c:manualLayout>
                  <c:x val="1.3333333333332845E-3"/>
                  <c:y val="-5.2421177330111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13-4E62-AB66-F1AE60BDA371}"/>
                </c:ext>
              </c:extLst>
            </c:dLbl>
            <c:dLbl>
              <c:idx val="3"/>
              <c:layout>
                <c:manualLayout>
                  <c:x val="1.3333333333333823E-3"/>
                  <c:y val="-6.4070327847913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13-4E62-AB66-F1AE60BDA371}"/>
                </c:ext>
              </c:extLst>
            </c:dLbl>
            <c:dLbl>
              <c:idx val="4"/>
              <c:layout>
                <c:manualLayout>
                  <c:x val="1.3333333333333235E-2"/>
                  <c:y val="-4.07720268123085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13-4E62-AB66-F1AE60BDA371}"/>
                </c:ext>
              </c:extLst>
            </c:dLbl>
            <c:dLbl>
              <c:idx val="5"/>
              <c:layout>
                <c:manualLayout>
                  <c:x val="3.9999999999999021E-3"/>
                  <c:y val="-7.2807190736265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13-4E62-AB66-F1AE60BDA371}"/>
                </c:ext>
              </c:extLst>
            </c:dLbl>
            <c:dLbl>
              <c:idx val="6"/>
              <c:layout>
                <c:manualLayout>
                  <c:x val="2.666666666666569E-3"/>
                  <c:y val="-6.1158040218462849E-2"/>
                </c:manualLayout>
              </c:layout>
              <c:tx>
                <c:rich>
                  <a:bodyPr/>
                  <a:lstStyle/>
                  <a:p>
                    <a:r>
                      <a:rPr lang="en-US" dirty="0"/>
                      <a:t>30,876,538,849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13-4E62-AB66-F1AE60BDA37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Hoja1!$D$12:$D$18</c:f>
              <c:strCache>
                <c:ptCount val="7"/>
                <c:pt idx="0">
                  <c:v>2012 ( Decreto No. 1399 DE 2013) </c:v>
                </c:pt>
                <c:pt idx="1">
                  <c:v>2013-2014 (Decreto No. 722 de 2015 )</c:v>
                </c:pt>
                <c:pt idx="2">
                  <c:v>2015-2016 (Ley No. 1744 de 2014) </c:v>
                </c:pt>
                <c:pt idx="3">
                  <c:v>2017-2018 ( Decreto No.  2190 de 2016)</c:v>
                </c:pt>
                <c:pt idx="4">
                  <c:v>2019-2020( Ley No.  1942 de 2018)+ Desahorro  FAE</c:v>
                </c:pt>
                <c:pt idx="5">
                  <c:v>2021-2022( Ley 2072 de 2020- Decreto No.  332 de 2021)</c:v>
                </c:pt>
                <c:pt idx="6">
                  <c:v>2023 ( Plan de Recursos SICODIS DNP-SGR)</c:v>
                </c:pt>
              </c:strCache>
            </c:strRef>
          </c:cat>
          <c:val>
            <c:numRef>
              <c:f>Hoja1!$E$12:$E$18</c:f>
              <c:numCache>
                <c:formatCode>#,##0</c:formatCode>
                <c:ptCount val="7"/>
                <c:pt idx="0">
                  <c:v>32773040275</c:v>
                </c:pt>
                <c:pt idx="1">
                  <c:v>82265623810</c:v>
                </c:pt>
                <c:pt idx="2">
                  <c:v>64540842781</c:v>
                </c:pt>
                <c:pt idx="3">
                  <c:v>99672470913</c:v>
                </c:pt>
                <c:pt idx="4">
                  <c:v>104900767677</c:v>
                </c:pt>
                <c:pt idx="5">
                  <c:v>70504662495</c:v>
                </c:pt>
                <c:pt idx="6" formatCode="#,##0.00">
                  <c:v>30876547261.799999</c:v>
                </c:pt>
              </c:numCache>
            </c:numRef>
          </c:val>
          <c:extLst>
            <c:ext xmlns:c16="http://schemas.microsoft.com/office/drawing/2014/chart" uri="{C3380CC4-5D6E-409C-BE32-E72D297353CC}">
              <c16:uniqueId val="{00000000-8713-4E62-AB66-F1AE60BDA371}"/>
            </c:ext>
          </c:extLst>
        </c:ser>
        <c:dLbls>
          <c:showLegendKey val="0"/>
          <c:showVal val="1"/>
          <c:showCatName val="0"/>
          <c:showSerName val="0"/>
          <c:showPercent val="0"/>
          <c:showBubbleSize val="0"/>
        </c:dLbls>
        <c:gapWidth val="150"/>
        <c:shape val="box"/>
        <c:axId val="253437824"/>
        <c:axId val="253439360"/>
        <c:axId val="0"/>
      </c:bar3DChart>
      <c:catAx>
        <c:axId val="253437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53439360"/>
        <c:crosses val="autoZero"/>
        <c:auto val="1"/>
        <c:lblAlgn val="ctr"/>
        <c:lblOffset val="100"/>
        <c:noMultiLvlLbl val="0"/>
      </c:catAx>
      <c:valAx>
        <c:axId val="25343936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53437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'monto de proyectos aprobados'!$C$5</c:f>
              <c:strCache>
                <c:ptCount val="1"/>
                <c:pt idx="0">
                  <c:v>Total</c:v>
                </c:pt>
              </c:strCache>
            </c:strRef>
          </c:tx>
          <c:spPr>
            <a:solidFill>
              <a:srgbClr val="7030A0"/>
            </a:solidFill>
            <a:ln>
              <a:solidFill>
                <a:sysClr val="window" lastClr="FFFFFF">
                  <a:lumMod val="65000"/>
                </a:sysClr>
              </a:solidFill>
            </a:ln>
          </c:spPr>
          <c:invertIfNegative val="0"/>
          <c:dPt>
            <c:idx val="1"/>
            <c:invertIfNegative val="0"/>
            <c:bubble3D val="0"/>
            <c:spPr>
              <a:solidFill>
                <a:srgbClr val="FFC000"/>
              </a:solidFill>
              <a:ln>
                <a:solidFill>
                  <a:sysClr val="window" lastClr="FFFFFF">
                    <a:lumMod val="65000"/>
                  </a:sysClr>
                </a:solidFill>
              </a:ln>
            </c:spPr>
            <c:extLst>
              <c:ext xmlns:c16="http://schemas.microsoft.com/office/drawing/2014/chart" uri="{C3380CC4-5D6E-409C-BE32-E72D297353CC}">
                <c16:uniqueId val="{00000001-45DF-4D7B-BC96-48DA1BA93589}"/>
              </c:ext>
            </c:extLst>
          </c:dPt>
          <c:dPt>
            <c:idx val="3"/>
            <c:invertIfNegative val="0"/>
            <c:bubble3D val="0"/>
            <c:spPr>
              <a:solidFill>
                <a:srgbClr val="FFC000"/>
              </a:solidFill>
              <a:ln>
                <a:solidFill>
                  <a:sysClr val="window" lastClr="FFFFFF">
                    <a:lumMod val="65000"/>
                  </a:sysClr>
                </a:solidFill>
              </a:ln>
            </c:spPr>
            <c:extLst>
              <c:ext xmlns:c16="http://schemas.microsoft.com/office/drawing/2014/chart" uri="{C3380CC4-5D6E-409C-BE32-E72D297353CC}">
                <c16:uniqueId val="{00000003-45DF-4D7B-BC96-48DA1BA93589}"/>
              </c:ext>
            </c:extLst>
          </c:dPt>
          <c:dPt>
            <c:idx val="5"/>
            <c:invertIfNegative val="0"/>
            <c:bubble3D val="0"/>
            <c:spPr>
              <a:solidFill>
                <a:srgbClr val="FFC000"/>
              </a:solidFill>
              <a:ln>
                <a:solidFill>
                  <a:sysClr val="window" lastClr="FFFFFF">
                    <a:lumMod val="65000"/>
                  </a:sysClr>
                </a:solidFill>
              </a:ln>
            </c:spPr>
            <c:extLst>
              <c:ext xmlns:c16="http://schemas.microsoft.com/office/drawing/2014/chart" uri="{C3380CC4-5D6E-409C-BE32-E72D297353CC}">
                <c16:uniqueId val="{00000005-45DF-4D7B-BC96-48DA1BA93589}"/>
              </c:ext>
            </c:extLst>
          </c:dPt>
          <c:dPt>
            <c:idx val="7"/>
            <c:invertIfNegative val="0"/>
            <c:bubble3D val="0"/>
            <c:spPr>
              <a:solidFill>
                <a:srgbClr val="FFC000"/>
              </a:solidFill>
              <a:ln>
                <a:solidFill>
                  <a:sysClr val="window" lastClr="FFFFFF">
                    <a:lumMod val="65000"/>
                  </a:sysClr>
                </a:solidFill>
              </a:ln>
            </c:spPr>
            <c:extLst>
              <c:ext xmlns:c16="http://schemas.microsoft.com/office/drawing/2014/chart" uri="{C3380CC4-5D6E-409C-BE32-E72D297353CC}">
                <c16:uniqueId val="{00000007-45DF-4D7B-BC96-48DA1BA93589}"/>
              </c:ext>
            </c:extLst>
          </c:dPt>
          <c:dPt>
            <c:idx val="9"/>
            <c:invertIfNegative val="0"/>
            <c:bubble3D val="0"/>
            <c:spPr>
              <a:solidFill>
                <a:srgbClr val="FFC000"/>
              </a:solidFill>
              <a:ln>
                <a:solidFill>
                  <a:sysClr val="window" lastClr="FFFFFF">
                    <a:lumMod val="65000"/>
                  </a:sysClr>
                </a:solidFill>
              </a:ln>
            </c:spPr>
            <c:extLst>
              <c:ext xmlns:c16="http://schemas.microsoft.com/office/drawing/2014/chart" uri="{C3380CC4-5D6E-409C-BE32-E72D297353CC}">
                <c16:uniqueId val="{00000009-45DF-4D7B-BC96-48DA1BA93589}"/>
              </c:ext>
            </c:extLst>
          </c:dPt>
          <c:cat>
            <c:strRef>
              <c:f>'monto de proyectos aprobados'!$B$6:$B$15</c:f>
              <c:strCache>
                <c:ptCount val="10"/>
                <c:pt idx="0">
                  <c:v>Asiganciones 2012</c:v>
                </c:pt>
                <c:pt idx="1">
                  <c:v>Aprobaciones 2012</c:v>
                </c:pt>
                <c:pt idx="2">
                  <c:v>Asiganciones 2013-2014 , saldos y otros</c:v>
                </c:pt>
                <c:pt idx="3">
                  <c:v> Aprobaciones 2013-2014  </c:v>
                </c:pt>
                <c:pt idx="4">
                  <c:v>Asiganciones 2015-2016</c:v>
                </c:pt>
                <c:pt idx="5">
                  <c:v>Aprobaciones 2015-2016</c:v>
                </c:pt>
                <c:pt idx="6">
                  <c:v>Asiganciones 2017-2018, saldos y otros</c:v>
                </c:pt>
                <c:pt idx="7">
                  <c:v>Aprobaciones 2017-2018</c:v>
                </c:pt>
                <c:pt idx="8">
                  <c:v>Asiganciones 2019-2020 , saldos y otros</c:v>
                </c:pt>
                <c:pt idx="9">
                  <c:v>Aporbaciones 2019-2020</c:v>
                </c:pt>
              </c:strCache>
            </c:strRef>
          </c:cat>
          <c:val>
            <c:numRef>
              <c:f>'monto de proyectos aprobados'!$C$6:$C$15</c:f>
              <c:numCache>
                <c:formatCode>#,##0</c:formatCode>
                <c:ptCount val="10"/>
                <c:pt idx="0">
                  <c:v>32773040275.394901</c:v>
                </c:pt>
                <c:pt idx="1">
                  <c:v>10000000000</c:v>
                </c:pt>
                <c:pt idx="2">
                  <c:v>105038664085</c:v>
                </c:pt>
                <c:pt idx="3">
                  <c:v>104194504767</c:v>
                </c:pt>
                <c:pt idx="4">
                  <c:v>69763608006</c:v>
                </c:pt>
                <c:pt idx="5">
                  <c:v>28135701672.57</c:v>
                </c:pt>
                <c:pt idx="6">
                  <c:v>141311868735</c:v>
                </c:pt>
                <c:pt idx="7">
                  <c:v>77605372185.559998</c:v>
                </c:pt>
                <c:pt idx="8">
                  <c:v>191672227654.69922</c:v>
                </c:pt>
                <c:pt idx="9">
                  <c:v>117128785153.38</c:v>
                </c:pt>
              </c:numCache>
            </c:numRef>
          </c:val>
          <c:extLst>
            <c:ext xmlns:c16="http://schemas.microsoft.com/office/drawing/2014/chart" uri="{C3380CC4-5D6E-409C-BE32-E72D297353CC}">
              <c16:uniqueId val="{0000000A-45DF-4D7B-BC96-48DA1BA93589}"/>
            </c:ext>
          </c:extLst>
        </c:ser>
        <c:dLbls>
          <c:showLegendKey val="0"/>
          <c:showVal val="0"/>
          <c:showCatName val="0"/>
          <c:showSerName val="0"/>
          <c:showPercent val="0"/>
          <c:showBubbleSize val="0"/>
        </c:dLbls>
        <c:gapWidth val="150"/>
        <c:shape val="box"/>
        <c:axId val="229349632"/>
        <c:axId val="229560704"/>
        <c:axId val="0"/>
      </c:bar3DChart>
      <c:catAx>
        <c:axId val="229349632"/>
        <c:scaling>
          <c:orientation val="minMax"/>
        </c:scaling>
        <c:delete val="0"/>
        <c:axPos val="b"/>
        <c:numFmt formatCode="General" sourceLinked="1"/>
        <c:majorTickMark val="none"/>
        <c:minorTickMark val="none"/>
        <c:tickLblPos val="nextTo"/>
        <c:crossAx val="229560704"/>
        <c:crosses val="autoZero"/>
        <c:auto val="1"/>
        <c:lblAlgn val="ctr"/>
        <c:lblOffset val="100"/>
        <c:noMultiLvlLbl val="0"/>
      </c:catAx>
      <c:valAx>
        <c:axId val="229560704"/>
        <c:scaling>
          <c:orientation val="minMax"/>
        </c:scaling>
        <c:delete val="0"/>
        <c:axPos val="l"/>
        <c:majorGridlines/>
        <c:title>
          <c:overlay val="0"/>
        </c:title>
        <c:numFmt formatCode="#,##0" sourceLinked="1"/>
        <c:majorTickMark val="none"/>
        <c:minorTickMark val="none"/>
        <c:tickLblPos val="nextTo"/>
        <c:crossAx val="229349632"/>
        <c:crosses val="autoZero"/>
        <c:crossBetween val="between"/>
      </c:valAx>
      <c:dTable>
        <c:showHorzBorder val="1"/>
        <c:showVertBorder val="1"/>
        <c:showOutline val="1"/>
        <c:showKeys val="1"/>
        <c:txPr>
          <a:bodyPr/>
          <a:lstStyle/>
          <a:p>
            <a:pPr rtl="0">
              <a:defRPr sz="1000"/>
            </a:pPr>
            <a:endParaRPr lang="es-CO"/>
          </a:p>
        </c:txPr>
      </c:dTable>
      <c:spPr>
        <a:noFill/>
        <a:ln w="25400">
          <a:noFill/>
        </a:ln>
      </c:spPr>
    </c:plotArea>
    <c:plotVisOnly val="1"/>
    <c:dispBlanksAs val="gap"/>
    <c:showDLblsOverMax val="0"/>
  </c:chart>
  <c:spPr>
    <a:noFill/>
  </c:spPr>
  <c:txPr>
    <a:bodyPr/>
    <a:lstStyle/>
    <a:p>
      <a:pPr>
        <a:defRPr sz="1200"/>
      </a:pPr>
      <a:endParaRPr lang="es-C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28326086424849423"/>
          <c:y val="0"/>
          <c:w val="0.7014442926797454"/>
          <c:h val="0.74735093498769645"/>
        </c:manualLayout>
      </c:layout>
      <c:bar3DChart>
        <c:barDir val="col"/>
        <c:grouping val="clustered"/>
        <c:varyColors val="0"/>
        <c:ser>
          <c:idx val="0"/>
          <c:order val="0"/>
          <c:tx>
            <c:strRef>
              <c:f>TOTAL!$D$6</c:f>
              <c:strCache>
                <c:ptCount val="1"/>
                <c:pt idx="0">
                  <c:v>INCLUSION SOCIAL </c:v>
                </c:pt>
              </c:strCache>
            </c:strRef>
          </c:tx>
          <c:invertIfNegative val="0"/>
          <c:cat>
            <c:strRef>
              <c:f>TOTAL!$E$5:$I$5</c:f>
              <c:strCache>
                <c:ptCount val="5"/>
                <c:pt idx="0">
                  <c:v>2020</c:v>
                </c:pt>
                <c:pt idx="1">
                  <c:v>2021</c:v>
                </c:pt>
                <c:pt idx="2">
                  <c:v>2022</c:v>
                </c:pt>
                <c:pt idx="3">
                  <c:v>2023</c:v>
                </c:pt>
                <c:pt idx="4">
                  <c:v>TOTAL</c:v>
                </c:pt>
              </c:strCache>
            </c:strRef>
          </c:cat>
          <c:val>
            <c:numRef>
              <c:f>TOTAL!$E$6:$I$6</c:f>
              <c:numCache>
                <c:formatCode>_-[$$-240A]\ * #,##0.00_-;\-[$$-240A]\ * #,##0.00_-;_-[$$-240A]\ * "-"??_-;_-@_-</c:formatCode>
                <c:ptCount val="5"/>
                <c:pt idx="0">
                  <c:v>54567613386</c:v>
                </c:pt>
                <c:pt idx="1">
                  <c:v>34349623180</c:v>
                </c:pt>
                <c:pt idx="2">
                  <c:v>23746070276</c:v>
                </c:pt>
                <c:pt idx="3">
                  <c:v>15128846066</c:v>
                </c:pt>
                <c:pt idx="4">
                  <c:v>127792152908</c:v>
                </c:pt>
              </c:numCache>
            </c:numRef>
          </c:val>
          <c:extLst>
            <c:ext xmlns:c16="http://schemas.microsoft.com/office/drawing/2014/chart" uri="{C3380CC4-5D6E-409C-BE32-E72D297353CC}">
              <c16:uniqueId val="{00000000-8DF6-4D2A-B109-04F02CE1631C}"/>
            </c:ext>
          </c:extLst>
        </c:ser>
        <c:ser>
          <c:idx val="1"/>
          <c:order val="1"/>
          <c:tx>
            <c:strRef>
              <c:f>TOTAL!$D$7</c:f>
              <c:strCache>
                <c:ptCount val="1"/>
                <c:pt idx="0">
                  <c:v>COMPETITIIDAD Y PRODUCTIVIDAD</c:v>
                </c:pt>
              </c:strCache>
            </c:strRef>
          </c:tx>
          <c:invertIfNegative val="0"/>
          <c:cat>
            <c:strRef>
              <c:f>TOTAL!$E$5:$I$5</c:f>
              <c:strCache>
                <c:ptCount val="5"/>
                <c:pt idx="0">
                  <c:v>2020</c:v>
                </c:pt>
                <c:pt idx="1">
                  <c:v>2021</c:v>
                </c:pt>
                <c:pt idx="2">
                  <c:v>2022</c:v>
                </c:pt>
                <c:pt idx="3">
                  <c:v>2023</c:v>
                </c:pt>
                <c:pt idx="4">
                  <c:v>TOTAL</c:v>
                </c:pt>
              </c:strCache>
            </c:strRef>
          </c:cat>
          <c:val>
            <c:numRef>
              <c:f>TOTAL!$E$7:$I$7</c:f>
              <c:numCache>
                <c:formatCode>_-[$$-240A]\ * #,##0.00_-;\-[$$-240A]\ * #,##0.00_-;_-[$$-240A]\ * "-"??_-;_-@_-</c:formatCode>
                <c:ptCount val="5"/>
                <c:pt idx="0">
                  <c:v>22009341453</c:v>
                </c:pt>
                <c:pt idx="1">
                  <c:v>991500000</c:v>
                </c:pt>
                <c:pt idx="2">
                  <c:v>3491500000</c:v>
                </c:pt>
                <c:pt idx="3">
                  <c:v>4152500000</c:v>
                </c:pt>
                <c:pt idx="4">
                  <c:v>30644841453</c:v>
                </c:pt>
              </c:numCache>
            </c:numRef>
          </c:val>
          <c:extLst>
            <c:ext xmlns:c16="http://schemas.microsoft.com/office/drawing/2014/chart" uri="{C3380CC4-5D6E-409C-BE32-E72D297353CC}">
              <c16:uniqueId val="{00000001-8DF6-4D2A-B109-04F02CE1631C}"/>
            </c:ext>
          </c:extLst>
        </c:ser>
        <c:ser>
          <c:idx val="2"/>
          <c:order val="2"/>
          <c:tx>
            <c:strRef>
              <c:f>TOTAL!$D$8</c:f>
              <c:strCache>
                <c:ptCount val="1"/>
                <c:pt idx="0">
                  <c:v>TERRITORIO  AMBIENTE Y DESARROLLO SOSTENIBLE</c:v>
                </c:pt>
              </c:strCache>
            </c:strRef>
          </c:tx>
          <c:invertIfNegative val="0"/>
          <c:cat>
            <c:strRef>
              <c:f>TOTAL!$E$5:$I$5</c:f>
              <c:strCache>
                <c:ptCount val="5"/>
                <c:pt idx="0">
                  <c:v>2020</c:v>
                </c:pt>
                <c:pt idx="1">
                  <c:v>2021</c:v>
                </c:pt>
                <c:pt idx="2">
                  <c:v>2022</c:v>
                </c:pt>
                <c:pt idx="3">
                  <c:v>2023</c:v>
                </c:pt>
                <c:pt idx="4">
                  <c:v>TOTAL</c:v>
                </c:pt>
              </c:strCache>
            </c:strRef>
          </c:cat>
          <c:val>
            <c:numRef>
              <c:f>TOTAL!$E$8:$I$8</c:f>
              <c:numCache>
                <c:formatCode>_-[$$-240A]\ * #,##0.00_-;\-[$$-240A]\ * #,##0.00_-;_-[$$-240A]\ * "-"??_-;_-@_-</c:formatCode>
                <c:ptCount val="5"/>
                <c:pt idx="0">
                  <c:v>104654405653</c:v>
                </c:pt>
                <c:pt idx="1">
                  <c:v>0</c:v>
                </c:pt>
                <c:pt idx="2">
                  <c:v>0</c:v>
                </c:pt>
                <c:pt idx="3">
                  <c:v>0</c:v>
                </c:pt>
                <c:pt idx="4">
                  <c:v>104654405653</c:v>
                </c:pt>
              </c:numCache>
            </c:numRef>
          </c:val>
          <c:extLst>
            <c:ext xmlns:c16="http://schemas.microsoft.com/office/drawing/2014/chart" uri="{C3380CC4-5D6E-409C-BE32-E72D297353CC}">
              <c16:uniqueId val="{00000002-8DF6-4D2A-B109-04F02CE1631C}"/>
            </c:ext>
          </c:extLst>
        </c:ser>
        <c:ser>
          <c:idx val="3"/>
          <c:order val="3"/>
          <c:tx>
            <c:strRef>
              <c:f>TOTAL!$D$9</c:f>
              <c:strCache>
                <c:ptCount val="1"/>
                <c:pt idx="0">
                  <c:v>LIDERAZGO, GOBERNABILIDAD Y TRANSPARENCIA </c:v>
                </c:pt>
              </c:strCache>
            </c:strRef>
          </c:tx>
          <c:invertIfNegative val="0"/>
          <c:cat>
            <c:strRef>
              <c:f>TOTAL!$E$5:$I$5</c:f>
              <c:strCache>
                <c:ptCount val="5"/>
                <c:pt idx="0">
                  <c:v>2020</c:v>
                </c:pt>
                <c:pt idx="1">
                  <c:v>2021</c:v>
                </c:pt>
                <c:pt idx="2">
                  <c:v>2022</c:v>
                </c:pt>
                <c:pt idx="3">
                  <c:v>2023</c:v>
                </c:pt>
                <c:pt idx="4">
                  <c:v>TOTAL</c:v>
                </c:pt>
              </c:strCache>
            </c:strRef>
          </c:cat>
          <c:val>
            <c:numRef>
              <c:f>TOTAL!$E$9:$I$9</c:f>
              <c:numCache>
                <c:formatCode>_-[$$-240A]\ * #,##0.00_-;\-[$$-240A]\ * #,##0.00_-;_-[$$-240A]\ * "-"??_-;_-@_-</c:formatCode>
                <c:ptCount val="5"/>
                <c:pt idx="1">
                  <c:v>195000000</c:v>
                </c:pt>
                <c:pt idx="2">
                  <c:v>7195000000</c:v>
                </c:pt>
                <c:pt idx="3">
                  <c:v>16700001620</c:v>
                </c:pt>
                <c:pt idx="4">
                  <c:v>24090001620</c:v>
                </c:pt>
              </c:numCache>
            </c:numRef>
          </c:val>
          <c:extLst>
            <c:ext xmlns:c16="http://schemas.microsoft.com/office/drawing/2014/chart" uri="{C3380CC4-5D6E-409C-BE32-E72D297353CC}">
              <c16:uniqueId val="{00000003-8DF6-4D2A-B109-04F02CE1631C}"/>
            </c:ext>
          </c:extLst>
        </c:ser>
        <c:ser>
          <c:idx val="4"/>
          <c:order val="4"/>
          <c:tx>
            <c:strRef>
              <c:f>TOTAL!$D$10</c:f>
              <c:strCache>
                <c:ptCount val="1"/>
                <c:pt idx="0">
                  <c:v>TOTAL</c:v>
                </c:pt>
              </c:strCache>
            </c:strRef>
          </c:tx>
          <c:invertIfNegative val="0"/>
          <c:cat>
            <c:strRef>
              <c:f>TOTAL!$E$5:$I$5</c:f>
              <c:strCache>
                <c:ptCount val="5"/>
                <c:pt idx="0">
                  <c:v>2020</c:v>
                </c:pt>
                <c:pt idx="1">
                  <c:v>2021</c:v>
                </c:pt>
                <c:pt idx="2">
                  <c:v>2022</c:v>
                </c:pt>
                <c:pt idx="3">
                  <c:v>2023</c:v>
                </c:pt>
                <c:pt idx="4">
                  <c:v>TOTAL</c:v>
                </c:pt>
              </c:strCache>
            </c:strRef>
          </c:cat>
          <c:val>
            <c:numRef>
              <c:f>TOTAL!$E$10:$I$10</c:f>
              <c:numCache>
                <c:formatCode>_-[$$-240A]\ * #,##0.00_-;\-[$$-240A]\ * #,##0.00_-;_-[$$-240A]\ * "-"??_-;_-@_-</c:formatCode>
                <c:ptCount val="5"/>
                <c:pt idx="0">
                  <c:v>181231360492</c:v>
                </c:pt>
                <c:pt idx="1">
                  <c:v>35536123180</c:v>
                </c:pt>
                <c:pt idx="2">
                  <c:v>34432570276</c:v>
                </c:pt>
                <c:pt idx="3">
                  <c:v>35981347686</c:v>
                </c:pt>
                <c:pt idx="4">
                  <c:v>287181401634</c:v>
                </c:pt>
              </c:numCache>
            </c:numRef>
          </c:val>
          <c:extLst>
            <c:ext xmlns:c16="http://schemas.microsoft.com/office/drawing/2014/chart" uri="{C3380CC4-5D6E-409C-BE32-E72D297353CC}">
              <c16:uniqueId val="{00000004-8DF6-4D2A-B109-04F02CE1631C}"/>
            </c:ext>
          </c:extLst>
        </c:ser>
        <c:dLbls>
          <c:showLegendKey val="0"/>
          <c:showVal val="0"/>
          <c:showCatName val="0"/>
          <c:showSerName val="0"/>
          <c:showPercent val="0"/>
          <c:showBubbleSize val="0"/>
        </c:dLbls>
        <c:gapWidth val="150"/>
        <c:shape val="box"/>
        <c:axId val="234678912"/>
        <c:axId val="237032192"/>
        <c:axId val="0"/>
      </c:bar3DChart>
      <c:catAx>
        <c:axId val="234678912"/>
        <c:scaling>
          <c:orientation val="minMax"/>
        </c:scaling>
        <c:delete val="0"/>
        <c:axPos val="b"/>
        <c:numFmt formatCode="General" sourceLinked="0"/>
        <c:majorTickMark val="none"/>
        <c:minorTickMark val="none"/>
        <c:tickLblPos val="nextTo"/>
        <c:crossAx val="237032192"/>
        <c:crosses val="autoZero"/>
        <c:auto val="1"/>
        <c:lblAlgn val="ctr"/>
        <c:lblOffset val="100"/>
        <c:noMultiLvlLbl val="0"/>
      </c:catAx>
      <c:valAx>
        <c:axId val="237032192"/>
        <c:scaling>
          <c:orientation val="minMax"/>
        </c:scaling>
        <c:delete val="1"/>
        <c:axPos val="l"/>
        <c:majorGridlines/>
        <c:numFmt formatCode="_-[$$-240A]\ * #,##0.00_-;\-[$$-240A]\ * #,##0.00_-;_-[$$-240A]\ * &quot;-&quot;??_-;_-@_-" sourceLinked="1"/>
        <c:majorTickMark val="none"/>
        <c:minorTickMark val="none"/>
        <c:tickLblPos val="nextTo"/>
        <c:crossAx val="234678912"/>
        <c:crosses val="autoZero"/>
        <c:crossBetween val="between"/>
      </c:valAx>
      <c:dTable>
        <c:showHorzBorder val="1"/>
        <c:showVertBorder val="1"/>
        <c:showOutline val="1"/>
        <c:showKeys val="1"/>
        <c:txPr>
          <a:bodyPr/>
          <a:lstStyle/>
          <a:p>
            <a:pPr rtl="0">
              <a:defRPr/>
            </a:pPr>
            <a:endParaRPr lang="es-CO"/>
          </a:p>
        </c:txPr>
      </c:dTable>
    </c:plotArea>
    <c:plotVisOnly val="1"/>
    <c:dispBlanksAs val="gap"/>
    <c:showDLblsOverMax val="0"/>
  </c:chart>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F5B38-5384-4110-95EA-5D4E18A6907D}" type="doc">
      <dgm:prSet loTypeId="urn:microsoft.com/office/officeart/2005/8/layout/chevron1" loCatId="process" qsTypeId="urn:microsoft.com/office/officeart/2005/8/quickstyle/simple1" qsCatId="simple" csTypeId="urn:microsoft.com/office/officeart/2005/8/colors/accent1_2" csCatId="accent1" phldr="1"/>
      <dgm:spPr/>
    </dgm:pt>
    <dgm:pt modelId="{0BE93714-1E82-4844-A0F5-1105D1A52033}">
      <dgm:prSet phldrT="[Texto]"/>
      <dgm:spPr>
        <a:solidFill>
          <a:srgbClr val="FF6600"/>
        </a:solidFill>
      </dgm:spPr>
      <dgm:t>
        <a:bodyPr/>
        <a:lstStyle/>
        <a:p>
          <a:r>
            <a:rPr lang="es-CO" dirty="0"/>
            <a:t>ENERO</a:t>
          </a:r>
        </a:p>
      </dgm:t>
    </dgm:pt>
    <dgm:pt modelId="{43D31716-6CCD-4862-92A2-C4AA041FE930}" type="parTrans" cxnId="{9A3548FE-6DA9-45EF-95C1-3803AB244490}">
      <dgm:prSet/>
      <dgm:spPr/>
      <dgm:t>
        <a:bodyPr/>
        <a:lstStyle/>
        <a:p>
          <a:endParaRPr lang="es-CO"/>
        </a:p>
      </dgm:t>
    </dgm:pt>
    <dgm:pt modelId="{F942CA13-F560-4A90-B530-71520313DCF2}" type="sibTrans" cxnId="{9A3548FE-6DA9-45EF-95C1-3803AB244490}">
      <dgm:prSet/>
      <dgm:spPr/>
      <dgm:t>
        <a:bodyPr/>
        <a:lstStyle/>
        <a:p>
          <a:endParaRPr lang="es-CO"/>
        </a:p>
      </dgm:t>
    </dgm:pt>
    <dgm:pt modelId="{4C1EB864-61DE-4EE9-8680-D6E4FFF19C5F}">
      <dgm:prSet phldrT="[Texto]"/>
      <dgm:spPr>
        <a:solidFill>
          <a:srgbClr val="002060"/>
        </a:solidFill>
      </dgm:spPr>
      <dgm:t>
        <a:bodyPr/>
        <a:lstStyle/>
        <a:p>
          <a:r>
            <a:rPr lang="es-CO" dirty="0"/>
            <a:t>FEBRERO</a:t>
          </a:r>
        </a:p>
      </dgm:t>
    </dgm:pt>
    <dgm:pt modelId="{12762F6F-0F12-4C45-9ECA-53FC5C4B7228}" type="parTrans" cxnId="{F08FCB50-1BE4-48DB-BDAD-5DFB3E0882DB}">
      <dgm:prSet/>
      <dgm:spPr/>
      <dgm:t>
        <a:bodyPr/>
        <a:lstStyle/>
        <a:p>
          <a:endParaRPr lang="es-CO"/>
        </a:p>
      </dgm:t>
    </dgm:pt>
    <dgm:pt modelId="{5C1B6B91-9802-4E96-8312-E2E530550D0E}" type="sibTrans" cxnId="{F08FCB50-1BE4-48DB-BDAD-5DFB3E0882DB}">
      <dgm:prSet/>
      <dgm:spPr/>
      <dgm:t>
        <a:bodyPr/>
        <a:lstStyle/>
        <a:p>
          <a:endParaRPr lang="es-CO"/>
        </a:p>
      </dgm:t>
    </dgm:pt>
    <dgm:pt modelId="{BD42E3E8-3B59-4FCE-88CA-43574D292BF0}">
      <dgm:prSet phldrT="[Texto]"/>
      <dgm:spPr>
        <a:solidFill>
          <a:srgbClr val="FFFF00"/>
        </a:solidFill>
      </dgm:spPr>
      <dgm:t>
        <a:bodyPr/>
        <a:lstStyle/>
        <a:p>
          <a:r>
            <a:rPr lang="es-CO" b="1" dirty="0"/>
            <a:t>MARZO</a:t>
          </a:r>
        </a:p>
      </dgm:t>
    </dgm:pt>
    <dgm:pt modelId="{DDFA0660-5DB5-4B4F-A2B2-0254A54640FE}" type="parTrans" cxnId="{9CEC92FE-5005-4CDF-A57E-CD9402E2E9BF}">
      <dgm:prSet/>
      <dgm:spPr/>
      <dgm:t>
        <a:bodyPr/>
        <a:lstStyle/>
        <a:p>
          <a:endParaRPr lang="es-CO"/>
        </a:p>
      </dgm:t>
    </dgm:pt>
    <dgm:pt modelId="{10C63190-6688-4277-B936-B6E1DAE9457A}" type="sibTrans" cxnId="{9CEC92FE-5005-4CDF-A57E-CD9402E2E9BF}">
      <dgm:prSet/>
      <dgm:spPr/>
      <dgm:t>
        <a:bodyPr/>
        <a:lstStyle/>
        <a:p>
          <a:endParaRPr lang="es-CO"/>
        </a:p>
      </dgm:t>
    </dgm:pt>
    <dgm:pt modelId="{5D219A6A-84FD-4590-96E0-4219FCF06CE0}" type="pres">
      <dgm:prSet presAssocID="{C40F5B38-5384-4110-95EA-5D4E18A6907D}" presName="Name0" presStyleCnt="0">
        <dgm:presLayoutVars>
          <dgm:dir/>
          <dgm:animLvl val="lvl"/>
          <dgm:resizeHandles val="exact"/>
        </dgm:presLayoutVars>
      </dgm:prSet>
      <dgm:spPr/>
    </dgm:pt>
    <dgm:pt modelId="{74CBA3E6-B3F2-40BA-951D-9302ECFD225F}" type="pres">
      <dgm:prSet presAssocID="{0BE93714-1E82-4844-A0F5-1105D1A52033}" presName="parTxOnly" presStyleLbl="node1" presStyleIdx="0" presStyleCnt="3">
        <dgm:presLayoutVars>
          <dgm:chMax val="0"/>
          <dgm:chPref val="0"/>
          <dgm:bulletEnabled val="1"/>
        </dgm:presLayoutVars>
      </dgm:prSet>
      <dgm:spPr/>
    </dgm:pt>
    <dgm:pt modelId="{27CBF183-B748-484D-9A18-0E7DBE660577}" type="pres">
      <dgm:prSet presAssocID="{F942CA13-F560-4A90-B530-71520313DCF2}" presName="parTxOnlySpace" presStyleCnt="0"/>
      <dgm:spPr/>
    </dgm:pt>
    <dgm:pt modelId="{C5E7D168-B7BB-4A02-94A7-84EEC7F026EB}" type="pres">
      <dgm:prSet presAssocID="{4C1EB864-61DE-4EE9-8680-D6E4FFF19C5F}" presName="parTxOnly" presStyleLbl="node1" presStyleIdx="1" presStyleCnt="3">
        <dgm:presLayoutVars>
          <dgm:chMax val="0"/>
          <dgm:chPref val="0"/>
          <dgm:bulletEnabled val="1"/>
        </dgm:presLayoutVars>
      </dgm:prSet>
      <dgm:spPr/>
    </dgm:pt>
    <dgm:pt modelId="{9E0CEF6C-BCAC-4986-BE25-1A3F6428ACB8}" type="pres">
      <dgm:prSet presAssocID="{5C1B6B91-9802-4E96-8312-E2E530550D0E}" presName="parTxOnlySpace" presStyleCnt="0"/>
      <dgm:spPr/>
    </dgm:pt>
    <dgm:pt modelId="{EABDFDAF-0AFE-41C2-A298-43938F2CE175}" type="pres">
      <dgm:prSet presAssocID="{BD42E3E8-3B59-4FCE-88CA-43574D292BF0}" presName="parTxOnly" presStyleLbl="node1" presStyleIdx="2" presStyleCnt="3">
        <dgm:presLayoutVars>
          <dgm:chMax val="0"/>
          <dgm:chPref val="0"/>
          <dgm:bulletEnabled val="1"/>
        </dgm:presLayoutVars>
      </dgm:prSet>
      <dgm:spPr/>
    </dgm:pt>
  </dgm:ptLst>
  <dgm:cxnLst>
    <dgm:cxn modelId="{F08FCB50-1BE4-48DB-BDAD-5DFB3E0882DB}" srcId="{C40F5B38-5384-4110-95EA-5D4E18A6907D}" destId="{4C1EB864-61DE-4EE9-8680-D6E4FFF19C5F}" srcOrd="1" destOrd="0" parTransId="{12762F6F-0F12-4C45-9ECA-53FC5C4B7228}" sibTransId="{5C1B6B91-9802-4E96-8312-E2E530550D0E}"/>
    <dgm:cxn modelId="{A4E2B156-8744-4F9D-B3AB-A3EC788C0213}" type="presOf" srcId="{BD42E3E8-3B59-4FCE-88CA-43574D292BF0}" destId="{EABDFDAF-0AFE-41C2-A298-43938F2CE175}" srcOrd="0" destOrd="0" presId="urn:microsoft.com/office/officeart/2005/8/layout/chevron1"/>
    <dgm:cxn modelId="{A43C5D7F-1469-4144-BC53-F4E1FB4DE2C4}" type="presOf" srcId="{0BE93714-1E82-4844-A0F5-1105D1A52033}" destId="{74CBA3E6-B3F2-40BA-951D-9302ECFD225F}" srcOrd="0" destOrd="0" presId="urn:microsoft.com/office/officeart/2005/8/layout/chevron1"/>
    <dgm:cxn modelId="{E47581E7-B666-4F91-94E5-8FE8926E5696}" type="presOf" srcId="{4C1EB864-61DE-4EE9-8680-D6E4FFF19C5F}" destId="{C5E7D168-B7BB-4A02-94A7-84EEC7F026EB}" srcOrd="0" destOrd="0" presId="urn:microsoft.com/office/officeart/2005/8/layout/chevron1"/>
    <dgm:cxn modelId="{D7EBDDF0-6311-43F8-BC6A-CDD438FAF5E6}" type="presOf" srcId="{C40F5B38-5384-4110-95EA-5D4E18A6907D}" destId="{5D219A6A-84FD-4590-96E0-4219FCF06CE0}" srcOrd="0" destOrd="0" presId="urn:microsoft.com/office/officeart/2005/8/layout/chevron1"/>
    <dgm:cxn modelId="{9A3548FE-6DA9-45EF-95C1-3803AB244490}" srcId="{C40F5B38-5384-4110-95EA-5D4E18A6907D}" destId="{0BE93714-1E82-4844-A0F5-1105D1A52033}" srcOrd="0" destOrd="0" parTransId="{43D31716-6CCD-4862-92A2-C4AA041FE930}" sibTransId="{F942CA13-F560-4A90-B530-71520313DCF2}"/>
    <dgm:cxn modelId="{9CEC92FE-5005-4CDF-A57E-CD9402E2E9BF}" srcId="{C40F5B38-5384-4110-95EA-5D4E18A6907D}" destId="{BD42E3E8-3B59-4FCE-88CA-43574D292BF0}" srcOrd="2" destOrd="0" parTransId="{DDFA0660-5DB5-4B4F-A2B2-0254A54640FE}" sibTransId="{10C63190-6688-4277-B936-B6E1DAE9457A}"/>
    <dgm:cxn modelId="{04C39F21-7259-4E88-BF02-01AA37E02171}" type="presParOf" srcId="{5D219A6A-84FD-4590-96E0-4219FCF06CE0}" destId="{74CBA3E6-B3F2-40BA-951D-9302ECFD225F}" srcOrd="0" destOrd="0" presId="urn:microsoft.com/office/officeart/2005/8/layout/chevron1"/>
    <dgm:cxn modelId="{76BB429A-F92F-4C74-A1FF-F00B6B9DFF5A}" type="presParOf" srcId="{5D219A6A-84FD-4590-96E0-4219FCF06CE0}" destId="{27CBF183-B748-484D-9A18-0E7DBE660577}" srcOrd="1" destOrd="0" presId="urn:microsoft.com/office/officeart/2005/8/layout/chevron1"/>
    <dgm:cxn modelId="{F24B1917-3A5B-4B02-AC08-A5146C63E5C5}" type="presParOf" srcId="{5D219A6A-84FD-4590-96E0-4219FCF06CE0}" destId="{C5E7D168-B7BB-4A02-94A7-84EEC7F026EB}" srcOrd="2" destOrd="0" presId="urn:microsoft.com/office/officeart/2005/8/layout/chevron1"/>
    <dgm:cxn modelId="{0C2BBA55-A407-4F7A-961A-7A7336A7B2E7}" type="presParOf" srcId="{5D219A6A-84FD-4590-96E0-4219FCF06CE0}" destId="{9E0CEF6C-BCAC-4986-BE25-1A3F6428ACB8}" srcOrd="3" destOrd="0" presId="urn:microsoft.com/office/officeart/2005/8/layout/chevron1"/>
    <dgm:cxn modelId="{B2786928-80F0-43FA-BA5F-F6A6446C8DF0}" type="presParOf" srcId="{5D219A6A-84FD-4590-96E0-4219FCF06CE0}" destId="{EABDFDAF-0AFE-41C2-A298-43938F2CE17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49412-E9BC-4EEE-AEFE-A8D4E9FBBECF}"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BBF24656-87B6-462B-9954-71667AE4F3A9}">
      <dgm:prSet custT="1"/>
      <dgm:spPr/>
      <dgm:t>
        <a:bodyPr/>
        <a:lstStyle/>
        <a:p>
          <a:r>
            <a:rPr lang="es-MX" sz="1600" b="1">
              <a:latin typeface="+mn-lt"/>
            </a:rPr>
            <a:t>INFRAESTRUCTURA EDUCATIVA</a:t>
          </a:r>
          <a:endParaRPr lang="en-US" sz="1600" b="1" dirty="0">
            <a:latin typeface="+mn-lt"/>
          </a:endParaRPr>
        </a:p>
      </dgm:t>
    </dgm:pt>
    <dgm:pt modelId="{4E25360E-A523-45CC-8D25-919088CDFDC3}" type="parTrans" cxnId="{3B9D0E8D-589E-4B34-901D-3A88FA1097AC}">
      <dgm:prSet/>
      <dgm:spPr/>
      <dgm:t>
        <a:bodyPr/>
        <a:lstStyle/>
        <a:p>
          <a:endParaRPr lang="es-ES" sz="1600">
            <a:latin typeface="+mn-lt"/>
          </a:endParaRPr>
        </a:p>
      </dgm:t>
    </dgm:pt>
    <dgm:pt modelId="{BAF447F2-FBC7-4C04-AE2F-004AA6C65717}" type="sibTrans" cxnId="{3B9D0E8D-589E-4B34-901D-3A88FA1097AC}">
      <dgm:prSet/>
      <dgm:spPr/>
      <dgm:t>
        <a:bodyPr/>
        <a:lstStyle/>
        <a:p>
          <a:endParaRPr lang="es-ES" sz="1600">
            <a:latin typeface="+mn-lt"/>
          </a:endParaRPr>
        </a:p>
      </dgm:t>
    </dgm:pt>
    <dgm:pt modelId="{438B36F5-5D91-4102-8675-780B5E0563FC}">
      <dgm:prSet custT="1"/>
      <dgm:spPr/>
      <dgm:t>
        <a:bodyPr/>
        <a:lstStyle/>
        <a:p>
          <a:r>
            <a:rPr lang="es-MX" sz="1600" b="1">
              <a:latin typeface="+mn-lt"/>
            </a:rPr>
            <a:t> INFRAESTRUCTURA VIAL TERCIARIA, SECUNDARIA Y URBANA</a:t>
          </a:r>
          <a:endParaRPr lang="en-US" sz="1600" b="1" dirty="0">
            <a:latin typeface="+mn-lt"/>
          </a:endParaRPr>
        </a:p>
      </dgm:t>
    </dgm:pt>
    <dgm:pt modelId="{C10B700E-6B71-473F-ACDD-410F44B40286}" type="parTrans" cxnId="{DCBDF2B1-8C8B-484C-8C26-D6A371319E58}">
      <dgm:prSet/>
      <dgm:spPr/>
      <dgm:t>
        <a:bodyPr/>
        <a:lstStyle/>
        <a:p>
          <a:endParaRPr lang="es-ES" sz="1600">
            <a:latin typeface="+mn-lt"/>
          </a:endParaRPr>
        </a:p>
      </dgm:t>
    </dgm:pt>
    <dgm:pt modelId="{2D59F9AA-A918-4D30-A96F-332C733B4BC2}" type="sibTrans" cxnId="{DCBDF2B1-8C8B-484C-8C26-D6A371319E58}">
      <dgm:prSet/>
      <dgm:spPr/>
      <dgm:t>
        <a:bodyPr/>
        <a:lstStyle/>
        <a:p>
          <a:endParaRPr lang="es-ES" sz="1600">
            <a:latin typeface="+mn-lt"/>
          </a:endParaRPr>
        </a:p>
      </dgm:t>
    </dgm:pt>
    <dgm:pt modelId="{54B0C50A-DD86-4DE6-AA03-ACBFF9A53A24}">
      <dgm:prSet custT="1"/>
      <dgm:spPr/>
      <dgm:t>
        <a:bodyPr/>
        <a:lstStyle/>
        <a:p>
          <a:r>
            <a:rPr lang="es-MX" sz="1600" b="1">
              <a:latin typeface="+mn-lt"/>
            </a:rPr>
            <a:t>REFORESTACIÓN</a:t>
          </a:r>
          <a:endParaRPr lang="en-US" sz="1600" b="1" dirty="0">
            <a:latin typeface="+mn-lt"/>
          </a:endParaRPr>
        </a:p>
      </dgm:t>
    </dgm:pt>
    <dgm:pt modelId="{246915ED-F0AA-43D1-B854-C2896D319A03}" type="parTrans" cxnId="{01347CD6-6478-4523-9BAF-E0CB3A71C3BC}">
      <dgm:prSet/>
      <dgm:spPr/>
      <dgm:t>
        <a:bodyPr/>
        <a:lstStyle/>
        <a:p>
          <a:endParaRPr lang="es-ES" sz="1600">
            <a:latin typeface="+mn-lt"/>
          </a:endParaRPr>
        </a:p>
      </dgm:t>
    </dgm:pt>
    <dgm:pt modelId="{9188502B-B71D-4EFB-BACC-5550DAAD7FE6}" type="sibTrans" cxnId="{01347CD6-6478-4523-9BAF-E0CB3A71C3BC}">
      <dgm:prSet/>
      <dgm:spPr/>
      <dgm:t>
        <a:bodyPr/>
        <a:lstStyle/>
        <a:p>
          <a:endParaRPr lang="es-ES" sz="1600">
            <a:latin typeface="+mn-lt"/>
          </a:endParaRPr>
        </a:p>
      </dgm:t>
    </dgm:pt>
    <dgm:pt modelId="{033DBD9A-3895-4C58-8DE5-5AA4DCF4C479}">
      <dgm:prSet custT="1"/>
      <dgm:spPr/>
      <dgm:t>
        <a:bodyPr/>
        <a:lstStyle/>
        <a:p>
          <a:r>
            <a:rPr lang="es-MX" sz="1600" b="1">
              <a:latin typeface="+mn-lt"/>
            </a:rPr>
            <a:t>ELECTRIFICACIÓN RURAL</a:t>
          </a:r>
          <a:endParaRPr lang="en-US" sz="1600" b="1" dirty="0">
            <a:latin typeface="+mn-lt"/>
          </a:endParaRPr>
        </a:p>
      </dgm:t>
    </dgm:pt>
    <dgm:pt modelId="{459952C9-794D-45D7-AF9B-867E9C9B5FEE}" type="parTrans" cxnId="{90A59EF5-BBF8-41D1-AF80-EB0724979870}">
      <dgm:prSet/>
      <dgm:spPr/>
      <dgm:t>
        <a:bodyPr/>
        <a:lstStyle/>
        <a:p>
          <a:endParaRPr lang="es-ES" sz="1600">
            <a:latin typeface="+mn-lt"/>
          </a:endParaRPr>
        </a:p>
      </dgm:t>
    </dgm:pt>
    <dgm:pt modelId="{86623A86-DC03-4B44-ADAF-4EEC07CDD67F}" type="sibTrans" cxnId="{90A59EF5-BBF8-41D1-AF80-EB0724979870}">
      <dgm:prSet/>
      <dgm:spPr/>
      <dgm:t>
        <a:bodyPr/>
        <a:lstStyle/>
        <a:p>
          <a:endParaRPr lang="es-ES" sz="1600">
            <a:latin typeface="+mn-lt"/>
          </a:endParaRPr>
        </a:p>
      </dgm:t>
    </dgm:pt>
    <dgm:pt modelId="{FDB7782F-2849-47AC-B2E8-05DF558ADF6F}">
      <dgm:prSet custT="1"/>
      <dgm:spPr/>
      <dgm:t>
        <a:bodyPr/>
        <a:lstStyle/>
        <a:p>
          <a:r>
            <a:rPr lang="es-MX" sz="1600" b="1" dirty="0">
              <a:latin typeface="+mn-lt"/>
            </a:rPr>
            <a:t>REACTIVACIÓN DEL SECTOR AGROPECUARIO</a:t>
          </a:r>
          <a:endParaRPr lang="en-US" sz="1600" b="1" dirty="0">
            <a:latin typeface="+mn-lt"/>
          </a:endParaRPr>
        </a:p>
      </dgm:t>
    </dgm:pt>
    <dgm:pt modelId="{EE56022A-6BF4-432B-9C1D-3C9E5BB80121}" type="parTrans" cxnId="{37E2C153-F6C9-4DE4-B68D-958FA128DE2F}">
      <dgm:prSet/>
      <dgm:spPr/>
      <dgm:t>
        <a:bodyPr/>
        <a:lstStyle/>
        <a:p>
          <a:endParaRPr lang="es-ES" sz="1600">
            <a:latin typeface="+mn-lt"/>
          </a:endParaRPr>
        </a:p>
      </dgm:t>
    </dgm:pt>
    <dgm:pt modelId="{3653D86E-60FD-4A4D-BD5B-D4C928B37057}" type="sibTrans" cxnId="{37E2C153-F6C9-4DE4-B68D-958FA128DE2F}">
      <dgm:prSet/>
      <dgm:spPr/>
      <dgm:t>
        <a:bodyPr/>
        <a:lstStyle/>
        <a:p>
          <a:endParaRPr lang="es-ES" sz="1600">
            <a:latin typeface="+mn-lt"/>
          </a:endParaRPr>
        </a:p>
      </dgm:t>
    </dgm:pt>
    <dgm:pt modelId="{570A27F1-0EF2-41D2-A939-3E509CE079E0}">
      <dgm:prSet custT="1"/>
      <dgm:spPr/>
      <dgm:t>
        <a:bodyPr/>
        <a:lstStyle/>
        <a:p>
          <a:r>
            <a:rPr lang="es-MX" sz="1600" b="1">
              <a:latin typeface="+mn-lt"/>
            </a:rPr>
            <a:t>CONECTIVIDAD</a:t>
          </a:r>
          <a:endParaRPr lang="en-US" sz="1600" b="1" dirty="0">
            <a:latin typeface="+mn-lt"/>
          </a:endParaRPr>
        </a:p>
      </dgm:t>
    </dgm:pt>
    <dgm:pt modelId="{8ED19822-7F83-4CC7-80D2-F466A7FA013A}" type="parTrans" cxnId="{FF12B7C8-4631-442F-8FCE-FC349230EAC5}">
      <dgm:prSet/>
      <dgm:spPr/>
      <dgm:t>
        <a:bodyPr/>
        <a:lstStyle/>
        <a:p>
          <a:endParaRPr lang="es-ES" sz="1600">
            <a:latin typeface="+mn-lt"/>
          </a:endParaRPr>
        </a:p>
      </dgm:t>
    </dgm:pt>
    <dgm:pt modelId="{6473ABED-204D-4443-8633-37154D700722}" type="sibTrans" cxnId="{FF12B7C8-4631-442F-8FCE-FC349230EAC5}">
      <dgm:prSet/>
      <dgm:spPr/>
      <dgm:t>
        <a:bodyPr/>
        <a:lstStyle/>
        <a:p>
          <a:endParaRPr lang="es-ES" sz="1600">
            <a:latin typeface="+mn-lt"/>
          </a:endParaRPr>
        </a:p>
      </dgm:t>
    </dgm:pt>
    <dgm:pt modelId="{49576C1B-116E-413B-9AD2-5654A148C165}">
      <dgm:prSet custT="1"/>
      <dgm:spPr/>
      <dgm:t>
        <a:bodyPr/>
        <a:lstStyle/>
        <a:p>
          <a:r>
            <a:rPr lang="es-MX" sz="1600" b="1">
              <a:latin typeface="+mn-lt"/>
            </a:rPr>
            <a:t>GENERACIÓN DE EMPLEO </a:t>
          </a:r>
          <a:endParaRPr lang="en-US" sz="1600" b="1" dirty="0">
            <a:latin typeface="+mn-lt"/>
          </a:endParaRPr>
        </a:p>
      </dgm:t>
    </dgm:pt>
    <dgm:pt modelId="{80A2C30E-2D61-4E57-B3B9-2802956FA59C}" type="parTrans" cxnId="{179EA761-0659-4623-B0DC-BF6815E084EE}">
      <dgm:prSet/>
      <dgm:spPr/>
      <dgm:t>
        <a:bodyPr/>
        <a:lstStyle/>
        <a:p>
          <a:endParaRPr lang="es-ES" sz="1600">
            <a:latin typeface="+mn-lt"/>
          </a:endParaRPr>
        </a:p>
      </dgm:t>
    </dgm:pt>
    <dgm:pt modelId="{EC8C5803-32DD-44A9-AED7-709F67628E56}" type="sibTrans" cxnId="{179EA761-0659-4623-B0DC-BF6815E084EE}">
      <dgm:prSet/>
      <dgm:spPr/>
      <dgm:t>
        <a:bodyPr/>
        <a:lstStyle/>
        <a:p>
          <a:endParaRPr lang="es-ES" sz="1600">
            <a:latin typeface="+mn-lt"/>
          </a:endParaRPr>
        </a:p>
      </dgm:t>
    </dgm:pt>
    <dgm:pt modelId="{6A4B1E6F-902C-45AE-A0A4-638DF0C2660A}">
      <dgm:prSet custT="1"/>
      <dgm:spPr/>
      <dgm:t>
        <a:bodyPr/>
        <a:lstStyle/>
        <a:p>
          <a:r>
            <a:rPr lang="es-MX" sz="1600" b="1">
              <a:latin typeface="+mn-lt"/>
            </a:rPr>
            <a:t>REACTIVACIÓN DEL SECTOR PRODUCTIVO</a:t>
          </a:r>
          <a:endParaRPr lang="en-US" sz="1600" b="1" dirty="0">
            <a:latin typeface="+mn-lt"/>
          </a:endParaRPr>
        </a:p>
      </dgm:t>
    </dgm:pt>
    <dgm:pt modelId="{219F70A4-4A93-4DF1-B25C-0B25C8DCBDB4}" type="parTrans" cxnId="{FDA8CA43-83D1-4E92-8390-CC8874EF6E15}">
      <dgm:prSet/>
      <dgm:spPr/>
      <dgm:t>
        <a:bodyPr/>
        <a:lstStyle/>
        <a:p>
          <a:endParaRPr lang="es-ES" sz="1600">
            <a:latin typeface="+mn-lt"/>
          </a:endParaRPr>
        </a:p>
      </dgm:t>
    </dgm:pt>
    <dgm:pt modelId="{8AF66F92-7924-45F1-85E1-95C80781DE7F}" type="sibTrans" cxnId="{FDA8CA43-83D1-4E92-8390-CC8874EF6E15}">
      <dgm:prSet/>
      <dgm:spPr/>
      <dgm:t>
        <a:bodyPr/>
        <a:lstStyle/>
        <a:p>
          <a:endParaRPr lang="es-ES" sz="1600">
            <a:latin typeface="+mn-lt"/>
          </a:endParaRPr>
        </a:p>
      </dgm:t>
    </dgm:pt>
    <dgm:pt modelId="{3C7987F2-0913-41A0-91F7-9D7836CFB303}">
      <dgm:prSet custT="1"/>
      <dgm:spPr/>
      <dgm:t>
        <a:bodyPr/>
        <a:lstStyle/>
        <a:p>
          <a:r>
            <a:rPr lang="es-MX" sz="1600" b="1">
              <a:latin typeface="+mn-lt"/>
            </a:rPr>
            <a:t>AGUA POTABLE Y SANEAMIENTO BÁSICO</a:t>
          </a:r>
          <a:endParaRPr lang="en-US" sz="1600" b="1" dirty="0">
            <a:latin typeface="+mn-lt"/>
          </a:endParaRPr>
        </a:p>
      </dgm:t>
    </dgm:pt>
    <dgm:pt modelId="{2C6FFB46-40E5-4EE9-AF49-F91E31C05CFC}" type="parTrans" cxnId="{2C45B52B-5B32-4F7A-B545-A0D23286A3DE}">
      <dgm:prSet/>
      <dgm:spPr/>
      <dgm:t>
        <a:bodyPr/>
        <a:lstStyle/>
        <a:p>
          <a:endParaRPr lang="es-ES" sz="1600">
            <a:latin typeface="+mn-lt"/>
          </a:endParaRPr>
        </a:p>
      </dgm:t>
    </dgm:pt>
    <dgm:pt modelId="{1D43DD1B-EF18-47E4-9D09-37C5969C49B6}" type="sibTrans" cxnId="{2C45B52B-5B32-4F7A-B545-A0D23286A3DE}">
      <dgm:prSet/>
      <dgm:spPr/>
      <dgm:t>
        <a:bodyPr/>
        <a:lstStyle/>
        <a:p>
          <a:endParaRPr lang="es-ES" sz="1600">
            <a:latin typeface="+mn-lt"/>
          </a:endParaRPr>
        </a:p>
      </dgm:t>
    </dgm:pt>
    <dgm:pt modelId="{5E655664-197A-431A-BC5C-DF2848A82A64}" type="pres">
      <dgm:prSet presAssocID="{D0B49412-E9BC-4EEE-AEFE-A8D4E9FBBECF}" presName="linear" presStyleCnt="0">
        <dgm:presLayoutVars>
          <dgm:dir/>
          <dgm:animLvl val="lvl"/>
          <dgm:resizeHandles val="exact"/>
        </dgm:presLayoutVars>
      </dgm:prSet>
      <dgm:spPr/>
    </dgm:pt>
    <dgm:pt modelId="{3B272459-CB61-4F29-AB6C-0924C7A63A0B}" type="pres">
      <dgm:prSet presAssocID="{438B36F5-5D91-4102-8675-780B5E0563FC}" presName="parentLin" presStyleCnt="0"/>
      <dgm:spPr/>
    </dgm:pt>
    <dgm:pt modelId="{0AFCBF30-7076-4352-86FD-159F9567E9E0}" type="pres">
      <dgm:prSet presAssocID="{438B36F5-5D91-4102-8675-780B5E0563FC}" presName="parentLeftMargin" presStyleLbl="node1" presStyleIdx="0" presStyleCnt="9"/>
      <dgm:spPr/>
    </dgm:pt>
    <dgm:pt modelId="{1E857FBE-7317-45D9-9F92-CF8DA6FA3861}" type="pres">
      <dgm:prSet presAssocID="{438B36F5-5D91-4102-8675-780B5E0563FC}" presName="parentText" presStyleLbl="node1" presStyleIdx="0" presStyleCnt="9" custScaleY="127678">
        <dgm:presLayoutVars>
          <dgm:chMax val="0"/>
          <dgm:bulletEnabled val="1"/>
        </dgm:presLayoutVars>
      </dgm:prSet>
      <dgm:spPr/>
    </dgm:pt>
    <dgm:pt modelId="{FB616558-9486-4A35-A90A-FFAF215E8AEF}" type="pres">
      <dgm:prSet presAssocID="{438B36F5-5D91-4102-8675-780B5E0563FC}" presName="negativeSpace" presStyleCnt="0"/>
      <dgm:spPr/>
    </dgm:pt>
    <dgm:pt modelId="{A8301A2B-9DFD-4AD8-9AC9-480A18E10704}" type="pres">
      <dgm:prSet presAssocID="{438B36F5-5D91-4102-8675-780B5E0563FC}" presName="childText" presStyleLbl="conFgAcc1" presStyleIdx="0" presStyleCnt="9">
        <dgm:presLayoutVars>
          <dgm:bulletEnabled val="1"/>
        </dgm:presLayoutVars>
      </dgm:prSet>
      <dgm:spPr/>
    </dgm:pt>
    <dgm:pt modelId="{1FEA498C-E7A3-406B-B990-C488BB437DC3}" type="pres">
      <dgm:prSet presAssocID="{2D59F9AA-A918-4D30-A96F-332C733B4BC2}" presName="spaceBetweenRectangles" presStyleCnt="0"/>
      <dgm:spPr/>
    </dgm:pt>
    <dgm:pt modelId="{5F2216CA-B5E1-4139-A34B-68CDFD943DDA}" type="pres">
      <dgm:prSet presAssocID="{BBF24656-87B6-462B-9954-71667AE4F3A9}" presName="parentLin" presStyleCnt="0"/>
      <dgm:spPr/>
    </dgm:pt>
    <dgm:pt modelId="{6FF9EE9C-36E6-4D3D-B6D2-1D1EDEF58C39}" type="pres">
      <dgm:prSet presAssocID="{BBF24656-87B6-462B-9954-71667AE4F3A9}" presName="parentLeftMargin" presStyleLbl="node1" presStyleIdx="0" presStyleCnt="9"/>
      <dgm:spPr/>
    </dgm:pt>
    <dgm:pt modelId="{48682ACB-4757-443D-86F8-3C1F6CC834BF}" type="pres">
      <dgm:prSet presAssocID="{BBF24656-87B6-462B-9954-71667AE4F3A9}" presName="parentText" presStyleLbl="node1" presStyleIdx="1" presStyleCnt="9">
        <dgm:presLayoutVars>
          <dgm:chMax val="0"/>
          <dgm:bulletEnabled val="1"/>
        </dgm:presLayoutVars>
      </dgm:prSet>
      <dgm:spPr/>
    </dgm:pt>
    <dgm:pt modelId="{4B7AAB06-4190-4D23-BF5B-A4D738C3B796}" type="pres">
      <dgm:prSet presAssocID="{BBF24656-87B6-462B-9954-71667AE4F3A9}" presName="negativeSpace" presStyleCnt="0"/>
      <dgm:spPr/>
    </dgm:pt>
    <dgm:pt modelId="{2E448D17-63E4-4879-9D9B-C4BF36EA9260}" type="pres">
      <dgm:prSet presAssocID="{BBF24656-87B6-462B-9954-71667AE4F3A9}" presName="childText" presStyleLbl="conFgAcc1" presStyleIdx="1" presStyleCnt="9">
        <dgm:presLayoutVars>
          <dgm:bulletEnabled val="1"/>
        </dgm:presLayoutVars>
      </dgm:prSet>
      <dgm:spPr/>
    </dgm:pt>
    <dgm:pt modelId="{467525BF-7EB0-4375-B62E-B869EEBADD3B}" type="pres">
      <dgm:prSet presAssocID="{BAF447F2-FBC7-4C04-AE2F-004AA6C65717}" presName="spaceBetweenRectangles" presStyleCnt="0"/>
      <dgm:spPr/>
    </dgm:pt>
    <dgm:pt modelId="{EB3CD2E4-8657-4E3B-A0CF-4DDA763588C5}" type="pres">
      <dgm:prSet presAssocID="{033DBD9A-3895-4C58-8DE5-5AA4DCF4C479}" presName="parentLin" presStyleCnt="0"/>
      <dgm:spPr/>
    </dgm:pt>
    <dgm:pt modelId="{D1B5563D-B277-42E6-B287-417B46021B5A}" type="pres">
      <dgm:prSet presAssocID="{033DBD9A-3895-4C58-8DE5-5AA4DCF4C479}" presName="parentLeftMargin" presStyleLbl="node1" presStyleIdx="1" presStyleCnt="9"/>
      <dgm:spPr/>
    </dgm:pt>
    <dgm:pt modelId="{3B9BB9B8-C908-40FC-93F5-8B4FBB3B476C}" type="pres">
      <dgm:prSet presAssocID="{033DBD9A-3895-4C58-8DE5-5AA4DCF4C479}" presName="parentText" presStyleLbl="node1" presStyleIdx="2" presStyleCnt="9">
        <dgm:presLayoutVars>
          <dgm:chMax val="0"/>
          <dgm:bulletEnabled val="1"/>
        </dgm:presLayoutVars>
      </dgm:prSet>
      <dgm:spPr/>
    </dgm:pt>
    <dgm:pt modelId="{5698EA09-0801-4B75-8525-D11299CBE35C}" type="pres">
      <dgm:prSet presAssocID="{033DBD9A-3895-4C58-8DE5-5AA4DCF4C479}" presName="negativeSpace" presStyleCnt="0"/>
      <dgm:spPr/>
    </dgm:pt>
    <dgm:pt modelId="{82D1B6B0-57FE-402C-9D36-881E7B9226EC}" type="pres">
      <dgm:prSet presAssocID="{033DBD9A-3895-4C58-8DE5-5AA4DCF4C479}" presName="childText" presStyleLbl="conFgAcc1" presStyleIdx="2" presStyleCnt="9">
        <dgm:presLayoutVars>
          <dgm:bulletEnabled val="1"/>
        </dgm:presLayoutVars>
      </dgm:prSet>
      <dgm:spPr/>
    </dgm:pt>
    <dgm:pt modelId="{73A09863-B7A3-47ED-B66A-BC2B5186645B}" type="pres">
      <dgm:prSet presAssocID="{86623A86-DC03-4B44-ADAF-4EEC07CDD67F}" presName="spaceBetweenRectangles" presStyleCnt="0"/>
      <dgm:spPr/>
    </dgm:pt>
    <dgm:pt modelId="{8BD386D6-EB00-488F-BFCB-4DD46D7BF5EC}" type="pres">
      <dgm:prSet presAssocID="{54B0C50A-DD86-4DE6-AA03-ACBFF9A53A24}" presName="parentLin" presStyleCnt="0"/>
      <dgm:spPr/>
    </dgm:pt>
    <dgm:pt modelId="{CF2E6795-7F72-46C1-AF89-64C4C2D207D7}" type="pres">
      <dgm:prSet presAssocID="{54B0C50A-DD86-4DE6-AA03-ACBFF9A53A24}" presName="parentLeftMargin" presStyleLbl="node1" presStyleIdx="2" presStyleCnt="9"/>
      <dgm:spPr/>
    </dgm:pt>
    <dgm:pt modelId="{1D624562-018E-4E6C-AF32-47A73EAEBEDC}" type="pres">
      <dgm:prSet presAssocID="{54B0C50A-DD86-4DE6-AA03-ACBFF9A53A24}" presName="parentText" presStyleLbl="node1" presStyleIdx="3" presStyleCnt="9">
        <dgm:presLayoutVars>
          <dgm:chMax val="0"/>
          <dgm:bulletEnabled val="1"/>
        </dgm:presLayoutVars>
      </dgm:prSet>
      <dgm:spPr/>
    </dgm:pt>
    <dgm:pt modelId="{8B9CCAC8-C360-42BF-A01C-D673253B2EC2}" type="pres">
      <dgm:prSet presAssocID="{54B0C50A-DD86-4DE6-AA03-ACBFF9A53A24}" presName="negativeSpace" presStyleCnt="0"/>
      <dgm:spPr/>
    </dgm:pt>
    <dgm:pt modelId="{5550062A-419B-4390-B892-849A5D12DD50}" type="pres">
      <dgm:prSet presAssocID="{54B0C50A-DD86-4DE6-AA03-ACBFF9A53A24}" presName="childText" presStyleLbl="conFgAcc1" presStyleIdx="3" presStyleCnt="9" custLinFactNeighborX="-162" custLinFactNeighborY="87043">
        <dgm:presLayoutVars>
          <dgm:bulletEnabled val="1"/>
        </dgm:presLayoutVars>
      </dgm:prSet>
      <dgm:spPr/>
    </dgm:pt>
    <dgm:pt modelId="{45717EFB-CBC1-4FA0-A292-FBB86E96A90D}" type="pres">
      <dgm:prSet presAssocID="{9188502B-B71D-4EFB-BACC-5550DAAD7FE6}" presName="spaceBetweenRectangles" presStyleCnt="0"/>
      <dgm:spPr/>
    </dgm:pt>
    <dgm:pt modelId="{C1E6AEDF-F81E-4887-8FC3-48B0922DC1B8}" type="pres">
      <dgm:prSet presAssocID="{FDB7782F-2849-47AC-B2E8-05DF558ADF6F}" presName="parentLin" presStyleCnt="0"/>
      <dgm:spPr/>
    </dgm:pt>
    <dgm:pt modelId="{9C3FBC34-9C48-4DBB-8A4F-654D769BEF08}" type="pres">
      <dgm:prSet presAssocID="{FDB7782F-2849-47AC-B2E8-05DF558ADF6F}" presName="parentLeftMargin" presStyleLbl="node1" presStyleIdx="3" presStyleCnt="9"/>
      <dgm:spPr/>
    </dgm:pt>
    <dgm:pt modelId="{91592C58-1CC2-4526-A210-727088BCAB92}" type="pres">
      <dgm:prSet presAssocID="{FDB7782F-2849-47AC-B2E8-05DF558ADF6F}" presName="parentText" presStyleLbl="node1" presStyleIdx="4" presStyleCnt="9">
        <dgm:presLayoutVars>
          <dgm:chMax val="0"/>
          <dgm:bulletEnabled val="1"/>
        </dgm:presLayoutVars>
      </dgm:prSet>
      <dgm:spPr/>
    </dgm:pt>
    <dgm:pt modelId="{E1C3099E-623D-4C36-894E-424F68A16F82}" type="pres">
      <dgm:prSet presAssocID="{FDB7782F-2849-47AC-B2E8-05DF558ADF6F}" presName="negativeSpace" presStyleCnt="0"/>
      <dgm:spPr/>
    </dgm:pt>
    <dgm:pt modelId="{25D75FC5-FE6E-461A-AA8B-AA8326970D40}" type="pres">
      <dgm:prSet presAssocID="{FDB7782F-2849-47AC-B2E8-05DF558ADF6F}" presName="childText" presStyleLbl="conFgAcc1" presStyleIdx="4" presStyleCnt="9">
        <dgm:presLayoutVars>
          <dgm:bulletEnabled val="1"/>
        </dgm:presLayoutVars>
      </dgm:prSet>
      <dgm:spPr/>
    </dgm:pt>
    <dgm:pt modelId="{9E76F39D-BC51-499F-85D2-D323804A0E2F}" type="pres">
      <dgm:prSet presAssocID="{3653D86E-60FD-4A4D-BD5B-D4C928B37057}" presName="spaceBetweenRectangles" presStyleCnt="0"/>
      <dgm:spPr/>
    </dgm:pt>
    <dgm:pt modelId="{38BB2B61-BCBA-4A3B-A310-CA13CDC6D730}" type="pres">
      <dgm:prSet presAssocID="{570A27F1-0EF2-41D2-A939-3E509CE079E0}" presName="parentLin" presStyleCnt="0"/>
      <dgm:spPr/>
    </dgm:pt>
    <dgm:pt modelId="{BE0FA39E-710D-4A15-BAF8-F453D4DE8FF1}" type="pres">
      <dgm:prSet presAssocID="{570A27F1-0EF2-41D2-A939-3E509CE079E0}" presName="parentLeftMargin" presStyleLbl="node1" presStyleIdx="4" presStyleCnt="9"/>
      <dgm:spPr/>
    </dgm:pt>
    <dgm:pt modelId="{3AE45D4B-47FF-413A-94CD-B90381906F2B}" type="pres">
      <dgm:prSet presAssocID="{570A27F1-0EF2-41D2-A939-3E509CE079E0}" presName="parentText" presStyleLbl="node1" presStyleIdx="5" presStyleCnt="9" custLinFactNeighborX="6626" custLinFactNeighborY="3054">
        <dgm:presLayoutVars>
          <dgm:chMax val="0"/>
          <dgm:bulletEnabled val="1"/>
        </dgm:presLayoutVars>
      </dgm:prSet>
      <dgm:spPr/>
    </dgm:pt>
    <dgm:pt modelId="{A150CEF4-B246-4870-9B8D-8A13E591B00F}" type="pres">
      <dgm:prSet presAssocID="{570A27F1-0EF2-41D2-A939-3E509CE079E0}" presName="negativeSpace" presStyleCnt="0"/>
      <dgm:spPr/>
    </dgm:pt>
    <dgm:pt modelId="{EB4874A6-1819-4106-BB68-4C15DF18E13D}" type="pres">
      <dgm:prSet presAssocID="{570A27F1-0EF2-41D2-A939-3E509CE079E0}" presName="childText" presStyleLbl="conFgAcc1" presStyleIdx="5" presStyleCnt="9">
        <dgm:presLayoutVars>
          <dgm:bulletEnabled val="1"/>
        </dgm:presLayoutVars>
      </dgm:prSet>
      <dgm:spPr/>
    </dgm:pt>
    <dgm:pt modelId="{A3225E03-3C8C-43B7-B358-64FAA550819E}" type="pres">
      <dgm:prSet presAssocID="{6473ABED-204D-4443-8633-37154D700722}" presName="spaceBetweenRectangles" presStyleCnt="0"/>
      <dgm:spPr/>
    </dgm:pt>
    <dgm:pt modelId="{1BF1ED07-CDF0-4C00-B626-F52F8A39473B}" type="pres">
      <dgm:prSet presAssocID="{49576C1B-116E-413B-9AD2-5654A148C165}" presName="parentLin" presStyleCnt="0"/>
      <dgm:spPr/>
    </dgm:pt>
    <dgm:pt modelId="{73A87D01-9F3D-4F2E-8BB9-DA6A5E949C3B}" type="pres">
      <dgm:prSet presAssocID="{49576C1B-116E-413B-9AD2-5654A148C165}" presName="parentLeftMargin" presStyleLbl="node1" presStyleIdx="5" presStyleCnt="9"/>
      <dgm:spPr/>
    </dgm:pt>
    <dgm:pt modelId="{B3E7172A-4D18-407A-A386-FC50862BD417}" type="pres">
      <dgm:prSet presAssocID="{49576C1B-116E-413B-9AD2-5654A148C165}" presName="parentText" presStyleLbl="node1" presStyleIdx="6" presStyleCnt="9">
        <dgm:presLayoutVars>
          <dgm:chMax val="0"/>
          <dgm:bulletEnabled val="1"/>
        </dgm:presLayoutVars>
      </dgm:prSet>
      <dgm:spPr/>
    </dgm:pt>
    <dgm:pt modelId="{6139C7E9-E253-4489-8848-26DFF87008AE}" type="pres">
      <dgm:prSet presAssocID="{49576C1B-116E-413B-9AD2-5654A148C165}" presName="negativeSpace" presStyleCnt="0"/>
      <dgm:spPr/>
    </dgm:pt>
    <dgm:pt modelId="{B362A348-3CEB-4231-B815-DF8C0C376459}" type="pres">
      <dgm:prSet presAssocID="{49576C1B-116E-413B-9AD2-5654A148C165}" presName="childText" presStyleLbl="conFgAcc1" presStyleIdx="6" presStyleCnt="9">
        <dgm:presLayoutVars>
          <dgm:bulletEnabled val="1"/>
        </dgm:presLayoutVars>
      </dgm:prSet>
      <dgm:spPr/>
    </dgm:pt>
    <dgm:pt modelId="{EB351574-ACAF-4119-9348-1C9428303FFC}" type="pres">
      <dgm:prSet presAssocID="{EC8C5803-32DD-44A9-AED7-709F67628E56}" presName="spaceBetweenRectangles" presStyleCnt="0"/>
      <dgm:spPr/>
    </dgm:pt>
    <dgm:pt modelId="{2E1E00F3-2124-42CE-ABBB-E8DD0422EDEC}" type="pres">
      <dgm:prSet presAssocID="{6A4B1E6F-902C-45AE-A0A4-638DF0C2660A}" presName="parentLin" presStyleCnt="0"/>
      <dgm:spPr/>
    </dgm:pt>
    <dgm:pt modelId="{7FEF1D59-A644-47F6-90C0-5FF6E1190403}" type="pres">
      <dgm:prSet presAssocID="{6A4B1E6F-902C-45AE-A0A4-638DF0C2660A}" presName="parentLeftMargin" presStyleLbl="node1" presStyleIdx="6" presStyleCnt="9"/>
      <dgm:spPr/>
    </dgm:pt>
    <dgm:pt modelId="{E128776F-46BB-4BD2-94AC-7FC8D6FA47BE}" type="pres">
      <dgm:prSet presAssocID="{6A4B1E6F-902C-45AE-A0A4-638DF0C2660A}" presName="parentText" presStyleLbl="node1" presStyleIdx="7" presStyleCnt="9">
        <dgm:presLayoutVars>
          <dgm:chMax val="0"/>
          <dgm:bulletEnabled val="1"/>
        </dgm:presLayoutVars>
      </dgm:prSet>
      <dgm:spPr/>
    </dgm:pt>
    <dgm:pt modelId="{942353B8-3C97-41FD-98F6-9CEB69A322EC}" type="pres">
      <dgm:prSet presAssocID="{6A4B1E6F-902C-45AE-A0A4-638DF0C2660A}" presName="negativeSpace" presStyleCnt="0"/>
      <dgm:spPr/>
    </dgm:pt>
    <dgm:pt modelId="{57B73E92-2540-4E15-9307-980E7D3F3217}" type="pres">
      <dgm:prSet presAssocID="{6A4B1E6F-902C-45AE-A0A4-638DF0C2660A}" presName="childText" presStyleLbl="conFgAcc1" presStyleIdx="7" presStyleCnt="9">
        <dgm:presLayoutVars>
          <dgm:bulletEnabled val="1"/>
        </dgm:presLayoutVars>
      </dgm:prSet>
      <dgm:spPr/>
    </dgm:pt>
    <dgm:pt modelId="{09143172-36EB-4BBB-9C0A-A18EBD8FE65F}" type="pres">
      <dgm:prSet presAssocID="{8AF66F92-7924-45F1-85E1-95C80781DE7F}" presName="spaceBetweenRectangles" presStyleCnt="0"/>
      <dgm:spPr/>
    </dgm:pt>
    <dgm:pt modelId="{20CD66F7-2938-4B36-B0E1-CF2C232FEEAC}" type="pres">
      <dgm:prSet presAssocID="{3C7987F2-0913-41A0-91F7-9D7836CFB303}" presName="parentLin" presStyleCnt="0"/>
      <dgm:spPr/>
    </dgm:pt>
    <dgm:pt modelId="{5CBF518C-3F4C-4912-B412-FFE606971316}" type="pres">
      <dgm:prSet presAssocID="{3C7987F2-0913-41A0-91F7-9D7836CFB303}" presName="parentLeftMargin" presStyleLbl="node1" presStyleIdx="7" presStyleCnt="9"/>
      <dgm:spPr/>
    </dgm:pt>
    <dgm:pt modelId="{6AEE9EEE-9401-4116-AB83-53E8D1AF6E37}" type="pres">
      <dgm:prSet presAssocID="{3C7987F2-0913-41A0-91F7-9D7836CFB303}" presName="parentText" presStyleLbl="node1" presStyleIdx="8" presStyleCnt="9">
        <dgm:presLayoutVars>
          <dgm:chMax val="0"/>
          <dgm:bulletEnabled val="1"/>
        </dgm:presLayoutVars>
      </dgm:prSet>
      <dgm:spPr/>
    </dgm:pt>
    <dgm:pt modelId="{2E53E958-DE8E-449B-82A4-F16E4BF106CE}" type="pres">
      <dgm:prSet presAssocID="{3C7987F2-0913-41A0-91F7-9D7836CFB303}" presName="negativeSpace" presStyleCnt="0"/>
      <dgm:spPr/>
    </dgm:pt>
    <dgm:pt modelId="{6707E973-0E0A-4D8C-A62C-14C23D724B97}" type="pres">
      <dgm:prSet presAssocID="{3C7987F2-0913-41A0-91F7-9D7836CFB303}" presName="childText" presStyleLbl="conFgAcc1" presStyleIdx="8" presStyleCnt="9">
        <dgm:presLayoutVars>
          <dgm:bulletEnabled val="1"/>
        </dgm:presLayoutVars>
      </dgm:prSet>
      <dgm:spPr/>
    </dgm:pt>
  </dgm:ptLst>
  <dgm:cxnLst>
    <dgm:cxn modelId="{1FCE1C0D-258D-4345-8FC1-11272DCBB39D}" type="presOf" srcId="{438B36F5-5D91-4102-8675-780B5E0563FC}" destId="{1E857FBE-7317-45D9-9F92-CF8DA6FA3861}" srcOrd="1" destOrd="0" presId="urn:microsoft.com/office/officeart/2005/8/layout/list1"/>
    <dgm:cxn modelId="{45804E12-A342-47F4-8D9F-7352EDEBDCE8}" type="presOf" srcId="{3C7987F2-0913-41A0-91F7-9D7836CFB303}" destId="{6AEE9EEE-9401-4116-AB83-53E8D1AF6E37}" srcOrd="1" destOrd="0" presId="urn:microsoft.com/office/officeart/2005/8/layout/list1"/>
    <dgm:cxn modelId="{FBC9C014-6A0E-4B86-879D-814B9645C1C8}" type="presOf" srcId="{54B0C50A-DD86-4DE6-AA03-ACBFF9A53A24}" destId="{CF2E6795-7F72-46C1-AF89-64C4C2D207D7}" srcOrd="0" destOrd="0" presId="urn:microsoft.com/office/officeart/2005/8/layout/list1"/>
    <dgm:cxn modelId="{B0BAC621-8AE6-4BE8-9E77-861AA51C8B93}" type="presOf" srcId="{033DBD9A-3895-4C58-8DE5-5AA4DCF4C479}" destId="{D1B5563D-B277-42E6-B287-417B46021B5A}" srcOrd="0" destOrd="0" presId="urn:microsoft.com/office/officeart/2005/8/layout/list1"/>
    <dgm:cxn modelId="{2C45B52B-5B32-4F7A-B545-A0D23286A3DE}" srcId="{D0B49412-E9BC-4EEE-AEFE-A8D4E9FBBECF}" destId="{3C7987F2-0913-41A0-91F7-9D7836CFB303}" srcOrd="8" destOrd="0" parTransId="{2C6FFB46-40E5-4EE9-AF49-F91E31C05CFC}" sibTransId="{1D43DD1B-EF18-47E4-9D09-37C5969C49B6}"/>
    <dgm:cxn modelId="{3A66E35C-C277-4EDB-AB32-9B2EEB599E7B}" type="presOf" srcId="{BBF24656-87B6-462B-9954-71667AE4F3A9}" destId="{6FF9EE9C-36E6-4D3D-B6D2-1D1EDEF58C39}" srcOrd="0" destOrd="0" presId="urn:microsoft.com/office/officeart/2005/8/layout/list1"/>
    <dgm:cxn modelId="{179EA761-0659-4623-B0DC-BF6815E084EE}" srcId="{D0B49412-E9BC-4EEE-AEFE-A8D4E9FBBECF}" destId="{49576C1B-116E-413B-9AD2-5654A148C165}" srcOrd="6" destOrd="0" parTransId="{80A2C30E-2D61-4E57-B3B9-2802956FA59C}" sibTransId="{EC8C5803-32DD-44A9-AED7-709F67628E56}"/>
    <dgm:cxn modelId="{FDA8CA43-83D1-4E92-8390-CC8874EF6E15}" srcId="{D0B49412-E9BC-4EEE-AEFE-A8D4E9FBBECF}" destId="{6A4B1E6F-902C-45AE-A0A4-638DF0C2660A}" srcOrd="7" destOrd="0" parTransId="{219F70A4-4A93-4DF1-B25C-0B25C8DCBDB4}" sibTransId="{8AF66F92-7924-45F1-85E1-95C80781DE7F}"/>
    <dgm:cxn modelId="{B1F8E264-26BE-4992-A13D-9E790E18D55F}" type="presOf" srcId="{FDB7782F-2849-47AC-B2E8-05DF558ADF6F}" destId="{9C3FBC34-9C48-4DBB-8A4F-654D769BEF08}" srcOrd="0" destOrd="0" presId="urn:microsoft.com/office/officeart/2005/8/layout/list1"/>
    <dgm:cxn modelId="{CDBE4769-DD8C-4307-ACEA-926164279DAD}" type="presOf" srcId="{BBF24656-87B6-462B-9954-71667AE4F3A9}" destId="{48682ACB-4757-443D-86F8-3C1F6CC834BF}" srcOrd="1" destOrd="0" presId="urn:microsoft.com/office/officeart/2005/8/layout/list1"/>
    <dgm:cxn modelId="{649B9F4E-CEE9-4D66-808F-2ACCBD1487A6}" type="presOf" srcId="{3C7987F2-0913-41A0-91F7-9D7836CFB303}" destId="{5CBF518C-3F4C-4912-B412-FFE606971316}" srcOrd="0" destOrd="0" presId="urn:microsoft.com/office/officeart/2005/8/layout/list1"/>
    <dgm:cxn modelId="{37E2C153-F6C9-4DE4-B68D-958FA128DE2F}" srcId="{D0B49412-E9BC-4EEE-AEFE-A8D4E9FBBECF}" destId="{FDB7782F-2849-47AC-B2E8-05DF558ADF6F}" srcOrd="4" destOrd="0" parTransId="{EE56022A-6BF4-432B-9C1D-3C9E5BB80121}" sibTransId="{3653D86E-60FD-4A4D-BD5B-D4C928B37057}"/>
    <dgm:cxn modelId="{19C35D83-54DD-482A-BAA7-626F83360F57}" type="presOf" srcId="{54B0C50A-DD86-4DE6-AA03-ACBFF9A53A24}" destId="{1D624562-018E-4E6C-AF32-47A73EAEBEDC}" srcOrd="1" destOrd="0" presId="urn:microsoft.com/office/officeart/2005/8/layout/list1"/>
    <dgm:cxn modelId="{3B9D0E8D-589E-4B34-901D-3A88FA1097AC}" srcId="{D0B49412-E9BC-4EEE-AEFE-A8D4E9FBBECF}" destId="{BBF24656-87B6-462B-9954-71667AE4F3A9}" srcOrd="1" destOrd="0" parTransId="{4E25360E-A523-45CC-8D25-919088CDFDC3}" sibTransId="{BAF447F2-FBC7-4C04-AE2F-004AA6C65717}"/>
    <dgm:cxn modelId="{7415B5A6-EC71-40D5-9627-C68A4ED26308}" type="presOf" srcId="{FDB7782F-2849-47AC-B2E8-05DF558ADF6F}" destId="{91592C58-1CC2-4526-A210-727088BCAB92}" srcOrd="1" destOrd="0" presId="urn:microsoft.com/office/officeart/2005/8/layout/list1"/>
    <dgm:cxn modelId="{257DAAA7-7343-41CD-920F-15090387AEB7}" type="presOf" srcId="{49576C1B-116E-413B-9AD2-5654A148C165}" destId="{B3E7172A-4D18-407A-A386-FC50862BD417}" srcOrd="1" destOrd="0" presId="urn:microsoft.com/office/officeart/2005/8/layout/list1"/>
    <dgm:cxn modelId="{DCBDF2B1-8C8B-484C-8C26-D6A371319E58}" srcId="{D0B49412-E9BC-4EEE-AEFE-A8D4E9FBBECF}" destId="{438B36F5-5D91-4102-8675-780B5E0563FC}" srcOrd="0" destOrd="0" parTransId="{C10B700E-6B71-473F-ACDD-410F44B40286}" sibTransId="{2D59F9AA-A918-4D30-A96F-332C733B4BC2}"/>
    <dgm:cxn modelId="{FF12B7C8-4631-442F-8FCE-FC349230EAC5}" srcId="{D0B49412-E9BC-4EEE-AEFE-A8D4E9FBBECF}" destId="{570A27F1-0EF2-41D2-A939-3E509CE079E0}" srcOrd="5" destOrd="0" parTransId="{8ED19822-7F83-4CC7-80D2-F466A7FA013A}" sibTransId="{6473ABED-204D-4443-8633-37154D700722}"/>
    <dgm:cxn modelId="{2458ACD2-FBAD-4007-BE90-C7E0924E1D6D}" type="presOf" srcId="{033DBD9A-3895-4C58-8DE5-5AA4DCF4C479}" destId="{3B9BB9B8-C908-40FC-93F5-8B4FBB3B476C}" srcOrd="1" destOrd="0" presId="urn:microsoft.com/office/officeart/2005/8/layout/list1"/>
    <dgm:cxn modelId="{01347CD6-6478-4523-9BAF-E0CB3A71C3BC}" srcId="{D0B49412-E9BC-4EEE-AEFE-A8D4E9FBBECF}" destId="{54B0C50A-DD86-4DE6-AA03-ACBFF9A53A24}" srcOrd="3" destOrd="0" parTransId="{246915ED-F0AA-43D1-B854-C2896D319A03}" sibTransId="{9188502B-B71D-4EFB-BACC-5550DAAD7FE6}"/>
    <dgm:cxn modelId="{90D1C4DA-A953-47C8-A9B8-99BBCB616E77}" type="presOf" srcId="{570A27F1-0EF2-41D2-A939-3E509CE079E0}" destId="{BE0FA39E-710D-4A15-BAF8-F453D4DE8FF1}" srcOrd="0" destOrd="0" presId="urn:microsoft.com/office/officeart/2005/8/layout/list1"/>
    <dgm:cxn modelId="{4B8D2EE1-52F1-49A8-BBCA-36A32F454FAD}" type="presOf" srcId="{570A27F1-0EF2-41D2-A939-3E509CE079E0}" destId="{3AE45D4B-47FF-413A-94CD-B90381906F2B}" srcOrd="1" destOrd="0" presId="urn:microsoft.com/office/officeart/2005/8/layout/list1"/>
    <dgm:cxn modelId="{7B212FE5-E945-481B-B230-CBB012A8A101}" type="presOf" srcId="{D0B49412-E9BC-4EEE-AEFE-A8D4E9FBBECF}" destId="{5E655664-197A-431A-BC5C-DF2848A82A64}" srcOrd="0" destOrd="0" presId="urn:microsoft.com/office/officeart/2005/8/layout/list1"/>
    <dgm:cxn modelId="{441A3EED-A8C5-4590-9088-27D300C93723}" type="presOf" srcId="{6A4B1E6F-902C-45AE-A0A4-638DF0C2660A}" destId="{7FEF1D59-A644-47F6-90C0-5FF6E1190403}" srcOrd="0" destOrd="0" presId="urn:microsoft.com/office/officeart/2005/8/layout/list1"/>
    <dgm:cxn modelId="{85E76FED-7F14-4C46-99A4-6542FD6E55A0}" type="presOf" srcId="{6A4B1E6F-902C-45AE-A0A4-638DF0C2660A}" destId="{E128776F-46BB-4BD2-94AC-7FC8D6FA47BE}" srcOrd="1" destOrd="0" presId="urn:microsoft.com/office/officeart/2005/8/layout/list1"/>
    <dgm:cxn modelId="{E60425F1-482F-4CE2-A524-C2901EC48C89}" type="presOf" srcId="{438B36F5-5D91-4102-8675-780B5E0563FC}" destId="{0AFCBF30-7076-4352-86FD-159F9567E9E0}" srcOrd="0" destOrd="0" presId="urn:microsoft.com/office/officeart/2005/8/layout/list1"/>
    <dgm:cxn modelId="{90A59EF5-BBF8-41D1-AF80-EB0724979870}" srcId="{D0B49412-E9BC-4EEE-AEFE-A8D4E9FBBECF}" destId="{033DBD9A-3895-4C58-8DE5-5AA4DCF4C479}" srcOrd="2" destOrd="0" parTransId="{459952C9-794D-45D7-AF9B-867E9C9B5FEE}" sibTransId="{86623A86-DC03-4B44-ADAF-4EEC07CDD67F}"/>
    <dgm:cxn modelId="{D722F0FF-2766-4A48-8C92-BE2DC6FAE753}" type="presOf" srcId="{49576C1B-116E-413B-9AD2-5654A148C165}" destId="{73A87D01-9F3D-4F2E-8BB9-DA6A5E949C3B}" srcOrd="0" destOrd="0" presId="urn:microsoft.com/office/officeart/2005/8/layout/list1"/>
    <dgm:cxn modelId="{D89E0EC3-9975-439E-AC75-0422B54CD59A}" type="presParOf" srcId="{5E655664-197A-431A-BC5C-DF2848A82A64}" destId="{3B272459-CB61-4F29-AB6C-0924C7A63A0B}" srcOrd="0" destOrd="0" presId="urn:microsoft.com/office/officeart/2005/8/layout/list1"/>
    <dgm:cxn modelId="{A0BAAAE3-7938-41C8-B95E-6F7E4A2023E9}" type="presParOf" srcId="{3B272459-CB61-4F29-AB6C-0924C7A63A0B}" destId="{0AFCBF30-7076-4352-86FD-159F9567E9E0}" srcOrd="0" destOrd="0" presId="urn:microsoft.com/office/officeart/2005/8/layout/list1"/>
    <dgm:cxn modelId="{16FA7FCA-79EE-4B7E-B335-4B8FDBC5AFF3}" type="presParOf" srcId="{3B272459-CB61-4F29-AB6C-0924C7A63A0B}" destId="{1E857FBE-7317-45D9-9F92-CF8DA6FA3861}" srcOrd="1" destOrd="0" presId="urn:microsoft.com/office/officeart/2005/8/layout/list1"/>
    <dgm:cxn modelId="{0710E28B-BB33-41AB-93C6-ADD91A505F17}" type="presParOf" srcId="{5E655664-197A-431A-BC5C-DF2848A82A64}" destId="{FB616558-9486-4A35-A90A-FFAF215E8AEF}" srcOrd="1" destOrd="0" presId="urn:microsoft.com/office/officeart/2005/8/layout/list1"/>
    <dgm:cxn modelId="{E6E6002C-715D-46BB-8C10-15958BC35AFD}" type="presParOf" srcId="{5E655664-197A-431A-BC5C-DF2848A82A64}" destId="{A8301A2B-9DFD-4AD8-9AC9-480A18E10704}" srcOrd="2" destOrd="0" presId="urn:microsoft.com/office/officeart/2005/8/layout/list1"/>
    <dgm:cxn modelId="{42A41B11-72E5-48B7-960F-2754D667635A}" type="presParOf" srcId="{5E655664-197A-431A-BC5C-DF2848A82A64}" destId="{1FEA498C-E7A3-406B-B990-C488BB437DC3}" srcOrd="3" destOrd="0" presId="urn:microsoft.com/office/officeart/2005/8/layout/list1"/>
    <dgm:cxn modelId="{D557FFE3-A236-4364-B3A4-8498D3542CEE}" type="presParOf" srcId="{5E655664-197A-431A-BC5C-DF2848A82A64}" destId="{5F2216CA-B5E1-4139-A34B-68CDFD943DDA}" srcOrd="4" destOrd="0" presId="urn:microsoft.com/office/officeart/2005/8/layout/list1"/>
    <dgm:cxn modelId="{A088DCF7-1387-43F8-B436-C9CC78281289}" type="presParOf" srcId="{5F2216CA-B5E1-4139-A34B-68CDFD943DDA}" destId="{6FF9EE9C-36E6-4D3D-B6D2-1D1EDEF58C39}" srcOrd="0" destOrd="0" presId="urn:microsoft.com/office/officeart/2005/8/layout/list1"/>
    <dgm:cxn modelId="{14FCCEC3-2D10-49AE-8B5E-7494E66BC121}" type="presParOf" srcId="{5F2216CA-B5E1-4139-A34B-68CDFD943DDA}" destId="{48682ACB-4757-443D-86F8-3C1F6CC834BF}" srcOrd="1" destOrd="0" presId="urn:microsoft.com/office/officeart/2005/8/layout/list1"/>
    <dgm:cxn modelId="{45E9BA58-44BF-4DBF-A64E-77C1F3380375}" type="presParOf" srcId="{5E655664-197A-431A-BC5C-DF2848A82A64}" destId="{4B7AAB06-4190-4D23-BF5B-A4D738C3B796}" srcOrd="5" destOrd="0" presId="urn:microsoft.com/office/officeart/2005/8/layout/list1"/>
    <dgm:cxn modelId="{277614C5-9F3D-49E9-B88A-EC589164917B}" type="presParOf" srcId="{5E655664-197A-431A-BC5C-DF2848A82A64}" destId="{2E448D17-63E4-4879-9D9B-C4BF36EA9260}" srcOrd="6" destOrd="0" presId="urn:microsoft.com/office/officeart/2005/8/layout/list1"/>
    <dgm:cxn modelId="{93DDDFAC-4B74-4165-B6FB-62FD37EAE89A}" type="presParOf" srcId="{5E655664-197A-431A-BC5C-DF2848A82A64}" destId="{467525BF-7EB0-4375-B62E-B869EEBADD3B}" srcOrd="7" destOrd="0" presId="urn:microsoft.com/office/officeart/2005/8/layout/list1"/>
    <dgm:cxn modelId="{E08F4A1D-DEEB-4580-B372-B8012FDB3B77}" type="presParOf" srcId="{5E655664-197A-431A-BC5C-DF2848A82A64}" destId="{EB3CD2E4-8657-4E3B-A0CF-4DDA763588C5}" srcOrd="8" destOrd="0" presId="urn:microsoft.com/office/officeart/2005/8/layout/list1"/>
    <dgm:cxn modelId="{C72FC9E4-01BE-4E04-AAB7-598542E58854}" type="presParOf" srcId="{EB3CD2E4-8657-4E3B-A0CF-4DDA763588C5}" destId="{D1B5563D-B277-42E6-B287-417B46021B5A}" srcOrd="0" destOrd="0" presId="urn:microsoft.com/office/officeart/2005/8/layout/list1"/>
    <dgm:cxn modelId="{C590CD40-0E8F-49C0-980A-7AEAC0E006D5}" type="presParOf" srcId="{EB3CD2E4-8657-4E3B-A0CF-4DDA763588C5}" destId="{3B9BB9B8-C908-40FC-93F5-8B4FBB3B476C}" srcOrd="1" destOrd="0" presId="urn:microsoft.com/office/officeart/2005/8/layout/list1"/>
    <dgm:cxn modelId="{E5C8C344-7A96-468A-A5FE-AEAFD8524383}" type="presParOf" srcId="{5E655664-197A-431A-BC5C-DF2848A82A64}" destId="{5698EA09-0801-4B75-8525-D11299CBE35C}" srcOrd="9" destOrd="0" presId="urn:microsoft.com/office/officeart/2005/8/layout/list1"/>
    <dgm:cxn modelId="{3F3C1652-BAA8-4948-95B9-071525E10344}" type="presParOf" srcId="{5E655664-197A-431A-BC5C-DF2848A82A64}" destId="{82D1B6B0-57FE-402C-9D36-881E7B9226EC}" srcOrd="10" destOrd="0" presId="urn:microsoft.com/office/officeart/2005/8/layout/list1"/>
    <dgm:cxn modelId="{A0E15479-39FF-42C9-9CA9-4100AFA95700}" type="presParOf" srcId="{5E655664-197A-431A-BC5C-DF2848A82A64}" destId="{73A09863-B7A3-47ED-B66A-BC2B5186645B}" srcOrd="11" destOrd="0" presId="urn:microsoft.com/office/officeart/2005/8/layout/list1"/>
    <dgm:cxn modelId="{15F0024B-6A70-46D1-94F0-924A02E848A8}" type="presParOf" srcId="{5E655664-197A-431A-BC5C-DF2848A82A64}" destId="{8BD386D6-EB00-488F-BFCB-4DD46D7BF5EC}" srcOrd="12" destOrd="0" presId="urn:microsoft.com/office/officeart/2005/8/layout/list1"/>
    <dgm:cxn modelId="{E83CF481-8FFA-47B0-9EDC-E139F82B7247}" type="presParOf" srcId="{8BD386D6-EB00-488F-BFCB-4DD46D7BF5EC}" destId="{CF2E6795-7F72-46C1-AF89-64C4C2D207D7}" srcOrd="0" destOrd="0" presId="urn:microsoft.com/office/officeart/2005/8/layout/list1"/>
    <dgm:cxn modelId="{33C14E67-F00E-4C70-9BC7-429DF8A18C52}" type="presParOf" srcId="{8BD386D6-EB00-488F-BFCB-4DD46D7BF5EC}" destId="{1D624562-018E-4E6C-AF32-47A73EAEBEDC}" srcOrd="1" destOrd="0" presId="urn:microsoft.com/office/officeart/2005/8/layout/list1"/>
    <dgm:cxn modelId="{9C9810A2-2AEC-43A5-81C1-7A9E410AD28F}" type="presParOf" srcId="{5E655664-197A-431A-BC5C-DF2848A82A64}" destId="{8B9CCAC8-C360-42BF-A01C-D673253B2EC2}" srcOrd="13" destOrd="0" presId="urn:microsoft.com/office/officeart/2005/8/layout/list1"/>
    <dgm:cxn modelId="{F71BF24F-82D2-4D56-9DA8-CBAFF3ADB164}" type="presParOf" srcId="{5E655664-197A-431A-BC5C-DF2848A82A64}" destId="{5550062A-419B-4390-B892-849A5D12DD50}" srcOrd="14" destOrd="0" presId="urn:microsoft.com/office/officeart/2005/8/layout/list1"/>
    <dgm:cxn modelId="{4D741A86-7DE7-44B1-86DA-CF6CFD52EFA8}" type="presParOf" srcId="{5E655664-197A-431A-BC5C-DF2848A82A64}" destId="{45717EFB-CBC1-4FA0-A292-FBB86E96A90D}" srcOrd="15" destOrd="0" presId="urn:microsoft.com/office/officeart/2005/8/layout/list1"/>
    <dgm:cxn modelId="{19A996EB-B8E5-43E8-A455-C3129C42A02F}" type="presParOf" srcId="{5E655664-197A-431A-BC5C-DF2848A82A64}" destId="{C1E6AEDF-F81E-4887-8FC3-48B0922DC1B8}" srcOrd="16" destOrd="0" presId="urn:microsoft.com/office/officeart/2005/8/layout/list1"/>
    <dgm:cxn modelId="{566984E1-FD9D-4C9A-94C8-0D367957CC3D}" type="presParOf" srcId="{C1E6AEDF-F81E-4887-8FC3-48B0922DC1B8}" destId="{9C3FBC34-9C48-4DBB-8A4F-654D769BEF08}" srcOrd="0" destOrd="0" presId="urn:microsoft.com/office/officeart/2005/8/layout/list1"/>
    <dgm:cxn modelId="{713AB3D7-7E81-4263-A2C3-9B221F977030}" type="presParOf" srcId="{C1E6AEDF-F81E-4887-8FC3-48B0922DC1B8}" destId="{91592C58-1CC2-4526-A210-727088BCAB92}" srcOrd="1" destOrd="0" presId="urn:microsoft.com/office/officeart/2005/8/layout/list1"/>
    <dgm:cxn modelId="{F47F8DB9-2434-40D6-A86B-401FD764F526}" type="presParOf" srcId="{5E655664-197A-431A-BC5C-DF2848A82A64}" destId="{E1C3099E-623D-4C36-894E-424F68A16F82}" srcOrd="17" destOrd="0" presId="urn:microsoft.com/office/officeart/2005/8/layout/list1"/>
    <dgm:cxn modelId="{7DA4F3CE-6DFA-4E9D-B8DD-B63A0A9332C4}" type="presParOf" srcId="{5E655664-197A-431A-BC5C-DF2848A82A64}" destId="{25D75FC5-FE6E-461A-AA8B-AA8326970D40}" srcOrd="18" destOrd="0" presId="urn:microsoft.com/office/officeart/2005/8/layout/list1"/>
    <dgm:cxn modelId="{521B6F11-4C5C-419A-9826-B1CACFC8E040}" type="presParOf" srcId="{5E655664-197A-431A-BC5C-DF2848A82A64}" destId="{9E76F39D-BC51-499F-85D2-D323804A0E2F}" srcOrd="19" destOrd="0" presId="urn:microsoft.com/office/officeart/2005/8/layout/list1"/>
    <dgm:cxn modelId="{79727DCD-EEA8-4987-A468-EA3DB7DE28ED}" type="presParOf" srcId="{5E655664-197A-431A-BC5C-DF2848A82A64}" destId="{38BB2B61-BCBA-4A3B-A310-CA13CDC6D730}" srcOrd="20" destOrd="0" presId="urn:microsoft.com/office/officeart/2005/8/layout/list1"/>
    <dgm:cxn modelId="{BBBFDA84-8C6C-4F5B-BC9A-31FFB2A377EF}" type="presParOf" srcId="{38BB2B61-BCBA-4A3B-A310-CA13CDC6D730}" destId="{BE0FA39E-710D-4A15-BAF8-F453D4DE8FF1}" srcOrd="0" destOrd="0" presId="urn:microsoft.com/office/officeart/2005/8/layout/list1"/>
    <dgm:cxn modelId="{CF7242A1-D967-4657-BB86-45D9F43EC4B2}" type="presParOf" srcId="{38BB2B61-BCBA-4A3B-A310-CA13CDC6D730}" destId="{3AE45D4B-47FF-413A-94CD-B90381906F2B}" srcOrd="1" destOrd="0" presId="urn:microsoft.com/office/officeart/2005/8/layout/list1"/>
    <dgm:cxn modelId="{E4515C46-1F0A-4170-AB40-A199F349C68B}" type="presParOf" srcId="{5E655664-197A-431A-BC5C-DF2848A82A64}" destId="{A150CEF4-B246-4870-9B8D-8A13E591B00F}" srcOrd="21" destOrd="0" presId="urn:microsoft.com/office/officeart/2005/8/layout/list1"/>
    <dgm:cxn modelId="{16EF19F3-192F-41E7-AB2E-622378AF38D4}" type="presParOf" srcId="{5E655664-197A-431A-BC5C-DF2848A82A64}" destId="{EB4874A6-1819-4106-BB68-4C15DF18E13D}" srcOrd="22" destOrd="0" presId="urn:microsoft.com/office/officeart/2005/8/layout/list1"/>
    <dgm:cxn modelId="{F6956173-4184-45C0-8C2C-66C1C4CD9EBB}" type="presParOf" srcId="{5E655664-197A-431A-BC5C-DF2848A82A64}" destId="{A3225E03-3C8C-43B7-B358-64FAA550819E}" srcOrd="23" destOrd="0" presId="urn:microsoft.com/office/officeart/2005/8/layout/list1"/>
    <dgm:cxn modelId="{133E3C57-F8D7-40C7-9A5F-A1844C140063}" type="presParOf" srcId="{5E655664-197A-431A-BC5C-DF2848A82A64}" destId="{1BF1ED07-CDF0-4C00-B626-F52F8A39473B}" srcOrd="24" destOrd="0" presId="urn:microsoft.com/office/officeart/2005/8/layout/list1"/>
    <dgm:cxn modelId="{D79426C2-AB15-40D0-AC7B-D35CAC2BD918}" type="presParOf" srcId="{1BF1ED07-CDF0-4C00-B626-F52F8A39473B}" destId="{73A87D01-9F3D-4F2E-8BB9-DA6A5E949C3B}" srcOrd="0" destOrd="0" presId="urn:microsoft.com/office/officeart/2005/8/layout/list1"/>
    <dgm:cxn modelId="{541CE4AB-EFDE-4F6E-AF1E-D72822BD76A6}" type="presParOf" srcId="{1BF1ED07-CDF0-4C00-B626-F52F8A39473B}" destId="{B3E7172A-4D18-407A-A386-FC50862BD417}" srcOrd="1" destOrd="0" presId="urn:microsoft.com/office/officeart/2005/8/layout/list1"/>
    <dgm:cxn modelId="{72E11C58-67BD-4D77-913F-62CDFE24431F}" type="presParOf" srcId="{5E655664-197A-431A-BC5C-DF2848A82A64}" destId="{6139C7E9-E253-4489-8848-26DFF87008AE}" srcOrd="25" destOrd="0" presId="urn:microsoft.com/office/officeart/2005/8/layout/list1"/>
    <dgm:cxn modelId="{BF18D0AE-04EA-4A81-827B-B43B92F65321}" type="presParOf" srcId="{5E655664-197A-431A-BC5C-DF2848A82A64}" destId="{B362A348-3CEB-4231-B815-DF8C0C376459}" srcOrd="26" destOrd="0" presId="urn:microsoft.com/office/officeart/2005/8/layout/list1"/>
    <dgm:cxn modelId="{51F8FA9E-D239-4B88-91A3-75FF43DF80BA}" type="presParOf" srcId="{5E655664-197A-431A-BC5C-DF2848A82A64}" destId="{EB351574-ACAF-4119-9348-1C9428303FFC}" srcOrd="27" destOrd="0" presId="urn:microsoft.com/office/officeart/2005/8/layout/list1"/>
    <dgm:cxn modelId="{5478E588-1813-4257-B641-90FDC6D72787}" type="presParOf" srcId="{5E655664-197A-431A-BC5C-DF2848A82A64}" destId="{2E1E00F3-2124-42CE-ABBB-E8DD0422EDEC}" srcOrd="28" destOrd="0" presId="urn:microsoft.com/office/officeart/2005/8/layout/list1"/>
    <dgm:cxn modelId="{30B9B9E9-EB0C-466E-9386-9E4825FD6D87}" type="presParOf" srcId="{2E1E00F3-2124-42CE-ABBB-E8DD0422EDEC}" destId="{7FEF1D59-A644-47F6-90C0-5FF6E1190403}" srcOrd="0" destOrd="0" presId="urn:microsoft.com/office/officeart/2005/8/layout/list1"/>
    <dgm:cxn modelId="{3A4DF0C9-7484-4FE1-82E7-E70B5EEC776D}" type="presParOf" srcId="{2E1E00F3-2124-42CE-ABBB-E8DD0422EDEC}" destId="{E128776F-46BB-4BD2-94AC-7FC8D6FA47BE}" srcOrd="1" destOrd="0" presId="urn:microsoft.com/office/officeart/2005/8/layout/list1"/>
    <dgm:cxn modelId="{B859C32E-1BCC-464D-90BD-FE4E8E096EB2}" type="presParOf" srcId="{5E655664-197A-431A-BC5C-DF2848A82A64}" destId="{942353B8-3C97-41FD-98F6-9CEB69A322EC}" srcOrd="29" destOrd="0" presId="urn:microsoft.com/office/officeart/2005/8/layout/list1"/>
    <dgm:cxn modelId="{33ABC89D-DFDF-4D45-AF07-ED92B2C2335B}" type="presParOf" srcId="{5E655664-197A-431A-BC5C-DF2848A82A64}" destId="{57B73E92-2540-4E15-9307-980E7D3F3217}" srcOrd="30" destOrd="0" presId="urn:microsoft.com/office/officeart/2005/8/layout/list1"/>
    <dgm:cxn modelId="{70286EF9-35C6-4215-9B0B-53E0EEE7C180}" type="presParOf" srcId="{5E655664-197A-431A-BC5C-DF2848A82A64}" destId="{09143172-36EB-4BBB-9C0A-A18EBD8FE65F}" srcOrd="31" destOrd="0" presId="urn:microsoft.com/office/officeart/2005/8/layout/list1"/>
    <dgm:cxn modelId="{A25F6E8A-846D-447B-9A4E-F946F16C957B}" type="presParOf" srcId="{5E655664-197A-431A-BC5C-DF2848A82A64}" destId="{20CD66F7-2938-4B36-B0E1-CF2C232FEEAC}" srcOrd="32" destOrd="0" presId="urn:microsoft.com/office/officeart/2005/8/layout/list1"/>
    <dgm:cxn modelId="{362E1A60-71E1-4FFF-959E-70E36AAAB230}" type="presParOf" srcId="{20CD66F7-2938-4B36-B0E1-CF2C232FEEAC}" destId="{5CBF518C-3F4C-4912-B412-FFE606971316}" srcOrd="0" destOrd="0" presId="urn:microsoft.com/office/officeart/2005/8/layout/list1"/>
    <dgm:cxn modelId="{76C77187-C375-4F7E-BF93-4F2F2A3B802F}" type="presParOf" srcId="{20CD66F7-2938-4B36-B0E1-CF2C232FEEAC}" destId="{6AEE9EEE-9401-4116-AB83-53E8D1AF6E37}" srcOrd="1" destOrd="0" presId="urn:microsoft.com/office/officeart/2005/8/layout/list1"/>
    <dgm:cxn modelId="{40B81C22-E816-4B33-9C1D-BE64966CDBE0}" type="presParOf" srcId="{5E655664-197A-431A-BC5C-DF2848A82A64}" destId="{2E53E958-DE8E-449B-82A4-F16E4BF106CE}" srcOrd="33" destOrd="0" presId="urn:microsoft.com/office/officeart/2005/8/layout/list1"/>
    <dgm:cxn modelId="{E13FD8E1-6078-475E-BA78-2ED645537D9D}" type="presParOf" srcId="{5E655664-197A-431A-BC5C-DF2848A82A64}" destId="{6707E973-0E0A-4D8C-A62C-14C23D724B97}" srcOrd="34"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BA3E6-B3F2-40BA-951D-9302ECFD225F}">
      <dsp:nvSpPr>
        <dsp:cNvPr id="0" name=""/>
        <dsp:cNvSpPr/>
      </dsp:nvSpPr>
      <dsp:spPr>
        <a:xfrm>
          <a:off x="1678" y="22021"/>
          <a:ext cx="2044468" cy="817787"/>
        </a:xfrm>
        <a:prstGeom prst="chevron">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CO" sz="2300" kern="1200" dirty="0"/>
            <a:t>ENERO</a:t>
          </a:r>
        </a:p>
      </dsp:txBody>
      <dsp:txXfrm>
        <a:off x="410572" y="22021"/>
        <a:ext cx="1226681" cy="817787"/>
      </dsp:txXfrm>
    </dsp:sp>
    <dsp:sp modelId="{C5E7D168-B7BB-4A02-94A7-84EEC7F026EB}">
      <dsp:nvSpPr>
        <dsp:cNvPr id="0" name=""/>
        <dsp:cNvSpPr/>
      </dsp:nvSpPr>
      <dsp:spPr>
        <a:xfrm>
          <a:off x="1841699" y="22021"/>
          <a:ext cx="2044468" cy="817787"/>
        </a:xfrm>
        <a:prstGeom prst="chevr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CO" sz="2300" kern="1200" dirty="0"/>
            <a:t>FEBRERO</a:t>
          </a:r>
        </a:p>
      </dsp:txBody>
      <dsp:txXfrm>
        <a:off x="2250593" y="22021"/>
        <a:ext cx="1226681" cy="817787"/>
      </dsp:txXfrm>
    </dsp:sp>
    <dsp:sp modelId="{EABDFDAF-0AFE-41C2-A298-43938F2CE175}">
      <dsp:nvSpPr>
        <dsp:cNvPr id="0" name=""/>
        <dsp:cNvSpPr/>
      </dsp:nvSpPr>
      <dsp:spPr>
        <a:xfrm>
          <a:off x="3681720" y="22021"/>
          <a:ext cx="2044468" cy="817787"/>
        </a:xfrm>
        <a:prstGeom prst="chevron">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s-CO" sz="2300" b="1" kern="1200" dirty="0"/>
            <a:t>MARZO</a:t>
          </a:r>
        </a:p>
      </dsp:txBody>
      <dsp:txXfrm>
        <a:off x="4090614" y="22021"/>
        <a:ext cx="1226681" cy="817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01A2B-9DFD-4AD8-9AC9-480A18E10704}">
      <dsp:nvSpPr>
        <dsp:cNvPr id="0" name=""/>
        <dsp:cNvSpPr/>
      </dsp:nvSpPr>
      <dsp:spPr>
        <a:xfrm>
          <a:off x="0" y="285017"/>
          <a:ext cx="8222401" cy="302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857FBE-7317-45D9-9F92-CF8DA6FA3861}">
      <dsp:nvSpPr>
        <dsp:cNvPr id="0" name=""/>
        <dsp:cNvSpPr/>
      </dsp:nvSpPr>
      <dsp:spPr>
        <a:xfrm>
          <a:off x="411120" y="9850"/>
          <a:ext cx="5755680" cy="45228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51" tIns="0" rIns="217551" bIns="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rPr>
            <a:t> INFRAESTRUCTURA VIAL TERCIARIA, SECUNDARIA Y URBANA</a:t>
          </a:r>
          <a:endParaRPr lang="en-US" sz="1600" b="1" kern="1200" dirty="0">
            <a:latin typeface="+mn-lt"/>
          </a:endParaRPr>
        </a:p>
      </dsp:txBody>
      <dsp:txXfrm>
        <a:off x="433199" y="31929"/>
        <a:ext cx="5711522" cy="408128"/>
      </dsp:txXfrm>
    </dsp:sp>
    <dsp:sp modelId="{2E448D17-63E4-4879-9D9B-C4BF36EA9260}">
      <dsp:nvSpPr>
        <dsp:cNvPr id="0" name=""/>
        <dsp:cNvSpPr/>
      </dsp:nvSpPr>
      <dsp:spPr>
        <a:xfrm>
          <a:off x="0" y="829337"/>
          <a:ext cx="8222401" cy="302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682ACB-4757-443D-86F8-3C1F6CC834BF}">
      <dsp:nvSpPr>
        <dsp:cNvPr id="0" name=""/>
        <dsp:cNvSpPr/>
      </dsp:nvSpPr>
      <dsp:spPr>
        <a:xfrm>
          <a:off x="411120" y="652217"/>
          <a:ext cx="5755680" cy="354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51" tIns="0" rIns="217551" bIns="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rPr>
            <a:t>INFRAESTRUCTURA EDUCATIVA</a:t>
          </a:r>
          <a:endParaRPr lang="en-US" sz="1600" b="1" kern="1200" dirty="0">
            <a:latin typeface="+mn-lt"/>
          </a:endParaRPr>
        </a:p>
      </dsp:txBody>
      <dsp:txXfrm>
        <a:off x="428413" y="669510"/>
        <a:ext cx="5721094" cy="319654"/>
      </dsp:txXfrm>
    </dsp:sp>
    <dsp:sp modelId="{82D1B6B0-57FE-402C-9D36-881E7B9226EC}">
      <dsp:nvSpPr>
        <dsp:cNvPr id="0" name=""/>
        <dsp:cNvSpPr/>
      </dsp:nvSpPr>
      <dsp:spPr>
        <a:xfrm>
          <a:off x="0" y="1373657"/>
          <a:ext cx="8222401" cy="302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9BB9B8-C908-40FC-93F5-8B4FBB3B476C}">
      <dsp:nvSpPr>
        <dsp:cNvPr id="0" name=""/>
        <dsp:cNvSpPr/>
      </dsp:nvSpPr>
      <dsp:spPr>
        <a:xfrm>
          <a:off x="411120" y="1196537"/>
          <a:ext cx="5755680" cy="354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51" tIns="0" rIns="217551" bIns="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rPr>
            <a:t>ELECTRIFICACIÓN RURAL</a:t>
          </a:r>
          <a:endParaRPr lang="en-US" sz="1600" b="1" kern="1200" dirty="0">
            <a:latin typeface="+mn-lt"/>
          </a:endParaRPr>
        </a:p>
      </dsp:txBody>
      <dsp:txXfrm>
        <a:off x="428413" y="1213830"/>
        <a:ext cx="5721094" cy="319654"/>
      </dsp:txXfrm>
    </dsp:sp>
    <dsp:sp modelId="{5550062A-419B-4390-B892-849A5D12DD50}">
      <dsp:nvSpPr>
        <dsp:cNvPr id="0" name=""/>
        <dsp:cNvSpPr/>
      </dsp:nvSpPr>
      <dsp:spPr>
        <a:xfrm>
          <a:off x="0" y="1974381"/>
          <a:ext cx="8222401" cy="302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24562-018E-4E6C-AF32-47A73EAEBEDC}">
      <dsp:nvSpPr>
        <dsp:cNvPr id="0" name=""/>
        <dsp:cNvSpPr/>
      </dsp:nvSpPr>
      <dsp:spPr>
        <a:xfrm>
          <a:off x="411120" y="1740857"/>
          <a:ext cx="5755680" cy="354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51" tIns="0" rIns="217551" bIns="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rPr>
            <a:t>REFORESTACIÓN</a:t>
          </a:r>
          <a:endParaRPr lang="en-US" sz="1600" b="1" kern="1200" dirty="0">
            <a:latin typeface="+mn-lt"/>
          </a:endParaRPr>
        </a:p>
      </dsp:txBody>
      <dsp:txXfrm>
        <a:off x="428413" y="1758150"/>
        <a:ext cx="5721094" cy="319654"/>
      </dsp:txXfrm>
    </dsp:sp>
    <dsp:sp modelId="{25D75FC5-FE6E-461A-AA8B-AA8326970D40}">
      <dsp:nvSpPr>
        <dsp:cNvPr id="0" name=""/>
        <dsp:cNvSpPr/>
      </dsp:nvSpPr>
      <dsp:spPr>
        <a:xfrm>
          <a:off x="0" y="2462297"/>
          <a:ext cx="8222401" cy="302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592C58-1CC2-4526-A210-727088BCAB92}">
      <dsp:nvSpPr>
        <dsp:cNvPr id="0" name=""/>
        <dsp:cNvSpPr/>
      </dsp:nvSpPr>
      <dsp:spPr>
        <a:xfrm>
          <a:off x="411120" y="2285177"/>
          <a:ext cx="5755680" cy="354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51" tIns="0" rIns="217551" bIns="0" numCol="1" spcCol="1270" anchor="ctr" anchorCtr="0">
          <a:noAutofit/>
        </a:bodyPr>
        <a:lstStyle/>
        <a:p>
          <a:pPr marL="0" lvl="0" indent="0" algn="l" defTabSz="711200">
            <a:lnSpc>
              <a:spcPct val="90000"/>
            </a:lnSpc>
            <a:spcBef>
              <a:spcPct val="0"/>
            </a:spcBef>
            <a:spcAft>
              <a:spcPct val="35000"/>
            </a:spcAft>
            <a:buNone/>
          </a:pPr>
          <a:r>
            <a:rPr lang="es-MX" sz="1600" b="1" kern="1200" dirty="0">
              <a:latin typeface="+mn-lt"/>
            </a:rPr>
            <a:t>REACTIVACIÓN DEL SECTOR AGROPECUARIO</a:t>
          </a:r>
          <a:endParaRPr lang="en-US" sz="1600" b="1" kern="1200" dirty="0">
            <a:latin typeface="+mn-lt"/>
          </a:endParaRPr>
        </a:p>
      </dsp:txBody>
      <dsp:txXfrm>
        <a:off x="428413" y="2302470"/>
        <a:ext cx="5721094" cy="319654"/>
      </dsp:txXfrm>
    </dsp:sp>
    <dsp:sp modelId="{EB4874A6-1819-4106-BB68-4C15DF18E13D}">
      <dsp:nvSpPr>
        <dsp:cNvPr id="0" name=""/>
        <dsp:cNvSpPr/>
      </dsp:nvSpPr>
      <dsp:spPr>
        <a:xfrm>
          <a:off x="0" y="3006617"/>
          <a:ext cx="8222401" cy="302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E45D4B-47FF-413A-94CD-B90381906F2B}">
      <dsp:nvSpPr>
        <dsp:cNvPr id="0" name=""/>
        <dsp:cNvSpPr/>
      </dsp:nvSpPr>
      <dsp:spPr>
        <a:xfrm>
          <a:off x="438360" y="2840315"/>
          <a:ext cx="5755680" cy="354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51" tIns="0" rIns="217551" bIns="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rPr>
            <a:t>CONECTIVIDAD</a:t>
          </a:r>
          <a:endParaRPr lang="en-US" sz="1600" b="1" kern="1200" dirty="0">
            <a:latin typeface="+mn-lt"/>
          </a:endParaRPr>
        </a:p>
      </dsp:txBody>
      <dsp:txXfrm>
        <a:off x="455653" y="2857608"/>
        <a:ext cx="5721094" cy="319654"/>
      </dsp:txXfrm>
    </dsp:sp>
    <dsp:sp modelId="{B362A348-3CEB-4231-B815-DF8C0C376459}">
      <dsp:nvSpPr>
        <dsp:cNvPr id="0" name=""/>
        <dsp:cNvSpPr/>
      </dsp:nvSpPr>
      <dsp:spPr>
        <a:xfrm>
          <a:off x="0" y="3550937"/>
          <a:ext cx="8222401" cy="302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E7172A-4D18-407A-A386-FC50862BD417}">
      <dsp:nvSpPr>
        <dsp:cNvPr id="0" name=""/>
        <dsp:cNvSpPr/>
      </dsp:nvSpPr>
      <dsp:spPr>
        <a:xfrm>
          <a:off x="411120" y="3373817"/>
          <a:ext cx="5755680" cy="354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51" tIns="0" rIns="217551" bIns="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rPr>
            <a:t>GENERACIÓN DE EMPLEO </a:t>
          </a:r>
          <a:endParaRPr lang="en-US" sz="1600" b="1" kern="1200" dirty="0">
            <a:latin typeface="+mn-lt"/>
          </a:endParaRPr>
        </a:p>
      </dsp:txBody>
      <dsp:txXfrm>
        <a:off x="428413" y="3391110"/>
        <a:ext cx="5721094" cy="319654"/>
      </dsp:txXfrm>
    </dsp:sp>
    <dsp:sp modelId="{57B73E92-2540-4E15-9307-980E7D3F3217}">
      <dsp:nvSpPr>
        <dsp:cNvPr id="0" name=""/>
        <dsp:cNvSpPr/>
      </dsp:nvSpPr>
      <dsp:spPr>
        <a:xfrm>
          <a:off x="0" y="4095257"/>
          <a:ext cx="8222401" cy="302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28776F-46BB-4BD2-94AC-7FC8D6FA47BE}">
      <dsp:nvSpPr>
        <dsp:cNvPr id="0" name=""/>
        <dsp:cNvSpPr/>
      </dsp:nvSpPr>
      <dsp:spPr>
        <a:xfrm>
          <a:off x="411120" y="3918137"/>
          <a:ext cx="5755680" cy="354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51" tIns="0" rIns="217551" bIns="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rPr>
            <a:t>REACTIVACIÓN DEL SECTOR PRODUCTIVO</a:t>
          </a:r>
          <a:endParaRPr lang="en-US" sz="1600" b="1" kern="1200" dirty="0">
            <a:latin typeface="+mn-lt"/>
          </a:endParaRPr>
        </a:p>
      </dsp:txBody>
      <dsp:txXfrm>
        <a:off x="428413" y="3935430"/>
        <a:ext cx="5721094" cy="319654"/>
      </dsp:txXfrm>
    </dsp:sp>
    <dsp:sp modelId="{6707E973-0E0A-4D8C-A62C-14C23D724B97}">
      <dsp:nvSpPr>
        <dsp:cNvPr id="0" name=""/>
        <dsp:cNvSpPr/>
      </dsp:nvSpPr>
      <dsp:spPr>
        <a:xfrm>
          <a:off x="0" y="4639577"/>
          <a:ext cx="8222401" cy="3024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EE9EEE-9401-4116-AB83-53E8D1AF6E37}">
      <dsp:nvSpPr>
        <dsp:cNvPr id="0" name=""/>
        <dsp:cNvSpPr/>
      </dsp:nvSpPr>
      <dsp:spPr>
        <a:xfrm>
          <a:off x="411120" y="4462457"/>
          <a:ext cx="5755680" cy="3542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551" tIns="0" rIns="217551" bIns="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rPr>
            <a:t>AGUA POTABLE Y SANEAMIENTO BÁSICO</a:t>
          </a:r>
          <a:endParaRPr lang="en-US" sz="1600" b="1" kern="1200" dirty="0">
            <a:latin typeface="+mn-lt"/>
          </a:endParaRPr>
        </a:p>
      </dsp:txBody>
      <dsp:txXfrm>
        <a:off x="428413" y="4479750"/>
        <a:ext cx="572109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0.01976</cdr:x>
      <cdr:y>0.41917</cdr:y>
    </cdr:from>
    <cdr:to>
      <cdr:x>0.21703</cdr:x>
      <cdr:y>0.46686</cdr:y>
    </cdr:to>
    <cdr:sp macro="" textlink="">
      <cdr:nvSpPr>
        <cdr:cNvPr id="2" name="1 Rectángulo"/>
        <cdr:cNvSpPr/>
      </cdr:nvSpPr>
      <cdr:spPr>
        <a:xfrm xmlns:a="http://schemas.openxmlformats.org/drawingml/2006/main">
          <a:off x="213265" y="2091846"/>
          <a:ext cx="2129423" cy="237994"/>
        </a:xfrm>
        <a:prstGeom xmlns:a="http://schemas.openxmlformats.org/drawingml/2006/main" prst="rect">
          <a:avLst/>
        </a:prstGeom>
        <a:solidFill xmlns:a="http://schemas.openxmlformats.org/drawingml/2006/main">
          <a:srgbClr val="00206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CO" sz="1000" b="1" dirty="0">
              <a:solidFill>
                <a:schemeClr val="bg1"/>
              </a:solidFill>
            </a:rPr>
            <a:t>VIGENCIA 2020</a:t>
          </a:r>
        </a:p>
        <a:p xmlns:a="http://schemas.openxmlformats.org/drawingml/2006/main">
          <a:pPr algn="ctr"/>
          <a:endParaRPr lang="es-CO" sz="1000" b="1" dirty="0">
            <a:solidFill>
              <a:schemeClr val="bg1"/>
            </a:solidFill>
          </a:endParaRPr>
        </a:p>
        <a:p xmlns:a="http://schemas.openxmlformats.org/drawingml/2006/main">
          <a:pPr algn="ctr"/>
          <a:endParaRPr lang="es-CO" sz="1000" b="1" dirty="0">
            <a:solidFill>
              <a:schemeClr val="bg1"/>
            </a:solidFill>
          </a:endParaRPr>
        </a:p>
      </cdr:txBody>
    </cdr:sp>
  </cdr:relSizeAnchor>
  <cdr:relSizeAnchor xmlns:cdr="http://schemas.openxmlformats.org/drawingml/2006/chartDrawing">
    <cdr:from>
      <cdr:x>0.0186</cdr:x>
      <cdr:y>0.46686</cdr:y>
    </cdr:from>
    <cdr:to>
      <cdr:x>0.21703</cdr:x>
      <cdr:y>0.50953</cdr:y>
    </cdr:to>
    <cdr:sp macro="" textlink="">
      <cdr:nvSpPr>
        <cdr:cNvPr id="3" name="2 Rectángulo"/>
        <cdr:cNvSpPr/>
      </cdr:nvSpPr>
      <cdr:spPr>
        <a:xfrm xmlns:a="http://schemas.openxmlformats.org/drawingml/2006/main">
          <a:off x="200738" y="2329841"/>
          <a:ext cx="2141951" cy="212942"/>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CO" sz="1000" dirty="0">
              <a:solidFill>
                <a:srgbClr val="002060"/>
              </a:solidFill>
            </a:rPr>
            <a:t>P. EN EJECUCION: $ 126.454.008.798</a:t>
          </a:r>
        </a:p>
      </cdr:txBody>
    </cdr:sp>
  </cdr:relSizeAnchor>
  <cdr:relSizeAnchor xmlns:cdr="http://schemas.openxmlformats.org/drawingml/2006/chartDrawing">
    <cdr:from>
      <cdr:x>0.01744</cdr:x>
      <cdr:y>0.51462</cdr:y>
    </cdr:from>
    <cdr:to>
      <cdr:x>0.21703</cdr:x>
      <cdr:y>0.55478</cdr:y>
    </cdr:to>
    <cdr:sp macro="" textlink="">
      <cdr:nvSpPr>
        <cdr:cNvPr id="4" name="3 Rectángulo"/>
        <cdr:cNvSpPr/>
      </cdr:nvSpPr>
      <cdr:spPr>
        <a:xfrm xmlns:a="http://schemas.openxmlformats.org/drawingml/2006/main">
          <a:off x="188214" y="2568170"/>
          <a:ext cx="2154476" cy="200417"/>
        </a:xfrm>
        <a:prstGeom xmlns:a="http://schemas.openxmlformats.org/drawingml/2006/main" prst="rect">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CO" sz="900" dirty="0">
              <a:solidFill>
                <a:srgbClr val="002060"/>
              </a:solidFill>
            </a:rPr>
            <a:t>SALDOS POR DISPONER:  $ 54.77.351.696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BEF8C-AD5F-425C-AE98-E0099453C858}" type="datetimeFigureOut">
              <a:rPr lang="es-CO" smtClean="0"/>
              <a:t>29/04/2021</a:t>
            </a:fld>
            <a:endParaRPr lang="es-CO"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EA47A6-9657-4B53-9FFD-F2CED924D4D6}" type="slidenum">
              <a:rPr lang="es-CO" smtClean="0"/>
              <a:t>‹Nº›</a:t>
            </a:fld>
            <a:endParaRPr lang="es-CO" dirty="0"/>
          </a:p>
        </p:txBody>
      </p:sp>
    </p:spTree>
    <p:extLst>
      <p:ext uri="{BB962C8B-B14F-4D97-AF65-F5344CB8AC3E}">
        <p14:creationId xmlns:p14="http://schemas.microsoft.com/office/powerpoint/2010/main" val="258271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CEA47A6-9657-4B53-9FFD-F2CED924D4D6}" type="slidenum">
              <a:rPr lang="es-CO" smtClean="0"/>
              <a:t>6</a:t>
            </a:fld>
            <a:endParaRPr lang="es-CO" dirty="0"/>
          </a:p>
        </p:txBody>
      </p:sp>
    </p:spTree>
    <p:extLst>
      <p:ext uri="{BB962C8B-B14F-4D97-AF65-F5344CB8AC3E}">
        <p14:creationId xmlns:p14="http://schemas.microsoft.com/office/powerpoint/2010/main" val="322065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910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047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E70BF-3B45-4733-B1D8-581BE3D2FE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326F602-EF58-479B-A95D-D3A620FD54B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3D62D7FA-7AB7-4083-86E3-21EE8760A152}"/>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5" name="Marcador de pie de página 4">
            <a:extLst>
              <a:ext uri="{FF2B5EF4-FFF2-40B4-BE49-F238E27FC236}">
                <a16:creationId xmlns:a16="http://schemas.microsoft.com/office/drawing/2014/main" id="{BD6F53C8-B516-4800-8B6C-B735BC168B63}"/>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6" name="Marcador de número de diapositiva 5">
            <a:extLst>
              <a:ext uri="{FF2B5EF4-FFF2-40B4-BE49-F238E27FC236}">
                <a16:creationId xmlns:a16="http://schemas.microsoft.com/office/drawing/2014/main" id="{0294A17D-3DD5-4D41-B7BE-5006F1DA5383}"/>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44101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5D585-A2BD-40FB-907A-63BDFA142CD5}"/>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7103967-7576-471E-996D-9B62169315C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4600608-470F-45CF-A319-6740E02E5916}"/>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5" name="Marcador de pie de página 4">
            <a:extLst>
              <a:ext uri="{FF2B5EF4-FFF2-40B4-BE49-F238E27FC236}">
                <a16:creationId xmlns:a16="http://schemas.microsoft.com/office/drawing/2014/main" id="{B24AF0B0-2679-45B7-A0C9-ABD3B0A6034C}"/>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6" name="Marcador de número de diapositiva 5">
            <a:extLst>
              <a:ext uri="{FF2B5EF4-FFF2-40B4-BE49-F238E27FC236}">
                <a16:creationId xmlns:a16="http://schemas.microsoft.com/office/drawing/2014/main" id="{CDA3770F-CB62-41BE-837B-F6CAFA182ED0}"/>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383812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A7C64F2-7CA2-4D8D-853F-DC2773BB32E6}"/>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4773674-45B5-41B2-BEEB-3D675569B1B8}"/>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1C49218-8CB0-4C03-8242-553548A2AE28}"/>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5" name="Marcador de pie de página 4">
            <a:extLst>
              <a:ext uri="{FF2B5EF4-FFF2-40B4-BE49-F238E27FC236}">
                <a16:creationId xmlns:a16="http://schemas.microsoft.com/office/drawing/2014/main" id="{80DF4AD3-54B2-4959-B53F-BC82FBBA45A8}"/>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6" name="Marcador de número de diapositiva 5">
            <a:extLst>
              <a:ext uri="{FF2B5EF4-FFF2-40B4-BE49-F238E27FC236}">
                <a16:creationId xmlns:a16="http://schemas.microsoft.com/office/drawing/2014/main" id="{4215ADF4-C4E7-4B63-AB8A-136DC7B7C83B}"/>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2597776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E70BF-3B45-4733-B1D8-581BE3D2FE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326F602-EF58-479B-A95D-D3A620FD54B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3D62D7FA-7AB7-4083-86E3-21EE8760A152}"/>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BD6F53C8-B516-4800-8B6C-B735BC168B63}"/>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6" name="Marcador de número de diapositiva 5">
            <a:extLst>
              <a:ext uri="{FF2B5EF4-FFF2-40B4-BE49-F238E27FC236}">
                <a16:creationId xmlns:a16="http://schemas.microsoft.com/office/drawing/2014/main" id="{0294A17D-3DD5-4D41-B7BE-5006F1DA5383}"/>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893874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2E49A-10F6-449B-AA76-111BB854DA9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5DCAB8C-C72C-4676-9B0D-4A6627DB6EF7}"/>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D5B0C61-E754-49BE-BF1F-FC13A1676940}"/>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CA9CE511-2C1E-45A0-950E-C5EB83609F7B}"/>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6" name="Marcador de número de diapositiva 5">
            <a:extLst>
              <a:ext uri="{FF2B5EF4-FFF2-40B4-BE49-F238E27FC236}">
                <a16:creationId xmlns:a16="http://schemas.microsoft.com/office/drawing/2014/main" id="{F574F675-9425-45D9-A328-4D92042FFC6E}"/>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344887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AB7DA-A960-412D-AFAA-1F0ED437DD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FC608D-249B-423F-91AF-DD9428ED1C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41FF3A-01BC-4D8D-8461-DFD4726966A3}"/>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ADF52C74-ACEC-4429-9E4C-0654DBF9B230}"/>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6" name="Marcador de número de diapositiva 5">
            <a:extLst>
              <a:ext uri="{FF2B5EF4-FFF2-40B4-BE49-F238E27FC236}">
                <a16:creationId xmlns:a16="http://schemas.microsoft.com/office/drawing/2014/main" id="{32F8D1C1-34D0-4C98-BB75-7EF48B1D01F2}"/>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602322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AFBA9-8A3D-47F5-B23B-70508C103C7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907D54F-A672-41AE-ABEF-D5C6009F9B3F}"/>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D8F53E5-9A6C-4740-9CE6-4C7549012F9C}"/>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285CD3A-B3F7-437A-8843-BA26F7BCF7C8}"/>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6" name="Marcador de pie de página 5">
            <a:extLst>
              <a:ext uri="{FF2B5EF4-FFF2-40B4-BE49-F238E27FC236}">
                <a16:creationId xmlns:a16="http://schemas.microsoft.com/office/drawing/2014/main" id="{13A851AA-1567-4AC8-80AD-1057A8DBBEDC}"/>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7" name="Marcador de número de diapositiva 6">
            <a:extLst>
              <a:ext uri="{FF2B5EF4-FFF2-40B4-BE49-F238E27FC236}">
                <a16:creationId xmlns:a16="http://schemas.microsoft.com/office/drawing/2014/main" id="{DED212F0-A32D-49B8-8EF9-134D6C57C7A9}"/>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498087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BF70E-A72D-41C6-9E70-CB73D84E2FDB}"/>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DF5CD3B-34E6-45C8-98AA-99AA68BC5E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F7CB61C-ADBD-4B8E-9CBE-B91CF1577C20}"/>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CD30B58-69FB-4F71-9A43-67CE8B61139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7FBECC1-79CF-449B-A1D8-0B9621CE3D3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0B24A9F-9656-4F94-B576-90C961A66210}"/>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8" name="Marcador de pie de página 7">
            <a:extLst>
              <a:ext uri="{FF2B5EF4-FFF2-40B4-BE49-F238E27FC236}">
                <a16:creationId xmlns:a16="http://schemas.microsoft.com/office/drawing/2014/main" id="{1F13D340-60EC-4B87-A976-D39CAF231AEA}"/>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9" name="Marcador de número de diapositiva 8">
            <a:extLst>
              <a:ext uri="{FF2B5EF4-FFF2-40B4-BE49-F238E27FC236}">
                <a16:creationId xmlns:a16="http://schemas.microsoft.com/office/drawing/2014/main" id="{F6996ABC-F392-4EC9-B225-69FA57C8CF5D}"/>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3262433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E09EF-FC03-41D2-9E04-9FDFAC29452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B44D597-7479-47FD-A709-C212A61825B1}"/>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4" name="Marcador de pie de página 3">
            <a:extLst>
              <a:ext uri="{FF2B5EF4-FFF2-40B4-BE49-F238E27FC236}">
                <a16:creationId xmlns:a16="http://schemas.microsoft.com/office/drawing/2014/main" id="{D116DDD9-06D4-43AE-9080-3C966A60D20A}"/>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5" name="Marcador de número de diapositiva 4">
            <a:extLst>
              <a:ext uri="{FF2B5EF4-FFF2-40B4-BE49-F238E27FC236}">
                <a16:creationId xmlns:a16="http://schemas.microsoft.com/office/drawing/2014/main" id="{B6D90DE7-4860-48D5-A027-5360FC5C50E6}"/>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737616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30E2FE7-ECF3-41A4-8EA4-6A8CC93981CB}"/>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3" name="Marcador de pie de página 2">
            <a:extLst>
              <a:ext uri="{FF2B5EF4-FFF2-40B4-BE49-F238E27FC236}">
                <a16:creationId xmlns:a16="http://schemas.microsoft.com/office/drawing/2014/main" id="{076D6DEE-880E-47C4-AC8B-001A7BC8B8A7}"/>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4" name="Marcador de número de diapositiva 3">
            <a:extLst>
              <a:ext uri="{FF2B5EF4-FFF2-40B4-BE49-F238E27FC236}">
                <a16:creationId xmlns:a16="http://schemas.microsoft.com/office/drawing/2014/main" id="{5830D0AE-3340-43EA-B483-3D1891EABC1D}"/>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665906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C4481D-AC12-42FA-9E74-D08CBBA378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61421DD-2372-4B22-97A1-F1B445DE76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D31F63A-C300-4957-BB89-1BF6A925E3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20ADA5-82A4-42D2-835F-859AE1911AC9}"/>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6" name="Marcador de pie de página 5">
            <a:extLst>
              <a:ext uri="{FF2B5EF4-FFF2-40B4-BE49-F238E27FC236}">
                <a16:creationId xmlns:a16="http://schemas.microsoft.com/office/drawing/2014/main" id="{C48CAE65-42DD-431A-A483-EE1107EA9534}"/>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7" name="Marcador de número de diapositiva 6">
            <a:extLst>
              <a:ext uri="{FF2B5EF4-FFF2-40B4-BE49-F238E27FC236}">
                <a16:creationId xmlns:a16="http://schemas.microsoft.com/office/drawing/2014/main" id="{A922AB03-AD12-43D5-8AEB-3240DFDC7201}"/>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221160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2E49A-10F6-449B-AA76-111BB854DA9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5DCAB8C-C72C-4676-9B0D-4A6627DB6EF7}"/>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D5B0C61-E754-49BE-BF1F-FC13A1676940}"/>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5" name="Marcador de pie de página 4">
            <a:extLst>
              <a:ext uri="{FF2B5EF4-FFF2-40B4-BE49-F238E27FC236}">
                <a16:creationId xmlns:a16="http://schemas.microsoft.com/office/drawing/2014/main" id="{CA9CE511-2C1E-45A0-950E-C5EB83609F7B}"/>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6" name="Marcador de número de diapositiva 5">
            <a:extLst>
              <a:ext uri="{FF2B5EF4-FFF2-40B4-BE49-F238E27FC236}">
                <a16:creationId xmlns:a16="http://schemas.microsoft.com/office/drawing/2014/main" id="{F574F675-9425-45D9-A328-4D92042FFC6E}"/>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1206640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9F31A-AC42-457F-9787-2A8356D40A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8294DAD-F849-45A0-BE68-6F14C56642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5D26489E-EF11-4C5A-8814-A68C40E8FC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511E8F-91D9-4C73-8091-B4E3D5EF1322}"/>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6" name="Marcador de pie de página 5">
            <a:extLst>
              <a:ext uri="{FF2B5EF4-FFF2-40B4-BE49-F238E27FC236}">
                <a16:creationId xmlns:a16="http://schemas.microsoft.com/office/drawing/2014/main" id="{E8600EDA-06DF-4D6C-8905-840301EF50B0}"/>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7" name="Marcador de número de diapositiva 6">
            <a:extLst>
              <a:ext uri="{FF2B5EF4-FFF2-40B4-BE49-F238E27FC236}">
                <a16:creationId xmlns:a16="http://schemas.microsoft.com/office/drawing/2014/main" id="{6D801D63-0580-4579-84EC-C7B2B3DAD80E}"/>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666841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5D585-A2BD-40FB-907A-63BDFA142CD5}"/>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7103967-7576-471E-996D-9B62169315C0}"/>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4600608-470F-45CF-A319-6740E02E5916}"/>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B24AF0B0-2679-45B7-A0C9-ABD3B0A6034C}"/>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6" name="Marcador de número de diapositiva 5">
            <a:extLst>
              <a:ext uri="{FF2B5EF4-FFF2-40B4-BE49-F238E27FC236}">
                <a16:creationId xmlns:a16="http://schemas.microsoft.com/office/drawing/2014/main" id="{CDA3770F-CB62-41BE-837B-F6CAFA182ED0}"/>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480355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A7C64F2-7CA2-4D8D-853F-DC2773BB32E6}"/>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4773674-45B5-41B2-BEEB-3D675569B1B8}"/>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1C49218-8CB0-4C03-8242-553548A2AE28}"/>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solidFill>
                  <a:prstClr val="black">
                    <a:tint val="75000"/>
                  </a:prstClr>
                </a:solidFill>
              </a:rPr>
              <a:pPr/>
              <a:t>29/04/2021</a:t>
            </a:fld>
            <a:endParaRPr lang="es-CO" dirty="0">
              <a:solidFill>
                <a:prstClr val="black">
                  <a:tint val="75000"/>
                </a:prstClr>
              </a:solidFill>
            </a:endParaRPr>
          </a:p>
        </p:txBody>
      </p:sp>
      <p:sp>
        <p:nvSpPr>
          <p:cNvPr id="5" name="Marcador de pie de página 4">
            <a:extLst>
              <a:ext uri="{FF2B5EF4-FFF2-40B4-BE49-F238E27FC236}">
                <a16:creationId xmlns:a16="http://schemas.microsoft.com/office/drawing/2014/main" id="{80DF4AD3-54B2-4959-B53F-BC82FBBA45A8}"/>
              </a:ext>
            </a:extLst>
          </p:cNvPr>
          <p:cNvSpPr>
            <a:spLocks noGrp="1"/>
          </p:cNvSpPr>
          <p:nvPr>
            <p:ph type="ftr" sz="quarter" idx="11"/>
          </p:nvPr>
        </p:nvSpPr>
        <p:spPr>
          <a:xfrm>
            <a:off x="4038600" y="6356350"/>
            <a:ext cx="4114800" cy="365125"/>
          </a:xfrm>
          <a:prstGeom prst="rect">
            <a:avLst/>
          </a:prstGeom>
        </p:spPr>
        <p:txBody>
          <a:bodyPr/>
          <a:lstStyle/>
          <a:p>
            <a:endParaRPr lang="es-CO" dirty="0">
              <a:solidFill>
                <a:prstClr val="black">
                  <a:tint val="75000"/>
                </a:prstClr>
              </a:solidFill>
            </a:endParaRPr>
          </a:p>
        </p:txBody>
      </p:sp>
      <p:sp>
        <p:nvSpPr>
          <p:cNvPr id="6" name="Marcador de número de diapositiva 5">
            <a:extLst>
              <a:ext uri="{FF2B5EF4-FFF2-40B4-BE49-F238E27FC236}">
                <a16:creationId xmlns:a16="http://schemas.microsoft.com/office/drawing/2014/main" id="{4215ADF4-C4E7-4B63-AB8A-136DC7B7C83B}"/>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solidFill>
                  <a:prstClr val="black">
                    <a:tint val="75000"/>
                  </a:prstClr>
                </a:solidFill>
              </a:rPr>
              <a:pPr/>
              <a:t>‹Nº›</a:t>
            </a:fld>
            <a:endParaRPr lang="es-CO" dirty="0">
              <a:solidFill>
                <a:prstClr val="black">
                  <a:tint val="75000"/>
                </a:prstClr>
              </a:solidFill>
            </a:endParaRPr>
          </a:p>
        </p:txBody>
      </p:sp>
    </p:spTree>
    <p:extLst>
      <p:ext uri="{BB962C8B-B14F-4D97-AF65-F5344CB8AC3E}">
        <p14:creationId xmlns:p14="http://schemas.microsoft.com/office/powerpoint/2010/main" val="11648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AB7DA-A960-412D-AFAA-1F0ED437DD1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6FC608D-249B-423F-91AF-DD9428ED1C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41FF3A-01BC-4D8D-8461-DFD4726966A3}"/>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5" name="Marcador de pie de página 4">
            <a:extLst>
              <a:ext uri="{FF2B5EF4-FFF2-40B4-BE49-F238E27FC236}">
                <a16:creationId xmlns:a16="http://schemas.microsoft.com/office/drawing/2014/main" id="{ADF52C74-ACEC-4429-9E4C-0654DBF9B230}"/>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6" name="Marcador de número de diapositiva 5">
            <a:extLst>
              <a:ext uri="{FF2B5EF4-FFF2-40B4-BE49-F238E27FC236}">
                <a16:creationId xmlns:a16="http://schemas.microsoft.com/office/drawing/2014/main" id="{32F8D1C1-34D0-4C98-BB75-7EF48B1D01F2}"/>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56313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AFBA9-8A3D-47F5-B23B-70508C103C7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907D54F-A672-41AE-ABEF-D5C6009F9B3F}"/>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D8F53E5-9A6C-4740-9CE6-4C7549012F9C}"/>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285CD3A-B3F7-437A-8843-BA26F7BCF7C8}"/>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6" name="Marcador de pie de página 5">
            <a:extLst>
              <a:ext uri="{FF2B5EF4-FFF2-40B4-BE49-F238E27FC236}">
                <a16:creationId xmlns:a16="http://schemas.microsoft.com/office/drawing/2014/main" id="{13A851AA-1567-4AC8-80AD-1057A8DBBEDC}"/>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7" name="Marcador de número de diapositiva 6">
            <a:extLst>
              <a:ext uri="{FF2B5EF4-FFF2-40B4-BE49-F238E27FC236}">
                <a16:creationId xmlns:a16="http://schemas.microsoft.com/office/drawing/2014/main" id="{DED212F0-A32D-49B8-8EF9-134D6C57C7A9}"/>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6590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BF70E-A72D-41C6-9E70-CB73D84E2FDB}"/>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DF5CD3B-34E6-45C8-98AA-99AA68BC5E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F7CB61C-ADBD-4B8E-9CBE-B91CF1577C20}"/>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6CD30B58-69FB-4F71-9A43-67CE8B61139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7FBECC1-79CF-449B-A1D8-0B9621CE3D3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0B24A9F-9656-4F94-B576-90C961A66210}"/>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8" name="Marcador de pie de página 7">
            <a:extLst>
              <a:ext uri="{FF2B5EF4-FFF2-40B4-BE49-F238E27FC236}">
                <a16:creationId xmlns:a16="http://schemas.microsoft.com/office/drawing/2014/main" id="{1F13D340-60EC-4B87-A976-D39CAF231AEA}"/>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9" name="Marcador de número de diapositiva 8">
            <a:extLst>
              <a:ext uri="{FF2B5EF4-FFF2-40B4-BE49-F238E27FC236}">
                <a16:creationId xmlns:a16="http://schemas.microsoft.com/office/drawing/2014/main" id="{F6996ABC-F392-4EC9-B225-69FA57C8CF5D}"/>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317544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E09EF-FC03-41D2-9E04-9FDFAC29452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FB44D597-7479-47FD-A709-C212A61825B1}"/>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4" name="Marcador de pie de página 3">
            <a:extLst>
              <a:ext uri="{FF2B5EF4-FFF2-40B4-BE49-F238E27FC236}">
                <a16:creationId xmlns:a16="http://schemas.microsoft.com/office/drawing/2014/main" id="{D116DDD9-06D4-43AE-9080-3C966A60D20A}"/>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5" name="Marcador de número de diapositiva 4">
            <a:extLst>
              <a:ext uri="{FF2B5EF4-FFF2-40B4-BE49-F238E27FC236}">
                <a16:creationId xmlns:a16="http://schemas.microsoft.com/office/drawing/2014/main" id="{B6D90DE7-4860-48D5-A027-5360FC5C50E6}"/>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320611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30E2FE7-ECF3-41A4-8EA4-6A8CC93981CB}"/>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3" name="Marcador de pie de página 2">
            <a:extLst>
              <a:ext uri="{FF2B5EF4-FFF2-40B4-BE49-F238E27FC236}">
                <a16:creationId xmlns:a16="http://schemas.microsoft.com/office/drawing/2014/main" id="{076D6DEE-880E-47C4-AC8B-001A7BC8B8A7}"/>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4" name="Marcador de número de diapositiva 3">
            <a:extLst>
              <a:ext uri="{FF2B5EF4-FFF2-40B4-BE49-F238E27FC236}">
                <a16:creationId xmlns:a16="http://schemas.microsoft.com/office/drawing/2014/main" id="{5830D0AE-3340-43EA-B483-3D1891EABC1D}"/>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369303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C4481D-AC12-42FA-9E74-D08CBBA378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61421DD-2372-4B22-97A1-F1B445DE76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4D31F63A-C300-4957-BB89-1BF6A925E3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20ADA5-82A4-42D2-835F-859AE1911AC9}"/>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6" name="Marcador de pie de página 5">
            <a:extLst>
              <a:ext uri="{FF2B5EF4-FFF2-40B4-BE49-F238E27FC236}">
                <a16:creationId xmlns:a16="http://schemas.microsoft.com/office/drawing/2014/main" id="{C48CAE65-42DD-431A-A483-EE1107EA9534}"/>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7" name="Marcador de número de diapositiva 6">
            <a:extLst>
              <a:ext uri="{FF2B5EF4-FFF2-40B4-BE49-F238E27FC236}">
                <a16:creationId xmlns:a16="http://schemas.microsoft.com/office/drawing/2014/main" id="{A922AB03-AD12-43D5-8AEB-3240DFDC7201}"/>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120314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9F31A-AC42-457F-9787-2A8356D40A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8294DAD-F849-45A0-BE68-6F14C56642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5D26489E-EF11-4C5A-8814-A68C40E8FC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511E8F-91D9-4C73-8091-B4E3D5EF1322}"/>
              </a:ext>
            </a:extLst>
          </p:cNvPr>
          <p:cNvSpPr>
            <a:spLocks noGrp="1"/>
          </p:cNvSpPr>
          <p:nvPr>
            <p:ph type="dt" sz="half" idx="10"/>
          </p:nvPr>
        </p:nvSpPr>
        <p:spPr>
          <a:xfrm>
            <a:off x="838200" y="6356350"/>
            <a:ext cx="2743200" cy="365125"/>
          </a:xfrm>
          <a:prstGeom prst="rect">
            <a:avLst/>
          </a:prstGeom>
        </p:spPr>
        <p:txBody>
          <a:bodyPr/>
          <a:lstStyle/>
          <a:p>
            <a:fld id="{57686E99-A724-4E81-90D5-B0F837F304C0}" type="datetimeFigureOut">
              <a:rPr lang="es-CO" smtClean="0"/>
              <a:t>29/04/2021</a:t>
            </a:fld>
            <a:endParaRPr lang="es-CO" dirty="0"/>
          </a:p>
        </p:txBody>
      </p:sp>
      <p:sp>
        <p:nvSpPr>
          <p:cNvPr id="6" name="Marcador de pie de página 5">
            <a:extLst>
              <a:ext uri="{FF2B5EF4-FFF2-40B4-BE49-F238E27FC236}">
                <a16:creationId xmlns:a16="http://schemas.microsoft.com/office/drawing/2014/main" id="{E8600EDA-06DF-4D6C-8905-840301EF50B0}"/>
              </a:ext>
            </a:extLst>
          </p:cNvPr>
          <p:cNvSpPr>
            <a:spLocks noGrp="1"/>
          </p:cNvSpPr>
          <p:nvPr>
            <p:ph type="ftr" sz="quarter" idx="11"/>
          </p:nvPr>
        </p:nvSpPr>
        <p:spPr>
          <a:xfrm>
            <a:off x="4038600" y="6356350"/>
            <a:ext cx="4114800" cy="365125"/>
          </a:xfrm>
          <a:prstGeom prst="rect">
            <a:avLst/>
          </a:prstGeom>
        </p:spPr>
        <p:txBody>
          <a:bodyPr/>
          <a:lstStyle/>
          <a:p>
            <a:endParaRPr lang="es-CO" dirty="0"/>
          </a:p>
        </p:txBody>
      </p:sp>
      <p:sp>
        <p:nvSpPr>
          <p:cNvPr id="7" name="Marcador de número de diapositiva 6">
            <a:extLst>
              <a:ext uri="{FF2B5EF4-FFF2-40B4-BE49-F238E27FC236}">
                <a16:creationId xmlns:a16="http://schemas.microsoft.com/office/drawing/2014/main" id="{6D801D63-0580-4579-84EC-C7B2B3DAD80E}"/>
              </a:ext>
            </a:extLst>
          </p:cNvPr>
          <p:cNvSpPr>
            <a:spLocks noGrp="1"/>
          </p:cNvSpPr>
          <p:nvPr>
            <p:ph type="sldNum" sz="quarter" idx="12"/>
          </p:nvPr>
        </p:nvSpPr>
        <p:spPr>
          <a:xfrm>
            <a:off x="8610600" y="6356350"/>
            <a:ext cx="2743200" cy="365125"/>
          </a:xfrm>
          <a:prstGeom prst="rect">
            <a:avLst/>
          </a:prstGeom>
        </p:spPr>
        <p:txBody>
          <a:bodyPr/>
          <a:lstStyle/>
          <a:p>
            <a:fld id="{61E146E8-F397-4058-88C7-294D047989FB}" type="slidenum">
              <a:rPr lang="es-CO" smtClean="0"/>
              <a:t>‹Nº›</a:t>
            </a:fld>
            <a:endParaRPr lang="es-CO" dirty="0"/>
          </a:p>
        </p:txBody>
      </p:sp>
    </p:spTree>
    <p:extLst>
      <p:ext uri="{BB962C8B-B14F-4D97-AF65-F5344CB8AC3E}">
        <p14:creationId xmlns:p14="http://schemas.microsoft.com/office/powerpoint/2010/main" val="90085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8CB6110-69E4-44E4-88DC-DBB2F0AECB5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87159"/>
          <a:stretch/>
        </p:blipFill>
        <p:spPr>
          <a:xfrm>
            <a:off x="1" y="150124"/>
            <a:ext cx="941695" cy="6707875"/>
          </a:xfrm>
          <a:prstGeom prst="rect">
            <a:avLst/>
          </a:prstGeom>
        </p:spPr>
      </p:pic>
      <p:pic>
        <p:nvPicPr>
          <p:cNvPr id="8" name="Imagen 7">
            <a:extLst>
              <a:ext uri="{FF2B5EF4-FFF2-40B4-BE49-F238E27FC236}">
                <a16:creationId xmlns:a16="http://schemas.microsoft.com/office/drawing/2014/main" id="{87AF3694-C7BB-4898-9402-001E01D70D8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75998" r="112"/>
          <a:stretch/>
        </p:blipFill>
        <p:spPr>
          <a:xfrm>
            <a:off x="10605432" y="0"/>
            <a:ext cx="1586568" cy="5131558"/>
          </a:xfrm>
          <a:prstGeom prst="rect">
            <a:avLst/>
          </a:prstGeom>
        </p:spPr>
      </p:pic>
      <p:pic>
        <p:nvPicPr>
          <p:cNvPr id="9" name="Imagen 8">
            <a:extLst>
              <a:ext uri="{FF2B5EF4-FFF2-40B4-BE49-F238E27FC236}">
                <a16:creationId xmlns:a16="http://schemas.microsoft.com/office/drawing/2014/main" id="{3B1C39F9-9FCC-48B3-99B6-F38B707759D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89409" y="6275367"/>
            <a:ext cx="2980614" cy="482575"/>
          </a:xfrm>
          <a:prstGeom prst="rect">
            <a:avLst/>
          </a:prstGeom>
        </p:spPr>
      </p:pic>
    </p:spTree>
    <p:extLst>
      <p:ext uri="{BB962C8B-B14F-4D97-AF65-F5344CB8AC3E}">
        <p14:creationId xmlns:p14="http://schemas.microsoft.com/office/powerpoint/2010/main" val="410582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D492E80-EFFA-4578-9098-CFAEC18C284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87159"/>
          <a:stretch/>
        </p:blipFill>
        <p:spPr>
          <a:xfrm>
            <a:off x="1" y="150124"/>
            <a:ext cx="941695" cy="6707875"/>
          </a:xfrm>
          <a:prstGeom prst="rect">
            <a:avLst/>
          </a:prstGeom>
        </p:spPr>
      </p:pic>
      <p:pic>
        <p:nvPicPr>
          <p:cNvPr id="8" name="Imagen 7">
            <a:extLst>
              <a:ext uri="{FF2B5EF4-FFF2-40B4-BE49-F238E27FC236}">
                <a16:creationId xmlns:a16="http://schemas.microsoft.com/office/drawing/2014/main" id="{0625CC01-5980-4F41-8446-F876AED41F9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75998" r="112"/>
          <a:stretch/>
        </p:blipFill>
        <p:spPr>
          <a:xfrm>
            <a:off x="10605432" y="0"/>
            <a:ext cx="1586568" cy="5131558"/>
          </a:xfrm>
          <a:prstGeom prst="rect">
            <a:avLst/>
          </a:prstGeom>
        </p:spPr>
      </p:pic>
      <p:pic>
        <p:nvPicPr>
          <p:cNvPr id="9" name="Imagen 8">
            <a:extLst>
              <a:ext uri="{FF2B5EF4-FFF2-40B4-BE49-F238E27FC236}">
                <a16:creationId xmlns:a16="http://schemas.microsoft.com/office/drawing/2014/main" id="{372122C8-F7E0-4AD2-8FC4-8F6A3F21E8B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89409" y="6275367"/>
            <a:ext cx="2980614" cy="482575"/>
          </a:xfrm>
          <a:prstGeom prst="rect">
            <a:avLst/>
          </a:prstGeom>
        </p:spPr>
      </p:pic>
    </p:spTree>
    <p:extLst>
      <p:ext uri="{BB962C8B-B14F-4D97-AF65-F5344CB8AC3E}">
        <p14:creationId xmlns:p14="http://schemas.microsoft.com/office/powerpoint/2010/main" val="6661886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NI&#209;@S"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38837" y="5710624"/>
            <a:ext cx="5324022" cy="738664"/>
          </a:xfrm>
          <a:prstGeom prst="rect">
            <a:avLst/>
          </a:prstGeom>
          <a:noFill/>
        </p:spPr>
        <p:txBody>
          <a:bodyPr wrap="none" rtlCol="0">
            <a:spAutoFit/>
          </a:bodyPr>
          <a:lstStyle/>
          <a:p>
            <a:r>
              <a:rPr lang="es-CO" sz="2400" b="1" dirty="0"/>
              <a:t>Secretaría de Planeación Departamental</a:t>
            </a:r>
          </a:p>
          <a:p>
            <a:r>
              <a:rPr lang="es-CO" dirty="0">
                <a:solidFill>
                  <a:schemeClr val="tx1">
                    <a:lumMod val="75000"/>
                    <a:lumOff val="25000"/>
                  </a:schemeClr>
                </a:solidFill>
              </a:rPr>
              <a:t> </a:t>
            </a:r>
            <a:endParaRPr lang="es-CO" sz="1400" dirty="0">
              <a:solidFill>
                <a:schemeClr val="tx1">
                  <a:lumMod val="75000"/>
                  <a:lumOff val="25000"/>
                </a:schemeClr>
              </a:solidFill>
            </a:endParaRPr>
          </a:p>
        </p:txBody>
      </p:sp>
      <p:pic>
        <p:nvPicPr>
          <p:cNvPr id="5" name="Imagen 4">
            <a:extLst>
              <a:ext uri="{FF2B5EF4-FFF2-40B4-BE49-F238E27FC236}">
                <a16:creationId xmlns:a16="http://schemas.microsoft.com/office/drawing/2014/main" id="{C4F7CB2A-9B8F-4E23-B069-2B29C34B98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3723" y="316379"/>
            <a:ext cx="3979895" cy="1695223"/>
          </a:xfrm>
          <a:prstGeom prst="rect">
            <a:avLst/>
          </a:prstGeom>
        </p:spPr>
      </p:pic>
      <p:sp>
        <p:nvSpPr>
          <p:cNvPr id="6" name="CuadroTexto 5"/>
          <p:cNvSpPr txBox="1"/>
          <p:nvPr/>
        </p:nvSpPr>
        <p:spPr>
          <a:xfrm>
            <a:off x="1208340" y="2113365"/>
            <a:ext cx="9500210" cy="2923877"/>
          </a:xfrm>
          <a:prstGeom prst="rect">
            <a:avLst/>
          </a:prstGeom>
          <a:noFill/>
        </p:spPr>
        <p:txBody>
          <a:bodyPr wrap="square" rtlCol="0">
            <a:spAutoFit/>
          </a:bodyPr>
          <a:lstStyle/>
          <a:p>
            <a:pPr algn="ctr"/>
            <a:r>
              <a:rPr lang="es-CO" sz="2800" dirty="0">
                <a:solidFill>
                  <a:srgbClr val="002060"/>
                </a:solidFill>
                <a:latin typeface="Arial Black" pitchFamily="34" charset="0"/>
                <a:cs typeface="Arial" pitchFamily="34" charset="0"/>
              </a:rPr>
              <a:t>Capítulo de inversiones </a:t>
            </a:r>
          </a:p>
          <a:p>
            <a:pPr algn="ctr"/>
            <a:r>
              <a:rPr lang="es-CO" sz="2800" dirty="0">
                <a:solidFill>
                  <a:srgbClr val="002060"/>
                </a:solidFill>
                <a:latin typeface="Arial Black" pitchFamily="34" charset="0"/>
                <a:cs typeface="Arial" pitchFamily="34" charset="0"/>
              </a:rPr>
              <a:t>Sistema General de Regalías SGR del </a:t>
            </a:r>
          </a:p>
          <a:p>
            <a:pPr algn="ctr"/>
            <a:r>
              <a:rPr lang="es-CO" sz="2800" dirty="0">
                <a:solidFill>
                  <a:srgbClr val="002060"/>
                </a:solidFill>
                <a:latin typeface="Arial Black" pitchFamily="34" charset="0"/>
                <a:cs typeface="Arial" pitchFamily="34" charset="0"/>
              </a:rPr>
              <a:t>Plan de Desarrollo Departamental </a:t>
            </a:r>
          </a:p>
          <a:p>
            <a:pPr algn="ctr"/>
            <a:r>
              <a:rPr lang="es-CO" sz="2800" dirty="0">
                <a:solidFill>
                  <a:srgbClr val="002060"/>
                </a:solidFill>
                <a:latin typeface="Arial Black" pitchFamily="34" charset="0"/>
                <a:cs typeface="Arial" pitchFamily="34" charset="0"/>
              </a:rPr>
              <a:t>«Tú y yo somos Quindío»</a:t>
            </a:r>
          </a:p>
          <a:p>
            <a:pPr algn="ctr"/>
            <a:endParaRPr lang="es-CO" sz="2400" dirty="0">
              <a:solidFill>
                <a:schemeClr val="tx1"/>
              </a:solidFill>
              <a:latin typeface="Arial Black" pitchFamily="34" charset="0"/>
              <a:cs typeface="Arial" pitchFamily="34" charset="0"/>
            </a:endParaRPr>
          </a:p>
          <a:p>
            <a:pPr algn="ctr"/>
            <a:r>
              <a:rPr lang="es-CO" sz="2400" dirty="0">
                <a:solidFill>
                  <a:schemeClr val="tx1"/>
                </a:solidFill>
                <a:latin typeface="Arial Black" pitchFamily="34" charset="0"/>
                <a:cs typeface="Arial" pitchFamily="34" charset="0"/>
              </a:rPr>
              <a:t> </a:t>
            </a:r>
            <a:r>
              <a:rPr lang="es-CO" sz="2400" dirty="0">
                <a:solidFill>
                  <a:schemeClr val="bg1">
                    <a:lumMod val="50000"/>
                  </a:schemeClr>
                </a:solidFill>
                <a:latin typeface="Arial Black" pitchFamily="34" charset="0"/>
                <a:cs typeface="Arial" pitchFamily="34" charset="0"/>
              </a:rPr>
              <a:t> </a:t>
            </a:r>
            <a:r>
              <a:rPr lang="es-CO" sz="2400" b="1" dirty="0">
                <a:solidFill>
                  <a:prstClr val="white">
                    <a:lumMod val="65000"/>
                  </a:prstClr>
                </a:solidFill>
                <a:latin typeface="Arial Black" pitchFamily="34" charset="0"/>
              </a:rPr>
              <a:t> </a:t>
            </a:r>
          </a:p>
          <a:p>
            <a:pPr algn="ctr"/>
            <a:r>
              <a:rPr lang="es-CO" sz="2400" b="1" dirty="0">
                <a:solidFill>
                  <a:prstClr val="white">
                    <a:lumMod val="65000"/>
                  </a:prstClr>
                </a:solidFill>
                <a:latin typeface="Arial Black" pitchFamily="34" charset="0"/>
              </a:rPr>
              <a:t> </a:t>
            </a:r>
            <a:r>
              <a:rPr lang="es-CO" sz="2400" b="1" dirty="0">
                <a:solidFill>
                  <a:schemeClr val="bg1">
                    <a:lumMod val="50000"/>
                  </a:schemeClr>
                </a:solidFill>
                <a:latin typeface="Arial Black" pitchFamily="34" charset="0"/>
              </a:rPr>
              <a:t>Artículo 30 Ley 2056 de 2020</a:t>
            </a:r>
          </a:p>
        </p:txBody>
      </p:sp>
    </p:spTree>
    <p:extLst>
      <p:ext uri="{BB962C8B-B14F-4D97-AF65-F5344CB8AC3E}">
        <p14:creationId xmlns:p14="http://schemas.microsoft.com/office/powerpoint/2010/main" val="329958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4119" y="2844778"/>
            <a:ext cx="9066727" cy="113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B050"/>
              </a:solidFill>
              <a:latin typeface="Arial Black"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807098810"/>
              </p:ext>
            </p:extLst>
          </p:nvPr>
        </p:nvGraphicFramePr>
        <p:xfrm>
          <a:off x="544648" y="783979"/>
          <a:ext cx="10292896" cy="5981946"/>
        </p:xfrm>
        <a:graphic>
          <a:graphicData uri="http://schemas.openxmlformats.org/drawingml/2006/table">
            <a:tbl>
              <a:tblPr/>
              <a:tblGrid>
                <a:gridCol w="378500">
                  <a:extLst>
                    <a:ext uri="{9D8B030D-6E8A-4147-A177-3AD203B41FA5}">
                      <a16:colId xmlns:a16="http://schemas.microsoft.com/office/drawing/2014/main" val="20000"/>
                    </a:ext>
                  </a:extLst>
                </a:gridCol>
                <a:gridCol w="2862833">
                  <a:extLst>
                    <a:ext uri="{9D8B030D-6E8A-4147-A177-3AD203B41FA5}">
                      <a16:colId xmlns:a16="http://schemas.microsoft.com/office/drawing/2014/main" val="20001"/>
                    </a:ext>
                  </a:extLst>
                </a:gridCol>
                <a:gridCol w="233982">
                  <a:extLst>
                    <a:ext uri="{9D8B030D-6E8A-4147-A177-3AD203B41FA5}">
                      <a16:colId xmlns:a16="http://schemas.microsoft.com/office/drawing/2014/main" val="20002"/>
                    </a:ext>
                  </a:extLst>
                </a:gridCol>
                <a:gridCol w="206454">
                  <a:extLst>
                    <a:ext uri="{9D8B030D-6E8A-4147-A177-3AD203B41FA5}">
                      <a16:colId xmlns:a16="http://schemas.microsoft.com/office/drawing/2014/main" val="20003"/>
                    </a:ext>
                  </a:extLst>
                </a:gridCol>
                <a:gridCol w="220218">
                  <a:extLst>
                    <a:ext uri="{9D8B030D-6E8A-4147-A177-3AD203B41FA5}">
                      <a16:colId xmlns:a16="http://schemas.microsoft.com/office/drawing/2014/main" val="20004"/>
                    </a:ext>
                  </a:extLst>
                </a:gridCol>
                <a:gridCol w="213336">
                  <a:extLst>
                    <a:ext uri="{9D8B030D-6E8A-4147-A177-3AD203B41FA5}">
                      <a16:colId xmlns:a16="http://schemas.microsoft.com/office/drawing/2014/main" val="20005"/>
                    </a:ext>
                  </a:extLst>
                </a:gridCol>
                <a:gridCol w="233982">
                  <a:extLst>
                    <a:ext uri="{9D8B030D-6E8A-4147-A177-3AD203B41FA5}">
                      <a16:colId xmlns:a16="http://schemas.microsoft.com/office/drawing/2014/main" val="20006"/>
                    </a:ext>
                  </a:extLst>
                </a:gridCol>
                <a:gridCol w="247745">
                  <a:extLst>
                    <a:ext uri="{9D8B030D-6E8A-4147-A177-3AD203B41FA5}">
                      <a16:colId xmlns:a16="http://schemas.microsoft.com/office/drawing/2014/main" val="20007"/>
                    </a:ext>
                  </a:extLst>
                </a:gridCol>
                <a:gridCol w="302800">
                  <a:extLst>
                    <a:ext uri="{9D8B030D-6E8A-4147-A177-3AD203B41FA5}">
                      <a16:colId xmlns:a16="http://schemas.microsoft.com/office/drawing/2014/main" val="20008"/>
                    </a:ext>
                  </a:extLst>
                </a:gridCol>
                <a:gridCol w="240863">
                  <a:extLst>
                    <a:ext uri="{9D8B030D-6E8A-4147-A177-3AD203B41FA5}">
                      <a16:colId xmlns:a16="http://schemas.microsoft.com/office/drawing/2014/main" val="20009"/>
                    </a:ext>
                  </a:extLst>
                </a:gridCol>
                <a:gridCol w="254627">
                  <a:extLst>
                    <a:ext uri="{9D8B030D-6E8A-4147-A177-3AD203B41FA5}">
                      <a16:colId xmlns:a16="http://schemas.microsoft.com/office/drawing/2014/main" val="20010"/>
                    </a:ext>
                  </a:extLst>
                </a:gridCol>
                <a:gridCol w="289036">
                  <a:extLst>
                    <a:ext uri="{9D8B030D-6E8A-4147-A177-3AD203B41FA5}">
                      <a16:colId xmlns:a16="http://schemas.microsoft.com/office/drawing/2014/main" val="20011"/>
                    </a:ext>
                  </a:extLst>
                </a:gridCol>
                <a:gridCol w="275273">
                  <a:extLst>
                    <a:ext uri="{9D8B030D-6E8A-4147-A177-3AD203B41FA5}">
                      <a16:colId xmlns:a16="http://schemas.microsoft.com/office/drawing/2014/main" val="20012"/>
                    </a:ext>
                  </a:extLst>
                </a:gridCol>
                <a:gridCol w="247745">
                  <a:extLst>
                    <a:ext uri="{9D8B030D-6E8A-4147-A177-3AD203B41FA5}">
                      <a16:colId xmlns:a16="http://schemas.microsoft.com/office/drawing/2014/main" val="20013"/>
                    </a:ext>
                  </a:extLst>
                </a:gridCol>
                <a:gridCol w="254627">
                  <a:extLst>
                    <a:ext uri="{9D8B030D-6E8A-4147-A177-3AD203B41FA5}">
                      <a16:colId xmlns:a16="http://schemas.microsoft.com/office/drawing/2014/main" val="20014"/>
                    </a:ext>
                  </a:extLst>
                </a:gridCol>
                <a:gridCol w="309682">
                  <a:extLst>
                    <a:ext uri="{9D8B030D-6E8A-4147-A177-3AD203B41FA5}">
                      <a16:colId xmlns:a16="http://schemas.microsoft.com/office/drawing/2014/main" val="20015"/>
                    </a:ext>
                  </a:extLst>
                </a:gridCol>
                <a:gridCol w="323445">
                  <a:extLst>
                    <a:ext uri="{9D8B030D-6E8A-4147-A177-3AD203B41FA5}">
                      <a16:colId xmlns:a16="http://schemas.microsoft.com/office/drawing/2014/main" val="20016"/>
                    </a:ext>
                  </a:extLst>
                </a:gridCol>
                <a:gridCol w="337209">
                  <a:extLst>
                    <a:ext uri="{9D8B030D-6E8A-4147-A177-3AD203B41FA5}">
                      <a16:colId xmlns:a16="http://schemas.microsoft.com/office/drawing/2014/main" val="20017"/>
                    </a:ext>
                  </a:extLst>
                </a:gridCol>
                <a:gridCol w="240863">
                  <a:extLst>
                    <a:ext uri="{9D8B030D-6E8A-4147-A177-3AD203B41FA5}">
                      <a16:colId xmlns:a16="http://schemas.microsoft.com/office/drawing/2014/main" val="20018"/>
                    </a:ext>
                  </a:extLst>
                </a:gridCol>
                <a:gridCol w="240863">
                  <a:extLst>
                    <a:ext uri="{9D8B030D-6E8A-4147-A177-3AD203B41FA5}">
                      <a16:colId xmlns:a16="http://schemas.microsoft.com/office/drawing/2014/main" val="20019"/>
                    </a:ext>
                  </a:extLst>
                </a:gridCol>
                <a:gridCol w="323445">
                  <a:extLst>
                    <a:ext uri="{9D8B030D-6E8A-4147-A177-3AD203B41FA5}">
                      <a16:colId xmlns:a16="http://schemas.microsoft.com/office/drawing/2014/main" val="20020"/>
                    </a:ext>
                  </a:extLst>
                </a:gridCol>
                <a:gridCol w="302800">
                  <a:extLst>
                    <a:ext uri="{9D8B030D-6E8A-4147-A177-3AD203B41FA5}">
                      <a16:colId xmlns:a16="http://schemas.microsoft.com/office/drawing/2014/main" val="20021"/>
                    </a:ext>
                  </a:extLst>
                </a:gridCol>
                <a:gridCol w="1752568">
                  <a:extLst>
                    <a:ext uri="{9D8B030D-6E8A-4147-A177-3AD203B41FA5}">
                      <a16:colId xmlns:a16="http://schemas.microsoft.com/office/drawing/2014/main" val="20022"/>
                    </a:ext>
                  </a:extLst>
                </a:gridCol>
              </a:tblGrid>
              <a:tr h="271321">
                <a:tc rowSpan="2">
                  <a:txBody>
                    <a:bodyPr/>
                    <a:lstStyle/>
                    <a:p>
                      <a:pPr algn="ctr" fontAlgn="ctr"/>
                      <a:r>
                        <a:rPr lang="es-CO" sz="1100" b="1" i="0" u="none" strike="noStrike" dirty="0">
                          <a:solidFill>
                            <a:srgbClr val="FFFFFF"/>
                          </a:solidFill>
                          <a:effectLst/>
                          <a:latin typeface="Calibri"/>
                        </a:rPr>
                        <a:t>No.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CO" sz="1100" b="1" i="0" u="none" strike="noStrike" dirty="0">
                          <a:solidFill>
                            <a:srgbClr val="FFFFFF"/>
                          </a:solidFill>
                          <a:effectLst/>
                          <a:latin typeface="Calibri"/>
                        </a:rPr>
                        <a:t>ACTIVIDADES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4">
                  <a:txBody>
                    <a:bodyPr/>
                    <a:lstStyle/>
                    <a:p>
                      <a:pPr algn="ctr" fontAlgn="ctr"/>
                      <a:r>
                        <a:rPr lang="es-CO" sz="1100" b="1" i="0" u="none" strike="noStrike">
                          <a:solidFill>
                            <a:srgbClr val="FFFFFF"/>
                          </a:solidFill>
                          <a:effectLst/>
                          <a:latin typeface="Calibri"/>
                        </a:rPr>
                        <a:t>FEBRERO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100" b="1" i="0" u="none" strike="noStrike">
                          <a:solidFill>
                            <a:srgbClr val="FFFFFF"/>
                          </a:solidFill>
                          <a:effectLst/>
                          <a:latin typeface="Calibri"/>
                        </a:rPr>
                        <a:t>MARZO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100" b="1" i="0" u="none" strike="noStrike">
                          <a:solidFill>
                            <a:srgbClr val="FFFFFF"/>
                          </a:solidFill>
                          <a:effectLst/>
                          <a:latin typeface="Calibri"/>
                        </a:rPr>
                        <a:t>ABRIL</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100" b="1" i="0" u="none" strike="noStrike">
                          <a:solidFill>
                            <a:srgbClr val="FFFFFF"/>
                          </a:solidFill>
                          <a:effectLst/>
                          <a:latin typeface="Calibri"/>
                        </a:rPr>
                        <a:t>MAYO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100" b="1" i="0" u="none" strike="noStrike" dirty="0">
                          <a:solidFill>
                            <a:srgbClr val="FFFFFF"/>
                          </a:solidFill>
                          <a:effectLst/>
                          <a:latin typeface="Calibri"/>
                        </a:rPr>
                        <a:t>JUNIO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dirty="0">
                          <a:solidFill>
                            <a:srgbClr val="FFFFFF"/>
                          </a:solidFill>
                          <a:effectLst/>
                          <a:latin typeface="Calibri"/>
                        </a:rPr>
                        <a:t>RESPONSABLE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12432">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10001"/>
                  </a:ext>
                </a:extLst>
              </a:tr>
              <a:tr h="205547">
                <a:tc>
                  <a:txBody>
                    <a:bodyPr/>
                    <a:lstStyle/>
                    <a:p>
                      <a:pPr algn="l" fontAlgn="ctr"/>
                      <a:r>
                        <a:rPr lang="es-CO" sz="1000" b="1" i="0" u="none" strike="noStrike">
                          <a:solidFill>
                            <a:srgbClr val="FFFFFF"/>
                          </a:solidFill>
                          <a:effectLst/>
                          <a:latin typeface="Calibri"/>
                        </a:rPr>
                        <a:t>1.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ALISTAMIENTO</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00" b="1" i="0" u="none" strike="noStrike" dirty="0">
                          <a:solidFill>
                            <a:srgbClr val="FFFFFF"/>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2"/>
                  </a:ext>
                </a:extLst>
              </a:tr>
              <a:tr h="919617">
                <a:tc>
                  <a:txBody>
                    <a:bodyPr/>
                    <a:lstStyle/>
                    <a:p>
                      <a:pPr algn="l" fontAlgn="ctr"/>
                      <a:r>
                        <a:rPr lang="es-CO" sz="1000" b="1" i="0" u="none" strike="noStrike" dirty="0">
                          <a:solidFill>
                            <a:srgbClr val="000000"/>
                          </a:solidFill>
                          <a:effectLst/>
                          <a:latin typeface="Calibri"/>
                        </a:rPr>
                        <a:t>1.1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Socialización  Guía de Orientaciones para elaborar el capítulo del Plan de Desarrollo Territorial: “inversiones con cargo al Sistema General de Regalías” secretarias de despacho y entes descentralizados.</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dirty="0">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dirty="0">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00" b="1" i="0" u="none" strike="noStrike" dirty="0">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00" b="1" i="0" u="none" strike="noStrike" dirty="0">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dirty="0">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Secretaría de Planeación Departamental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5059">
                <a:tc>
                  <a:txBody>
                    <a:bodyPr/>
                    <a:lstStyle/>
                    <a:p>
                      <a:pPr algn="l" fontAlgn="ctr"/>
                      <a:r>
                        <a:rPr lang="es-CO" sz="1000" b="1" i="0" u="none" strike="noStrike" dirty="0">
                          <a:solidFill>
                            <a:srgbClr val="000000"/>
                          </a:solidFill>
                          <a:effectLst/>
                          <a:latin typeface="Calibri"/>
                        </a:rPr>
                        <a:t>1.2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Acto Administrativo a través del cual se conforma  El  Equipo de Trabajo  para realizar el Proceso de Planeación  Capítulo de Inversiones SGR</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Secretaría de Planeación Departamental – Secretaría Jurídica y de Contratación</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7295">
                <a:tc>
                  <a:txBody>
                    <a:bodyPr/>
                    <a:lstStyle/>
                    <a:p>
                      <a:pPr algn="l" fontAlgn="ctr"/>
                      <a:r>
                        <a:rPr lang="es-CO" sz="1000" b="1" i="0" u="none" strike="noStrike" dirty="0">
                          <a:solidFill>
                            <a:srgbClr val="000000"/>
                          </a:solidFill>
                          <a:effectLst/>
                          <a:latin typeface="Calibri"/>
                        </a:rPr>
                        <a:t>1.3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rgbClr val="000000"/>
                          </a:solidFill>
                          <a:effectLst/>
                          <a:latin typeface="Calibri"/>
                        </a:rPr>
                        <a:t>Acto  Administrativo Proceso Participativo  Capítulo de Inversiones SGR</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000" b="1"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000" b="0" i="0" u="none" strike="noStrike" dirty="0">
                          <a:solidFill>
                            <a:srgbClr val="000000"/>
                          </a:solidFill>
                          <a:effectLst/>
                          <a:latin typeface="Calibri"/>
                        </a:rPr>
                        <a:t>Secretaría de Planeación Departamental - </a:t>
                      </a:r>
                      <a:r>
                        <a:rPr lang="es-CO" sz="1000" b="0" i="0" u="none" strike="noStrike" dirty="0">
                          <a:solidFill>
                            <a:srgbClr val="000000"/>
                          </a:solidFill>
                          <a:effectLst/>
                          <a:latin typeface="+mn-lt"/>
                        </a:rPr>
                        <a:t>Secretaría Jurídica y de Contratación</a:t>
                      </a:r>
                      <a:endParaRPr lang="es-CO" sz="1000" b="0" i="0" u="none" strike="noStrike" dirty="0">
                        <a:solidFill>
                          <a:srgbClr val="000000"/>
                        </a:solidFill>
                        <a:effectLst/>
                        <a:latin typeface="Calibri"/>
                      </a:endParaRP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7338">
                <a:tc>
                  <a:txBody>
                    <a:bodyPr/>
                    <a:lstStyle/>
                    <a:p>
                      <a:pPr algn="l" fontAlgn="ctr"/>
                      <a:r>
                        <a:rPr lang="es-CO" sz="1000" b="1" i="0" u="none" strike="noStrike" dirty="0">
                          <a:solidFill>
                            <a:srgbClr val="000000"/>
                          </a:solidFill>
                          <a:effectLst/>
                          <a:latin typeface="Calibri"/>
                        </a:rPr>
                        <a:t>1.4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rgbClr val="000000"/>
                          </a:solidFill>
                          <a:effectLst/>
                          <a:latin typeface="Calibri"/>
                        </a:rPr>
                        <a:t>Sensibilizar a la ciudadanía acerca de la reforma al SGR y la necesidad de construir este capítulo de manera concertada  a partir de lo establecido en Articulo 30 de la Ley 2056 de 2020.</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000" b="1"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000" b="1"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Equipo Ejercicio de Planeación</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4879">
                <a:tc>
                  <a:txBody>
                    <a:bodyPr/>
                    <a:lstStyle/>
                    <a:p>
                      <a:pPr algn="l" fontAlgn="ctr"/>
                      <a:r>
                        <a:rPr lang="es-CO" sz="1000" b="1" i="0" u="none" strike="noStrike">
                          <a:solidFill>
                            <a:srgbClr val="000000"/>
                          </a:solidFill>
                          <a:effectLst/>
                          <a:latin typeface="Calibri"/>
                        </a:rPr>
                        <a:t>1.5</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Recolección de Información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1"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1" i="0" u="none" strike="noStrike">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55059">
                <a:tc>
                  <a:txBody>
                    <a:bodyPr/>
                    <a:lstStyle/>
                    <a:p>
                      <a:pPr algn="l" fontAlgn="ctr"/>
                      <a:r>
                        <a:rPr lang="es-CO" sz="1000" b="0" i="0" u="none" strike="noStrike">
                          <a:solidFill>
                            <a:srgbClr val="000000"/>
                          </a:solidFill>
                          <a:effectLst/>
                          <a:latin typeface="Calibri"/>
                        </a:rPr>
                        <a:t>1.5.1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Plan de Desarrollo aprobado – Plan plurianual de inversiones</a:t>
                      </a:r>
                      <a:br>
                        <a:rPr lang="es-CO" sz="1000" b="0" i="0" u="none" strike="noStrike" dirty="0">
                          <a:solidFill>
                            <a:srgbClr val="000000"/>
                          </a:solidFill>
                          <a:effectLst/>
                          <a:latin typeface="Calibri"/>
                        </a:rPr>
                      </a:br>
                      <a:endParaRPr lang="es-CO" sz="1000" b="0" i="0" u="none" strike="noStrike" dirty="0">
                        <a:solidFill>
                          <a:srgbClr val="000000"/>
                        </a:solidFill>
                        <a:effectLst/>
                        <a:latin typeface="Calibri"/>
                      </a:endParaRP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mn-lt"/>
                        </a:rPr>
                        <a:t>Equipo Ejercicio de Planeación</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55059">
                <a:tc>
                  <a:txBody>
                    <a:bodyPr/>
                    <a:lstStyle/>
                    <a:p>
                      <a:pPr algn="l" fontAlgn="ctr"/>
                      <a:r>
                        <a:rPr lang="es-CO" sz="1000" b="0" i="0" u="none" strike="noStrike" dirty="0">
                          <a:solidFill>
                            <a:srgbClr val="000000"/>
                          </a:solidFill>
                          <a:effectLst/>
                          <a:latin typeface="Calibri"/>
                        </a:rPr>
                        <a:t>1.5.2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rgbClr val="000000"/>
                          </a:solidFill>
                          <a:effectLst/>
                          <a:latin typeface="Calibri"/>
                        </a:rPr>
                        <a:t>Agenda Departamental de Competitividad e Innovación (aplica sólo para la Asignación para la Inversión Regional)</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mn-lt"/>
                        </a:rPr>
                        <a:t>Equipo Ejercicio de Planeación</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72780">
                <a:tc>
                  <a:txBody>
                    <a:bodyPr/>
                    <a:lstStyle/>
                    <a:p>
                      <a:pPr algn="l" fontAlgn="ctr"/>
                      <a:r>
                        <a:rPr lang="es-CO" sz="1000" b="0" i="0" u="none" strike="noStrike" dirty="0">
                          <a:solidFill>
                            <a:srgbClr val="000000"/>
                          </a:solidFill>
                          <a:effectLst/>
                          <a:latin typeface="Calibri"/>
                        </a:rPr>
                        <a:t>1.5.3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rgbClr val="000000"/>
                          </a:solidFill>
                          <a:effectLst/>
                          <a:latin typeface="Calibri"/>
                        </a:rPr>
                        <a:t>Planes de acción para la transformación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mn-lt"/>
                        </a:rPr>
                        <a:t>Equipo Ejercicio de Planeación</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2780">
                <a:tc>
                  <a:txBody>
                    <a:bodyPr/>
                    <a:lstStyle/>
                    <a:p>
                      <a:pPr algn="l" fontAlgn="ctr"/>
                      <a:r>
                        <a:rPr lang="es-CO" sz="1000" b="0" i="0" u="none" strike="noStrike" dirty="0">
                          <a:solidFill>
                            <a:srgbClr val="000000"/>
                          </a:solidFill>
                          <a:effectLst/>
                          <a:latin typeface="Calibri"/>
                        </a:rPr>
                        <a:t>1.5.4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rgbClr val="000000"/>
                          </a:solidFill>
                          <a:effectLst/>
                          <a:latin typeface="Calibri"/>
                        </a:rPr>
                        <a:t>Planes de Vida Indígena</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mn-lt"/>
                        </a:rPr>
                        <a:t>Equipo Ejercicio de Planeación</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72780">
                <a:tc>
                  <a:txBody>
                    <a:bodyPr/>
                    <a:lstStyle/>
                    <a:p>
                      <a:pPr algn="l" fontAlgn="ctr"/>
                      <a:r>
                        <a:rPr lang="es-CO" sz="1000" b="0" i="0" u="none" strike="noStrike" dirty="0">
                          <a:solidFill>
                            <a:srgbClr val="000000"/>
                          </a:solidFill>
                          <a:effectLst/>
                          <a:latin typeface="Calibri"/>
                        </a:rPr>
                        <a:t>1.5.5</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rgbClr val="000000"/>
                          </a:solidFill>
                          <a:effectLst/>
                          <a:latin typeface="Calibri"/>
                        </a:rPr>
                        <a:t>Planes de </a:t>
                      </a:r>
                      <a:r>
                        <a:rPr lang="es-CO" sz="1000" b="0" i="0" u="none" strike="noStrike" dirty="0" err="1">
                          <a:solidFill>
                            <a:srgbClr val="000000"/>
                          </a:solidFill>
                          <a:effectLst/>
                          <a:latin typeface="Calibri"/>
                        </a:rPr>
                        <a:t>Etnodesarrollo</a:t>
                      </a:r>
                      <a:r>
                        <a:rPr lang="es-CO" sz="1000" b="0" i="0" u="none" strike="noStrike" dirty="0">
                          <a:solidFill>
                            <a:srgbClr val="000000"/>
                          </a:solidFill>
                          <a:effectLst/>
                          <a:latin typeface="Calibri"/>
                        </a:rPr>
                        <a:t>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6874" marR="6874" marT="68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mn-lt"/>
                        </a:rPr>
                        <a:t>Equipo Ejercicio de Planeación</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7" name="CuadroTexto 6">
            <a:extLst>
              <a:ext uri="{FF2B5EF4-FFF2-40B4-BE49-F238E27FC236}">
                <a16:creationId xmlns:a16="http://schemas.microsoft.com/office/drawing/2014/main" id="{2D11287B-0D2C-4878-8BBF-DC9C070E6FDF}"/>
              </a:ext>
            </a:extLst>
          </p:cNvPr>
          <p:cNvSpPr txBox="1"/>
          <p:nvPr/>
        </p:nvSpPr>
        <p:spPr>
          <a:xfrm>
            <a:off x="525598" y="101600"/>
            <a:ext cx="10365186" cy="584775"/>
          </a:xfrm>
          <a:prstGeom prst="rect">
            <a:avLst/>
          </a:prstGeom>
          <a:noFill/>
        </p:spPr>
        <p:txBody>
          <a:bodyPr wrap="square" rtlCol="0">
            <a:spAutoFit/>
          </a:bodyPr>
          <a:lstStyle/>
          <a:p>
            <a:r>
              <a:rPr lang="es-MX" sz="3200" b="1" spc="-150" dirty="0"/>
              <a:t>C</a:t>
            </a:r>
            <a:r>
              <a:rPr lang="es-CO" sz="3200" b="1" spc="-150" dirty="0" err="1"/>
              <a:t>ronograma</a:t>
            </a:r>
            <a:r>
              <a:rPr lang="es-CO" sz="3200" b="1" spc="-150" dirty="0"/>
              <a:t> de actividades. Formulación Capítulo Inversión SGR</a:t>
            </a:r>
          </a:p>
        </p:txBody>
      </p:sp>
    </p:spTree>
    <p:extLst>
      <p:ext uri="{BB962C8B-B14F-4D97-AF65-F5344CB8AC3E}">
        <p14:creationId xmlns:p14="http://schemas.microsoft.com/office/powerpoint/2010/main" val="160368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32921752"/>
              </p:ext>
            </p:extLst>
          </p:nvPr>
        </p:nvGraphicFramePr>
        <p:xfrm>
          <a:off x="666362" y="1085851"/>
          <a:ext cx="10260718" cy="5703479"/>
        </p:xfrm>
        <a:graphic>
          <a:graphicData uri="http://schemas.openxmlformats.org/drawingml/2006/table">
            <a:tbl>
              <a:tblPr/>
              <a:tblGrid>
                <a:gridCol w="376310">
                  <a:extLst>
                    <a:ext uri="{9D8B030D-6E8A-4147-A177-3AD203B41FA5}">
                      <a16:colId xmlns:a16="http://schemas.microsoft.com/office/drawing/2014/main" val="20000"/>
                    </a:ext>
                  </a:extLst>
                </a:gridCol>
                <a:gridCol w="2846272">
                  <a:extLst>
                    <a:ext uri="{9D8B030D-6E8A-4147-A177-3AD203B41FA5}">
                      <a16:colId xmlns:a16="http://schemas.microsoft.com/office/drawing/2014/main" val="20001"/>
                    </a:ext>
                  </a:extLst>
                </a:gridCol>
                <a:gridCol w="237189">
                  <a:extLst>
                    <a:ext uri="{9D8B030D-6E8A-4147-A177-3AD203B41FA5}">
                      <a16:colId xmlns:a16="http://schemas.microsoft.com/office/drawing/2014/main" val="20002"/>
                    </a:ext>
                  </a:extLst>
                </a:gridCol>
                <a:gridCol w="209822">
                  <a:extLst>
                    <a:ext uri="{9D8B030D-6E8A-4147-A177-3AD203B41FA5}">
                      <a16:colId xmlns:a16="http://schemas.microsoft.com/office/drawing/2014/main" val="20003"/>
                    </a:ext>
                  </a:extLst>
                </a:gridCol>
                <a:gridCol w="218944">
                  <a:extLst>
                    <a:ext uri="{9D8B030D-6E8A-4147-A177-3AD203B41FA5}">
                      <a16:colId xmlns:a16="http://schemas.microsoft.com/office/drawing/2014/main" val="20004"/>
                    </a:ext>
                  </a:extLst>
                </a:gridCol>
                <a:gridCol w="212103">
                  <a:extLst>
                    <a:ext uri="{9D8B030D-6E8A-4147-A177-3AD203B41FA5}">
                      <a16:colId xmlns:a16="http://schemas.microsoft.com/office/drawing/2014/main" val="20005"/>
                    </a:ext>
                  </a:extLst>
                </a:gridCol>
                <a:gridCol w="237189">
                  <a:extLst>
                    <a:ext uri="{9D8B030D-6E8A-4147-A177-3AD203B41FA5}">
                      <a16:colId xmlns:a16="http://schemas.microsoft.com/office/drawing/2014/main" val="20006"/>
                    </a:ext>
                  </a:extLst>
                </a:gridCol>
                <a:gridCol w="246311">
                  <a:extLst>
                    <a:ext uri="{9D8B030D-6E8A-4147-A177-3AD203B41FA5}">
                      <a16:colId xmlns:a16="http://schemas.microsoft.com/office/drawing/2014/main" val="20007"/>
                    </a:ext>
                  </a:extLst>
                </a:gridCol>
                <a:gridCol w="301048">
                  <a:extLst>
                    <a:ext uri="{9D8B030D-6E8A-4147-A177-3AD203B41FA5}">
                      <a16:colId xmlns:a16="http://schemas.microsoft.com/office/drawing/2014/main" val="20008"/>
                    </a:ext>
                  </a:extLst>
                </a:gridCol>
                <a:gridCol w="239470">
                  <a:extLst>
                    <a:ext uri="{9D8B030D-6E8A-4147-A177-3AD203B41FA5}">
                      <a16:colId xmlns:a16="http://schemas.microsoft.com/office/drawing/2014/main" val="20009"/>
                    </a:ext>
                  </a:extLst>
                </a:gridCol>
                <a:gridCol w="255434">
                  <a:extLst>
                    <a:ext uri="{9D8B030D-6E8A-4147-A177-3AD203B41FA5}">
                      <a16:colId xmlns:a16="http://schemas.microsoft.com/office/drawing/2014/main" val="20010"/>
                    </a:ext>
                  </a:extLst>
                </a:gridCol>
                <a:gridCol w="291926">
                  <a:extLst>
                    <a:ext uri="{9D8B030D-6E8A-4147-A177-3AD203B41FA5}">
                      <a16:colId xmlns:a16="http://schemas.microsoft.com/office/drawing/2014/main" val="20011"/>
                    </a:ext>
                  </a:extLst>
                </a:gridCol>
                <a:gridCol w="273680">
                  <a:extLst>
                    <a:ext uri="{9D8B030D-6E8A-4147-A177-3AD203B41FA5}">
                      <a16:colId xmlns:a16="http://schemas.microsoft.com/office/drawing/2014/main" val="20012"/>
                    </a:ext>
                  </a:extLst>
                </a:gridCol>
                <a:gridCol w="246311">
                  <a:extLst>
                    <a:ext uri="{9D8B030D-6E8A-4147-A177-3AD203B41FA5}">
                      <a16:colId xmlns:a16="http://schemas.microsoft.com/office/drawing/2014/main" val="20013"/>
                    </a:ext>
                  </a:extLst>
                </a:gridCol>
                <a:gridCol w="255434">
                  <a:extLst>
                    <a:ext uri="{9D8B030D-6E8A-4147-A177-3AD203B41FA5}">
                      <a16:colId xmlns:a16="http://schemas.microsoft.com/office/drawing/2014/main" val="20014"/>
                    </a:ext>
                  </a:extLst>
                </a:gridCol>
                <a:gridCol w="310171">
                  <a:extLst>
                    <a:ext uri="{9D8B030D-6E8A-4147-A177-3AD203B41FA5}">
                      <a16:colId xmlns:a16="http://schemas.microsoft.com/office/drawing/2014/main" val="20015"/>
                    </a:ext>
                  </a:extLst>
                </a:gridCol>
                <a:gridCol w="321574">
                  <a:extLst>
                    <a:ext uri="{9D8B030D-6E8A-4147-A177-3AD203B41FA5}">
                      <a16:colId xmlns:a16="http://schemas.microsoft.com/office/drawing/2014/main" val="20016"/>
                    </a:ext>
                  </a:extLst>
                </a:gridCol>
                <a:gridCol w="337539">
                  <a:extLst>
                    <a:ext uri="{9D8B030D-6E8A-4147-A177-3AD203B41FA5}">
                      <a16:colId xmlns:a16="http://schemas.microsoft.com/office/drawing/2014/main" val="20017"/>
                    </a:ext>
                  </a:extLst>
                </a:gridCol>
                <a:gridCol w="239470">
                  <a:extLst>
                    <a:ext uri="{9D8B030D-6E8A-4147-A177-3AD203B41FA5}">
                      <a16:colId xmlns:a16="http://schemas.microsoft.com/office/drawing/2014/main" val="20018"/>
                    </a:ext>
                  </a:extLst>
                </a:gridCol>
                <a:gridCol w="239470">
                  <a:extLst>
                    <a:ext uri="{9D8B030D-6E8A-4147-A177-3AD203B41FA5}">
                      <a16:colId xmlns:a16="http://schemas.microsoft.com/office/drawing/2014/main" val="20019"/>
                    </a:ext>
                  </a:extLst>
                </a:gridCol>
                <a:gridCol w="321574">
                  <a:extLst>
                    <a:ext uri="{9D8B030D-6E8A-4147-A177-3AD203B41FA5}">
                      <a16:colId xmlns:a16="http://schemas.microsoft.com/office/drawing/2014/main" val="20020"/>
                    </a:ext>
                  </a:extLst>
                </a:gridCol>
                <a:gridCol w="301048">
                  <a:extLst>
                    <a:ext uri="{9D8B030D-6E8A-4147-A177-3AD203B41FA5}">
                      <a16:colId xmlns:a16="http://schemas.microsoft.com/office/drawing/2014/main" val="20021"/>
                    </a:ext>
                  </a:extLst>
                </a:gridCol>
                <a:gridCol w="1742429">
                  <a:extLst>
                    <a:ext uri="{9D8B030D-6E8A-4147-A177-3AD203B41FA5}">
                      <a16:colId xmlns:a16="http://schemas.microsoft.com/office/drawing/2014/main" val="20022"/>
                    </a:ext>
                  </a:extLst>
                </a:gridCol>
              </a:tblGrid>
              <a:tr h="251913">
                <a:tc>
                  <a:txBody>
                    <a:bodyPr/>
                    <a:lstStyle/>
                    <a:p>
                      <a:pPr algn="l" fontAlgn="ctr"/>
                      <a:r>
                        <a:rPr lang="es-CO" sz="1050" b="1" i="0" u="none" strike="noStrike" dirty="0">
                          <a:solidFill>
                            <a:srgbClr val="FFFFFF"/>
                          </a:solidFill>
                          <a:effectLst/>
                          <a:latin typeface="Calibri"/>
                        </a:rPr>
                        <a:t>2</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dirty="0">
                          <a:solidFill>
                            <a:srgbClr val="FFFFFF"/>
                          </a:solidFill>
                          <a:effectLst/>
                          <a:latin typeface="Calibri"/>
                        </a:rPr>
                        <a:t>ELABORACIÓN AUTODIAGNÓSTICO</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dirty="0">
                          <a:solidFill>
                            <a:srgbClr val="FFFFFF"/>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308120">
                <a:tc>
                  <a:txBody>
                    <a:bodyPr/>
                    <a:lstStyle/>
                    <a:p>
                      <a:pPr algn="l" fontAlgn="ctr"/>
                      <a:r>
                        <a:rPr lang="es-CO" sz="1050" b="1" i="0" u="none" strike="noStrike" dirty="0">
                          <a:solidFill>
                            <a:srgbClr val="002060"/>
                          </a:solidFill>
                          <a:effectLst/>
                          <a:latin typeface="Calibri"/>
                        </a:rPr>
                        <a:t>2.1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000" b="0" i="0" u="none" strike="noStrike" dirty="0">
                          <a:solidFill>
                            <a:srgbClr val="000000"/>
                          </a:solidFill>
                          <a:effectLst/>
                          <a:latin typeface="Calibri"/>
                        </a:rPr>
                        <a:t>Techos presupuestales  Sistema General de Regalías 2021-2023</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dirty="0">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dirty="0">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ctr"/>
                      <a:r>
                        <a:rPr lang="es-CO" sz="1050" b="1" i="0" u="none" strike="noStrike" dirty="0">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dirty="0">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dirty="0">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dirty="0">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s-CO" sz="1050" b="1" i="0" u="none" strike="noStrike" dirty="0">
                          <a:solidFill>
                            <a:srgbClr val="002060"/>
                          </a:solidFill>
                          <a:effectLst/>
                          <a:latin typeface="Calibri"/>
                        </a:rPr>
                        <a:t>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59061">
                <a:tc>
                  <a:txBody>
                    <a:bodyPr/>
                    <a:lstStyle/>
                    <a:p>
                      <a:pPr algn="l" fontAlgn="ctr"/>
                      <a:r>
                        <a:rPr lang="es-CO" sz="1050" b="1" i="0" u="none" strike="noStrike">
                          <a:solidFill>
                            <a:srgbClr val="000000"/>
                          </a:solidFill>
                          <a:effectLst/>
                          <a:latin typeface="Calibri"/>
                        </a:rPr>
                        <a:t>2.2</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Relación Metas dentro del Plan de Desarrollo  que se encuentran financiadas o cofinanciadas con recursos del SGR.</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Secretaría de Planeación Departamental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6546">
                <a:tc>
                  <a:txBody>
                    <a:bodyPr/>
                    <a:lstStyle/>
                    <a:p>
                      <a:pPr algn="l" fontAlgn="ctr"/>
                      <a:r>
                        <a:rPr lang="es-CO" sz="1050" b="1" i="0" u="none" strike="noStrike">
                          <a:solidFill>
                            <a:srgbClr val="000000"/>
                          </a:solidFill>
                          <a:effectLst/>
                          <a:latin typeface="Calibri"/>
                        </a:rPr>
                        <a:t>2.3</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Relación de proyectos que se encuentran relacionados con las metas que cuentan con financiación o cofinanciación con recursos del SGR</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Secretaría de Planeación Departamental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1957">
                <a:tc>
                  <a:txBody>
                    <a:bodyPr/>
                    <a:lstStyle/>
                    <a:p>
                      <a:pPr algn="l" fontAlgn="ctr"/>
                      <a:r>
                        <a:rPr lang="es-CO" sz="1050" b="1" i="0" u="none" strike="noStrike">
                          <a:solidFill>
                            <a:srgbClr val="000000"/>
                          </a:solidFill>
                          <a:effectLst/>
                          <a:latin typeface="Calibri"/>
                        </a:rPr>
                        <a:t>2.4</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Determinación de  los proyectos que deberán eventualmente ser modificados, en términos de su alcance o nivel de contribución a una meta o por que eventualmente el cálculo de la expectativa frente a los recursos de SGR hayan podido cambiar desde la formulación del plan a la fecha.</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Secretaría de Planeación Departamental - Equipo de Planeación SGR</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15647">
                <a:tc>
                  <a:txBody>
                    <a:bodyPr/>
                    <a:lstStyle/>
                    <a:p>
                      <a:pPr algn="l" fontAlgn="ctr"/>
                      <a:r>
                        <a:rPr lang="es-CO" sz="1050" b="1" i="0" u="none" strike="noStrike">
                          <a:solidFill>
                            <a:srgbClr val="000000"/>
                          </a:solidFill>
                          <a:effectLst/>
                          <a:latin typeface="Calibri"/>
                        </a:rPr>
                        <a:t>2.5</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Redacción de las iniciativas y/o proyectos de inversión que permitan la consecución de las metas y/o programas enmarcados en el cumplimiento de las características de los proyectos de inversión definidos en el artículo 29 de la Ley 2056 de 2020: Pertinencia, Viabilidad, Sostenibilidad, Impacto, Articulación con las Políticas  y Planes nacionales y territoriales, Mejoramiento de Indicadores NBI.</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Equipo de Planeación SGR</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9917">
                <a:tc>
                  <a:txBody>
                    <a:bodyPr/>
                    <a:lstStyle/>
                    <a:p>
                      <a:pPr algn="l" fontAlgn="ctr"/>
                      <a:r>
                        <a:rPr lang="es-CO" sz="1050" b="0" i="0" u="none" strike="noStrike">
                          <a:solidFill>
                            <a:srgbClr val="000000"/>
                          </a:solidFill>
                          <a:effectLst/>
                          <a:latin typeface="Calibri"/>
                        </a:rPr>
                        <a:t>2.5.1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Asignación Regional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Equipo de Planeación SGR</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9917">
                <a:tc>
                  <a:txBody>
                    <a:bodyPr/>
                    <a:lstStyle/>
                    <a:p>
                      <a:pPr algn="l" fontAlgn="ctr"/>
                      <a:r>
                        <a:rPr lang="es-CO" sz="1050" b="0" i="0" u="none" strike="noStrike">
                          <a:solidFill>
                            <a:srgbClr val="000000"/>
                          </a:solidFill>
                          <a:effectLst/>
                          <a:latin typeface="Calibri"/>
                        </a:rPr>
                        <a:t>2.5.2</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Asignación Directa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Equipo de Planeación SGR</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8120">
                <a:tc>
                  <a:txBody>
                    <a:bodyPr/>
                    <a:lstStyle/>
                    <a:p>
                      <a:pPr algn="l" fontAlgn="ctr"/>
                      <a:r>
                        <a:rPr lang="es-CO" sz="1050" b="0" i="0" u="none" strike="noStrike" dirty="0">
                          <a:solidFill>
                            <a:srgbClr val="000000"/>
                          </a:solidFill>
                          <a:effectLst/>
                          <a:latin typeface="Calibri"/>
                        </a:rPr>
                        <a:t>2.5.3</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rgbClr val="000000"/>
                          </a:solidFill>
                          <a:effectLst/>
                          <a:latin typeface="Calibri"/>
                        </a:rPr>
                        <a:t>Asignación Directa comunidades Indígenas y  Afrocolombianas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0"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Equipo de Planeación SGR</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60943">
                <a:tc>
                  <a:txBody>
                    <a:bodyPr/>
                    <a:lstStyle/>
                    <a:p>
                      <a:pPr algn="l" fontAlgn="ctr"/>
                      <a:r>
                        <a:rPr lang="es-CO" sz="1050" b="1" i="0" u="none" strike="noStrike" dirty="0">
                          <a:solidFill>
                            <a:srgbClr val="000000"/>
                          </a:solidFill>
                          <a:effectLst/>
                          <a:latin typeface="Calibri"/>
                        </a:rPr>
                        <a:t>2.6</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rgbClr val="000000"/>
                          </a:solidFill>
                          <a:effectLst/>
                          <a:latin typeface="Calibri"/>
                        </a:rPr>
                        <a:t>Aprobación del  capítulo de "Inversiones con cargo al SGR" en el PDT   (Panorama estratégico y financiero del capítulo),  en  Consejo de Gobierno,  con la generación de la correspondiente acta de aprobación.</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dirty="0">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50" b="1" i="0" u="none" strike="noStrike" dirty="0">
                          <a:solidFill>
                            <a:srgbClr val="000000"/>
                          </a:solidFill>
                          <a:effectLst/>
                          <a:latin typeface="Calibri"/>
                        </a:rPr>
                        <a:t> </a:t>
                      </a:r>
                    </a:p>
                  </a:txBody>
                  <a:tcPr marL="6613" marR="6613" marT="66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000" b="0" i="0" u="none" strike="noStrike" dirty="0">
                          <a:solidFill>
                            <a:srgbClr val="000000"/>
                          </a:solidFill>
                          <a:effectLst/>
                          <a:latin typeface="Calibri"/>
                        </a:rPr>
                        <a:t>Consejo de Gobierno - Dirección Oficina Privada </a:t>
                      </a:r>
                    </a:p>
                  </a:txBody>
                  <a:tcPr marL="6613" marR="6613" marT="66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3410669642"/>
              </p:ext>
            </p:extLst>
          </p:nvPr>
        </p:nvGraphicFramePr>
        <p:xfrm>
          <a:off x="643890" y="537845"/>
          <a:ext cx="10292896" cy="544756"/>
        </p:xfrm>
        <a:graphic>
          <a:graphicData uri="http://schemas.openxmlformats.org/drawingml/2006/table">
            <a:tbl>
              <a:tblPr/>
              <a:tblGrid>
                <a:gridCol w="378500">
                  <a:extLst>
                    <a:ext uri="{9D8B030D-6E8A-4147-A177-3AD203B41FA5}">
                      <a16:colId xmlns:a16="http://schemas.microsoft.com/office/drawing/2014/main" val="20000"/>
                    </a:ext>
                  </a:extLst>
                </a:gridCol>
                <a:gridCol w="2862833">
                  <a:extLst>
                    <a:ext uri="{9D8B030D-6E8A-4147-A177-3AD203B41FA5}">
                      <a16:colId xmlns:a16="http://schemas.microsoft.com/office/drawing/2014/main" val="20001"/>
                    </a:ext>
                  </a:extLst>
                </a:gridCol>
                <a:gridCol w="233982">
                  <a:extLst>
                    <a:ext uri="{9D8B030D-6E8A-4147-A177-3AD203B41FA5}">
                      <a16:colId xmlns:a16="http://schemas.microsoft.com/office/drawing/2014/main" val="20002"/>
                    </a:ext>
                  </a:extLst>
                </a:gridCol>
                <a:gridCol w="206454">
                  <a:extLst>
                    <a:ext uri="{9D8B030D-6E8A-4147-A177-3AD203B41FA5}">
                      <a16:colId xmlns:a16="http://schemas.microsoft.com/office/drawing/2014/main" val="20003"/>
                    </a:ext>
                  </a:extLst>
                </a:gridCol>
                <a:gridCol w="220218">
                  <a:extLst>
                    <a:ext uri="{9D8B030D-6E8A-4147-A177-3AD203B41FA5}">
                      <a16:colId xmlns:a16="http://schemas.microsoft.com/office/drawing/2014/main" val="20004"/>
                    </a:ext>
                  </a:extLst>
                </a:gridCol>
                <a:gridCol w="213336">
                  <a:extLst>
                    <a:ext uri="{9D8B030D-6E8A-4147-A177-3AD203B41FA5}">
                      <a16:colId xmlns:a16="http://schemas.microsoft.com/office/drawing/2014/main" val="20005"/>
                    </a:ext>
                  </a:extLst>
                </a:gridCol>
                <a:gridCol w="233982">
                  <a:extLst>
                    <a:ext uri="{9D8B030D-6E8A-4147-A177-3AD203B41FA5}">
                      <a16:colId xmlns:a16="http://schemas.microsoft.com/office/drawing/2014/main" val="20006"/>
                    </a:ext>
                  </a:extLst>
                </a:gridCol>
                <a:gridCol w="247745">
                  <a:extLst>
                    <a:ext uri="{9D8B030D-6E8A-4147-A177-3AD203B41FA5}">
                      <a16:colId xmlns:a16="http://schemas.microsoft.com/office/drawing/2014/main" val="20007"/>
                    </a:ext>
                  </a:extLst>
                </a:gridCol>
                <a:gridCol w="302800">
                  <a:extLst>
                    <a:ext uri="{9D8B030D-6E8A-4147-A177-3AD203B41FA5}">
                      <a16:colId xmlns:a16="http://schemas.microsoft.com/office/drawing/2014/main" val="20008"/>
                    </a:ext>
                  </a:extLst>
                </a:gridCol>
                <a:gridCol w="240863">
                  <a:extLst>
                    <a:ext uri="{9D8B030D-6E8A-4147-A177-3AD203B41FA5}">
                      <a16:colId xmlns:a16="http://schemas.microsoft.com/office/drawing/2014/main" val="20009"/>
                    </a:ext>
                  </a:extLst>
                </a:gridCol>
                <a:gridCol w="254627">
                  <a:extLst>
                    <a:ext uri="{9D8B030D-6E8A-4147-A177-3AD203B41FA5}">
                      <a16:colId xmlns:a16="http://schemas.microsoft.com/office/drawing/2014/main" val="20010"/>
                    </a:ext>
                  </a:extLst>
                </a:gridCol>
                <a:gridCol w="289036">
                  <a:extLst>
                    <a:ext uri="{9D8B030D-6E8A-4147-A177-3AD203B41FA5}">
                      <a16:colId xmlns:a16="http://schemas.microsoft.com/office/drawing/2014/main" val="20011"/>
                    </a:ext>
                  </a:extLst>
                </a:gridCol>
                <a:gridCol w="275273">
                  <a:extLst>
                    <a:ext uri="{9D8B030D-6E8A-4147-A177-3AD203B41FA5}">
                      <a16:colId xmlns:a16="http://schemas.microsoft.com/office/drawing/2014/main" val="20012"/>
                    </a:ext>
                  </a:extLst>
                </a:gridCol>
                <a:gridCol w="247745">
                  <a:extLst>
                    <a:ext uri="{9D8B030D-6E8A-4147-A177-3AD203B41FA5}">
                      <a16:colId xmlns:a16="http://schemas.microsoft.com/office/drawing/2014/main" val="20013"/>
                    </a:ext>
                  </a:extLst>
                </a:gridCol>
                <a:gridCol w="254627">
                  <a:extLst>
                    <a:ext uri="{9D8B030D-6E8A-4147-A177-3AD203B41FA5}">
                      <a16:colId xmlns:a16="http://schemas.microsoft.com/office/drawing/2014/main" val="20014"/>
                    </a:ext>
                  </a:extLst>
                </a:gridCol>
                <a:gridCol w="309682">
                  <a:extLst>
                    <a:ext uri="{9D8B030D-6E8A-4147-A177-3AD203B41FA5}">
                      <a16:colId xmlns:a16="http://schemas.microsoft.com/office/drawing/2014/main" val="20015"/>
                    </a:ext>
                  </a:extLst>
                </a:gridCol>
                <a:gridCol w="323445">
                  <a:extLst>
                    <a:ext uri="{9D8B030D-6E8A-4147-A177-3AD203B41FA5}">
                      <a16:colId xmlns:a16="http://schemas.microsoft.com/office/drawing/2014/main" val="20016"/>
                    </a:ext>
                  </a:extLst>
                </a:gridCol>
                <a:gridCol w="337209">
                  <a:extLst>
                    <a:ext uri="{9D8B030D-6E8A-4147-A177-3AD203B41FA5}">
                      <a16:colId xmlns:a16="http://schemas.microsoft.com/office/drawing/2014/main" val="20017"/>
                    </a:ext>
                  </a:extLst>
                </a:gridCol>
                <a:gridCol w="240863">
                  <a:extLst>
                    <a:ext uri="{9D8B030D-6E8A-4147-A177-3AD203B41FA5}">
                      <a16:colId xmlns:a16="http://schemas.microsoft.com/office/drawing/2014/main" val="20018"/>
                    </a:ext>
                  </a:extLst>
                </a:gridCol>
                <a:gridCol w="240863">
                  <a:extLst>
                    <a:ext uri="{9D8B030D-6E8A-4147-A177-3AD203B41FA5}">
                      <a16:colId xmlns:a16="http://schemas.microsoft.com/office/drawing/2014/main" val="20019"/>
                    </a:ext>
                  </a:extLst>
                </a:gridCol>
                <a:gridCol w="323445">
                  <a:extLst>
                    <a:ext uri="{9D8B030D-6E8A-4147-A177-3AD203B41FA5}">
                      <a16:colId xmlns:a16="http://schemas.microsoft.com/office/drawing/2014/main" val="20020"/>
                    </a:ext>
                  </a:extLst>
                </a:gridCol>
                <a:gridCol w="302800">
                  <a:extLst>
                    <a:ext uri="{9D8B030D-6E8A-4147-A177-3AD203B41FA5}">
                      <a16:colId xmlns:a16="http://schemas.microsoft.com/office/drawing/2014/main" val="20021"/>
                    </a:ext>
                  </a:extLst>
                </a:gridCol>
                <a:gridCol w="1752568">
                  <a:extLst>
                    <a:ext uri="{9D8B030D-6E8A-4147-A177-3AD203B41FA5}">
                      <a16:colId xmlns:a16="http://schemas.microsoft.com/office/drawing/2014/main" val="20022"/>
                    </a:ext>
                  </a:extLst>
                </a:gridCol>
              </a:tblGrid>
              <a:tr h="253196">
                <a:tc rowSpan="2">
                  <a:txBody>
                    <a:bodyPr/>
                    <a:lstStyle/>
                    <a:p>
                      <a:pPr algn="ctr" fontAlgn="ctr"/>
                      <a:r>
                        <a:rPr lang="es-CO" sz="1100" b="1" i="0" u="none" strike="noStrike" dirty="0">
                          <a:solidFill>
                            <a:srgbClr val="FFFFFF"/>
                          </a:solidFill>
                          <a:effectLst/>
                          <a:latin typeface="Calibri"/>
                        </a:rPr>
                        <a:t>No.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CO" sz="1100" b="1" i="0" u="none" strike="noStrike" dirty="0">
                          <a:solidFill>
                            <a:srgbClr val="FFFFFF"/>
                          </a:solidFill>
                          <a:effectLst/>
                          <a:latin typeface="Calibri"/>
                        </a:rPr>
                        <a:t>ACTIVIDADES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4">
                  <a:txBody>
                    <a:bodyPr/>
                    <a:lstStyle/>
                    <a:p>
                      <a:pPr algn="ctr" fontAlgn="ctr"/>
                      <a:r>
                        <a:rPr lang="es-CO" sz="1100" b="1" i="0" u="none" strike="noStrike">
                          <a:solidFill>
                            <a:srgbClr val="FFFFFF"/>
                          </a:solidFill>
                          <a:effectLst/>
                          <a:latin typeface="Calibri"/>
                        </a:rPr>
                        <a:t>FEBRERO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100" b="1" i="0" u="none" strike="noStrike">
                          <a:solidFill>
                            <a:srgbClr val="FFFFFF"/>
                          </a:solidFill>
                          <a:effectLst/>
                          <a:latin typeface="Calibri"/>
                        </a:rPr>
                        <a:t>MARZO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100" b="1" i="0" u="none" strike="noStrike">
                          <a:solidFill>
                            <a:srgbClr val="FFFFFF"/>
                          </a:solidFill>
                          <a:effectLst/>
                          <a:latin typeface="Calibri"/>
                        </a:rPr>
                        <a:t>ABRIL</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100" b="1" i="0" u="none" strike="noStrike">
                          <a:solidFill>
                            <a:srgbClr val="FFFFFF"/>
                          </a:solidFill>
                          <a:effectLst/>
                          <a:latin typeface="Calibri"/>
                        </a:rPr>
                        <a:t>MAYO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100" b="1" i="0" u="none" strike="noStrike">
                          <a:solidFill>
                            <a:srgbClr val="FFFFFF"/>
                          </a:solidFill>
                          <a:effectLst/>
                          <a:latin typeface="Calibri"/>
                        </a:rPr>
                        <a:t>JUNIO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100" b="1" i="0" u="none" strike="noStrike" dirty="0">
                          <a:solidFill>
                            <a:srgbClr val="FFFFFF"/>
                          </a:solidFill>
                          <a:effectLst/>
                          <a:latin typeface="Calibri"/>
                        </a:rPr>
                        <a:t>RESPONSABLE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91560">
                <a:tc vMerge="1">
                  <a:txBody>
                    <a:bodyPr/>
                    <a:lstStyle/>
                    <a:p>
                      <a:endParaRPr lang="es-CO"/>
                    </a:p>
                  </a:txBody>
                  <a:tcPr/>
                </a:tc>
                <a:tc vMerge="1">
                  <a:txBody>
                    <a:bodyPr/>
                    <a:lstStyle/>
                    <a:p>
                      <a:endParaRPr lang="es-CO"/>
                    </a:p>
                  </a:txBody>
                  <a:tcPr/>
                </a:tc>
                <a:tc>
                  <a:txBody>
                    <a:bodyPr/>
                    <a:lstStyle/>
                    <a:p>
                      <a:pPr algn="ctr" fontAlgn="ctr"/>
                      <a:r>
                        <a:rPr lang="es-CO" sz="11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1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491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604370311"/>
              </p:ext>
            </p:extLst>
          </p:nvPr>
        </p:nvGraphicFramePr>
        <p:xfrm>
          <a:off x="624840" y="747395"/>
          <a:ext cx="10292896" cy="544756"/>
        </p:xfrm>
        <a:graphic>
          <a:graphicData uri="http://schemas.openxmlformats.org/drawingml/2006/table">
            <a:tbl>
              <a:tblPr/>
              <a:tblGrid>
                <a:gridCol w="378500">
                  <a:extLst>
                    <a:ext uri="{9D8B030D-6E8A-4147-A177-3AD203B41FA5}">
                      <a16:colId xmlns:a16="http://schemas.microsoft.com/office/drawing/2014/main" val="20000"/>
                    </a:ext>
                  </a:extLst>
                </a:gridCol>
                <a:gridCol w="2862833">
                  <a:extLst>
                    <a:ext uri="{9D8B030D-6E8A-4147-A177-3AD203B41FA5}">
                      <a16:colId xmlns:a16="http://schemas.microsoft.com/office/drawing/2014/main" val="20001"/>
                    </a:ext>
                  </a:extLst>
                </a:gridCol>
                <a:gridCol w="233982">
                  <a:extLst>
                    <a:ext uri="{9D8B030D-6E8A-4147-A177-3AD203B41FA5}">
                      <a16:colId xmlns:a16="http://schemas.microsoft.com/office/drawing/2014/main" val="20002"/>
                    </a:ext>
                  </a:extLst>
                </a:gridCol>
                <a:gridCol w="206454">
                  <a:extLst>
                    <a:ext uri="{9D8B030D-6E8A-4147-A177-3AD203B41FA5}">
                      <a16:colId xmlns:a16="http://schemas.microsoft.com/office/drawing/2014/main" val="20003"/>
                    </a:ext>
                  </a:extLst>
                </a:gridCol>
                <a:gridCol w="220218">
                  <a:extLst>
                    <a:ext uri="{9D8B030D-6E8A-4147-A177-3AD203B41FA5}">
                      <a16:colId xmlns:a16="http://schemas.microsoft.com/office/drawing/2014/main" val="20004"/>
                    </a:ext>
                  </a:extLst>
                </a:gridCol>
                <a:gridCol w="213336">
                  <a:extLst>
                    <a:ext uri="{9D8B030D-6E8A-4147-A177-3AD203B41FA5}">
                      <a16:colId xmlns:a16="http://schemas.microsoft.com/office/drawing/2014/main" val="20005"/>
                    </a:ext>
                  </a:extLst>
                </a:gridCol>
                <a:gridCol w="233982">
                  <a:extLst>
                    <a:ext uri="{9D8B030D-6E8A-4147-A177-3AD203B41FA5}">
                      <a16:colId xmlns:a16="http://schemas.microsoft.com/office/drawing/2014/main" val="20006"/>
                    </a:ext>
                  </a:extLst>
                </a:gridCol>
                <a:gridCol w="247745">
                  <a:extLst>
                    <a:ext uri="{9D8B030D-6E8A-4147-A177-3AD203B41FA5}">
                      <a16:colId xmlns:a16="http://schemas.microsoft.com/office/drawing/2014/main" val="20007"/>
                    </a:ext>
                  </a:extLst>
                </a:gridCol>
                <a:gridCol w="302800">
                  <a:extLst>
                    <a:ext uri="{9D8B030D-6E8A-4147-A177-3AD203B41FA5}">
                      <a16:colId xmlns:a16="http://schemas.microsoft.com/office/drawing/2014/main" val="20008"/>
                    </a:ext>
                  </a:extLst>
                </a:gridCol>
                <a:gridCol w="240863">
                  <a:extLst>
                    <a:ext uri="{9D8B030D-6E8A-4147-A177-3AD203B41FA5}">
                      <a16:colId xmlns:a16="http://schemas.microsoft.com/office/drawing/2014/main" val="20009"/>
                    </a:ext>
                  </a:extLst>
                </a:gridCol>
                <a:gridCol w="254627">
                  <a:extLst>
                    <a:ext uri="{9D8B030D-6E8A-4147-A177-3AD203B41FA5}">
                      <a16:colId xmlns:a16="http://schemas.microsoft.com/office/drawing/2014/main" val="20010"/>
                    </a:ext>
                  </a:extLst>
                </a:gridCol>
                <a:gridCol w="289036">
                  <a:extLst>
                    <a:ext uri="{9D8B030D-6E8A-4147-A177-3AD203B41FA5}">
                      <a16:colId xmlns:a16="http://schemas.microsoft.com/office/drawing/2014/main" val="20011"/>
                    </a:ext>
                  </a:extLst>
                </a:gridCol>
                <a:gridCol w="275273">
                  <a:extLst>
                    <a:ext uri="{9D8B030D-6E8A-4147-A177-3AD203B41FA5}">
                      <a16:colId xmlns:a16="http://schemas.microsoft.com/office/drawing/2014/main" val="20012"/>
                    </a:ext>
                  </a:extLst>
                </a:gridCol>
                <a:gridCol w="247745">
                  <a:extLst>
                    <a:ext uri="{9D8B030D-6E8A-4147-A177-3AD203B41FA5}">
                      <a16:colId xmlns:a16="http://schemas.microsoft.com/office/drawing/2014/main" val="20013"/>
                    </a:ext>
                  </a:extLst>
                </a:gridCol>
                <a:gridCol w="254627">
                  <a:extLst>
                    <a:ext uri="{9D8B030D-6E8A-4147-A177-3AD203B41FA5}">
                      <a16:colId xmlns:a16="http://schemas.microsoft.com/office/drawing/2014/main" val="20014"/>
                    </a:ext>
                  </a:extLst>
                </a:gridCol>
                <a:gridCol w="309682">
                  <a:extLst>
                    <a:ext uri="{9D8B030D-6E8A-4147-A177-3AD203B41FA5}">
                      <a16:colId xmlns:a16="http://schemas.microsoft.com/office/drawing/2014/main" val="20015"/>
                    </a:ext>
                  </a:extLst>
                </a:gridCol>
                <a:gridCol w="323445">
                  <a:extLst>
                    <a:ext uri="{9D8B030D-6E8A-4147-A177-3AD203B41FA5}">
                      <a16:colId xmlns:a16="http://schemas.microsoft.com/office/drawing/2014/main" val="20016"/>
                    </a:ext>
                  </a:extLst>
                </a:gridCol>
                <a:gridCol w="337209">
                  <a:extLst>
                    <a:ext uri="{9D8B030D-6E8A-4147-A177-3AD203B41FA5}">
                      <a16:colId xmlns:a16="http://schemas.microsoft.com/office/drawing/2014/main" val="20017"/>
                    </a:ext>
                  </a:extLst>
                </a:gridCol>
                <a:gridCol w="240863">
                  <a:extLst>
                    <a:ext uri="{9D8B030D-6E8A-4147-A177-3AD203B41FA5}">
                      <a16:colId xmlns:a16="http://schemas.microsoft.com/office/drawing/2014/main" val="20018"/>
                    </a:ext>
                  </a:extLst>
                </a:gridCol>
                <a:gridCol w="240863">
                  <a:extLst>
                    <a:ext uri="{9D8B030D-6E8A-4147-A177-3AD203B41FA5}">
                      <a16:colId xmlns:a16="http://schemas.microsoft.com/office/drawing/2014/main" val="20019"/>
                    </a:ext>
                  </a:extLst>
                </a:gridCol>
                <a:gridCol w="323445">
                  <a:extLst>
                    <a:ext uri="{9D8B030D-6E8A-4147-A177-3AD203B41FA5}">
                      <a16:colId xmlns:a16="http://schemas.microsoft.com/office/drawing/2014/main" val="20020"/>
                    </a:ext>
                  </a:extLst>
                </a:gridCol>
                <a:gridCol w="302800">
                  <a:extLst>
                    <a:ext uri="{9D8B030D-6E8A-4147-A177-3AD203B41FA5}">
                      <a16:colId xmlns:a16="http://schemas.microsoft.com/office/drawing/2014/main" val="20021"/>
                    </a:ext>
                  </a:extLst>
                </a:gridCol>
                <a:gridCol w="1752568">
                  <a:extLst>
                    <a:ext uri="{9D8B030D-6E8A-4147-A177-3AD203B41FA5}">
                      <a16:colId xmlns:a16="http://schemas.microsoft.com/office/drawing/2014/main" val="20022"/>
                    </a:ext>
                  </a:extLst>
                </a:gridCol>
              </a:tblGrid>
              <a:tr h="253196">
                <a:tc rowSpan="2">
                  <a:txBody>
                    <a:bodyPr/>
                    <a:lstStyle/>
                    <a:p>
                      <a:pPr algn="ctr" fontAlgn="ctr"/>
                      <a:r>
                        <a:rPr lang="es-CO" sz="1000" b="1" i="0" u="none" strike="noStrike" dirty="0">
                          <a:solidFill>
                            <a:srgbClr val="FFFFFF"/>
                          </a:solidFill>
                          <a:effectLst/>
                          <a:latin typeface="Calibri"/>
                        </a:rPr>
                        <a:t>No.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CO" sz="1000" b="1" i="0" u="none" strike="noStrike" dirty="0">
                          <a:solidFill>
                            <a:srgbClr val="FFFFFF"/>
                          </a:solidFill>
                          <a:effectLst/>
                          <a:latin typeface="Calibri"/>
                        </a:rPr>
                        <a:t>ACTIVIDADES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4">
                  <a:txBody>
                    <a:bodyPr/>
                    <a:lstStyle/>
                    <a:p>
                      <a:pPr algn="ctr" fontAlgn="ctr"/>
                      <a:r>
                        <a:rPr lang="es-CO" sz="1000" b="1" i="0" u="none" strike="noStrike">
                          <a:solidFill>
                            <a:srgbClr val="FFFFFF"/>
                          </a:solidFill>
                          <a:effectLst/>
                          <a:latin typeface="Calibri"/>
                        </a:rPr>
                        <a:t>FEBRERO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MARZO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ABRIL</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MAYO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JUNIO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000" b="1" i="0" u="none" strike="noStrike" dirty="0">
                          <a:solidFill>
                            <a:srgbClr val="FFFFFF"/>
                          </a:solidFill>
                          <a:effectLst/>
                          <a:latin typeface="Calibri"/>
                        </a:rPr>
                        <a:t>RESPONSABLE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91560">
                <a:tc vMerge="1">
                  <a:txBody>
                    <a:bodyPr/>
                    <a:lstStyle/>
                    <a:p>
                      <a:endParaRPr lang="es-CO"/>
                    </a:p>
                  </a:txBody>
                  <a:tcPr/>
                </a:tc>
                <a:tc vMerge="1">
                  <a:txBody>
                    <a:bodyPr/>
                    <a:lstStyle/>
                    <a:p>
                      <a:endParaRPr lang="es-CO"/>
                    </a:p>
                  </a:txBody>
                  <a:tcPr/>
                </a:tc>
                <a:tc>
                  <a:txBody>
                    <a:bodyPr/>
                    <a:lstStyle/>
                    <a:p>
                      <a:pPr algn="ctr" fontAlgn="ctr"/>
                      <a:r>
                        <a:rPr lang="es-CO" sz="1000" b="1" i="0" u="none" strike="noStrike">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53911531"/>
              </p:ext>
            </p:extLst>
          </p:nvPr>
        </p:nvGraphicFramePr>
        <p:xfrm>
          <a:off x="637442" y="1296676"/>
          <a:ext cx="10281141" cy="5458746"/>
        </p:xfrm>
        <a:graphic>
          <a:graphicData uri="http://schemas.openxmlformats.org/drawingml/2006/table">
            <a:tbl>
              <a:tblPr/>
              <a:tblGrid>
                <a:gridCol w="377059">
                  <a:extLst>
                    <a:ext uri="{9D8B030D-6E8A-4147-A177-3AD203B41FA5}">
                      <a16:colId xmlns:a16="http://schemas.microsoft.com/office/drawing/2014/main" val="20000"/>
                    </a:ext>
                  </a:extLst>
                </a:gridCol>
                <a:gridCol w="2851937">
                  <a:extLst>
                    <a:ext uri="{9D8B030D-6E8A-4147-A177-3AD203B41FA5}">
                      <a16:colId xmlns:a16="http://schemas.microsoft.com/office/drawing/2014/main" val="20001"/>
                    </a:ext>
                  </a:extLst>
                </a:gridCol>
                <a:gridCol w="237662">
                  <a:extLst>
                    <a:ext uri="{9D8B030D-6E8A-4147-A177-3AD203B41FA5}">
                      <a16:colId xmlns:a16="http://schemas.microsoft.com/office/drawing/2014/main" val="20002"/>
                    </a:ext>
                  </a:extLst>
                </a:gridCol>
                <a:gridCol w="210240">
                  <a:extLst>
                    <a:ext uri="{9D8B030D-6E8A-4147-A177-3AD203B41FA5}">
                      <a16:colId xmlns:a16="http://schemas.microsoft.com/office/drawing/2014/main" val="20003"/>
                    </a:ext>
                  </a:extLst>
                </a:gridCol>
                <a:gridCol w="219380">
                  <a:extLst>
                    <a:ext uri="{9D8B030D-6E8A-4147-A177-3AD203B41FA5}">
                      <a16:colId xmlns:a16="http://schemas.microsoft.com/office/drawing/2014/main" val="20004"/>
                    </a:ext>
                  </a:extLst>
                </a:gridCol>
                <a:gridCol w="212525">
                  <a:extLst>
                    <a:ext uri="{9D8B030D-6E8A-4147-A177-3AD203B41FA5}">
                      <a16:colId xmlns:a16="http://schemas.microsoft.com/office/drawing/2014/main" val="20005"/>
                    </a:ext>
                  </a:extLst>
                </a:gridCol>
                <a:gridCol w="237662">
                  <a:extLst>
                    <a:ext uri="{9D8B030D-6E8A-4147-A177-3AD203B41FA5}">
                      <a16:colId xmlns:a16="http://schemas.microsoft.com/office/drawing/2014/main" val="20006"/>
                    </a:ext>
                  </a:extLst>
                </a:gridCol>
                <a:gridCol w="246802">
                  <a:extLst>
                    <a:ext uri="{9D8B030D-6E8A-4147-A177-3AD203B41FA5}">
                      <a16:colId xmlns:a16="http://schemas.microsoft.com/office/drawing/2014/main" val="20007"/>
                    </a:ext>
                  </a:extLst>
                </a:gridCol>
                <a:gridCol w="301647">
                  <a:extLst>
                    <a:ext uri="{9D8B030D-6E8A-4147-A177-3AD203B41FA5}">
                      <a16:colId xmlns:a16="http://schemas.microsoft.com/office/drawing/2014/main" val="20008"/>
                    </a:ext>
                  </a:extLst>
                </a:gridCol>
                <a:gridCol w="239946">
                  <a:extLst>
                    <a:ext uri="{9D8B030D-6E8A-4147-A177-3AD203B41FA5}">
                      <a16:colId xmlns:a16="http://schemas.microsoft.com/office/drawing/2014/main" val="20009"/>
                    </a:ext>
                  </a:extLst>
                </a:gridCol>
                <a:gridCol w="255943">
                  <a:extLst>
                    <a:ext uri="{9D8B030D-6E8A-4147-A177-3AD203B41FA5}">
                      <a16:colId xmlns:a16="http://schemas.microsoft.com/office/drawing/2014/main" val="20010"/>
                    </a:ext>
                  </a:extLst>
                </a:gridCol>
                <a:gridCol w="292506">
                  <a:extLst>
                    <a:ext uri="{9D8B030D-6E8A-4147-A177-3AD203B41FA5}">
                      <a16:colId xmlns:a16="http://schemas.microsoft.com/office/drawing/2014/main" val="20011"/>
                    </a:ext>
                  </a:extLst>
                </a:gridCol>
                <a:gridCol w="274224">
                  <a:extLst>
                    <a:ext uri="{9D8B030D-6E8A-4147-A177-3AD203B41FA5}">
                      <a16:colId xmlns:a16="http://schemas.microsoft.com/office/drawing/2014/main" val="20012"/>
                    </a:ext>
                  </a:extLst>
                </a:gridCol>
                <a:gridCol w="246802">
                  <a:extLst>
                    <a:ext uri="{9D8B030D-6E8A-4147-A177-3AD203B41FA5}">
                      <a16:colId xmlns:a16="http://schemas.microsoft.com/office/drawing/2014/main" val="20013"/>
                    </a:ext>
                  </a:extLst>
                </a:gridCol>
                <a:gridCol w="255943">
                  <a:extLst>
                    <a:ext uri="{9D8B030D-6E8A-4147-A177-3AD203B41FA5}">
                      <a16:colId xmlns:a16="http://schemas.microsoft.com/office/drawing/2014/main" val="20014"/>
                    </a:ext>
                  </a:extLst>
                </a:gridCol>
                <a:gridCol w="310788">
                  <a:extLst>
                    <a:ext uri="{9D8B030D-6E8A-4147-A177-3AD203B41FA5}">
                      <a16:colId xmlns:a16="http://schemas.microsoft.com/office/drawing/2014/main" val="20015"/>
                    </a:ext>
                  </a:extLst>
                </a:gridCol>
                <a:gridCol w="322214">
                  <a:extLst>
                    <a:ext uri="{9D8B030D-6E8A-4147-A177-3AD203B41FA5}">
                      <a16:colId xmlns:a16="http://schemas.microsoft.com/office/drawing/2014/main" val="20016"/>
                    </a:ext>
                  </a:extLst>
                </a:gridCol>
                <a:gridCol w="338211">
                  <a:extLst>
                    <a:ext uri="{9D8B030D-6E8A-4147-A177-3AD203B41FA5}">
                      <a16:colId xmlns:a16="http://schemas.microsoft.com/office/drawing/2014/main" val="20017"/>
                    </a:ext>
                  </a:extLst>
                </a:gridCol>
                <a:gridCol w="239946">
                  <a:extLst>
                    <a:ext uri="{9D8B030D-6E8A-4147-A177-3AD203B41FA5}">
                      <a16:colId xmlns:a16="http://schemas.microsoft.com/office/drawing/2014/main" val="20018"/>
                    </a:ext>
                  </a:extLst>
                </a:gridCol>
                <a:gridCol w="239946">
                  <a:extLst>
                    <a:ext uri="{9D8B030D-6E8A-4147-A177-3AD203B41FA5}">
                      <a16:colId xmlns:a16="http://schemas.microsoft.com/office/drawing/2014/main" val="20019"/>
                    </a:ext>
                  </a:extLst>
                </a:gridCol>
                <a:gridCol w="322214">
                  <a:extLst>
                    <a:ext uri="{9D8B030D-6E8A-4147-A177-3AD203B41FA5}">
                      <a16:colId xmlns:a16="http://schemas.microsoft.com/office/drawing/2014/main" val="20020"/>
                    </a:ext>
                  </a:extLst>
                </a:gridCol>
                <a:gridCol w="301647">
                  <a:extLst>
                    <a:ext uri="{9D8B030D-6E8A-4147-A177-3AD203B41FA5}">
                      <a16:colId xmlns:a16="http://schemas.microsoft.com/office/drawing/2014/main" val="20021"/>
                    </a:ext>
                  </a:extLst>
                </a:gridCol>
                <a:gridCol w="1745897">
                  <a:extLst>
                    <a:ext uri="{9D8B030D-6E8A-4147-A177-3AD203B41FA5}">
                      <a16:colId xmlns:a16="http://schemas.microsoft.com/office/drawing/2014/main" val="20022"/>
                    </a:ext>
                  </a:extLst>
                </a:gridCol>
              </a:tblGrid>
              <a:tr h="255767">
                <a:tc>
                  <a:txBody>
                    <a:bodyPr/>
                    <a:lstStyle/>
                    <a:p>
                      <a:pPr algn="l" fontAlgn="ctr"/>
                      <a:r>
                        <a:rPr lang="es-CO" sz="1050" b="1" i="0" u="none" strike="noStrike" dirty="0">
                          <a:solidFill>
                            <a:srgbClr val="FFFFFF"/>
                          </a:solidFill>
                          <a:effectLst/>
                          <a:latin typeface="Calibri"/>
                        </a:rPr>
                        <a:t>3.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50" b="1" i="0" u="none" strike="noStrike">
                          <a:solidFill>
                            <a:srgbClr val="FFFFFF"/>
                          </a:solidFill>
                          <a:effectLst/>
                          <a:latin typeface="Calibri"/>
                        </a:rPr>
                        <a:t>MESAS DE PARTICIPACIÓN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050" b="1" i="0" u="none" strike="noStrike" dirty="0">
                          <a:solidFill>
                            <a:srgbClr val="FFFFFF"/>
                          </a:solidFill>
                          <a:effectLst/>
                          <a:latin typeface="Calibri"/>
                        </a:rPr>
                        <a:t> </a:t>
                      </a:r>
                    </a:p>
                  </a:txBody>
                  <a:tcPr marL="7023" marR="7023" marT="7023"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870642">
                <a:tc>
                  <a:txBody>
                    <a:bodyPr/>
                    <a:lstStyle/>
                    <a:p>
                      <a:pPr algn="l" fontAlgn="ctr"/>
                      <a:r>
                        <a:rPr lang="es-CO" sz="1000" b="1" i="0" u="none" strike="noStrike" dirty="0">
                          <a:solidFill>
                            <a:srgbClr val="000000"/>
                          </a:solidFill>
                          <a:effectLst/>
                          <a:latin typeface="Calibri"/>
                        </a:rPr>
                        <a:t>3.1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Mapeo de Actores, sectores, Instancias, de participación Asignación Regional,</a:t>
                      </a:r>
                      <a:r>
                        <a:rPr lang="es-CO" sz="1000" b="0" i="0" u="none" strike="noStrike" baseline="0" dirty="0">
                          <a:solidFill>
                            <a:srgbClr val="000000"/>
                          </a:solidFill>
                          <a:effectLst/>
                          <a:latin typeface="Calibri"/>
                        </a:rPr>
                        <a:t> </a:t>
                      </a:r>
                      <a:r>
                        <a:rPr lang="es-CO" sz="1000" b="0" i="0" u="none" strike="noStrike" dirty="0">
                          <a:solidFill>
                            <a:srgbClr val="000000"/>
                          </a:solidFill>
                          <a:effectLst/>
                          <a:latin typeface="Calibri"/>
                        </a:rPr>
                        <a:t>Asignación Directa y Local  y Asignación Directa comunidades Indígenas, Negras, Afrocolombianas, Raizales y Palenqueras</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a:rPr>
                        <a:t>Secretaria de Planeación - Equipo de Planeación SGR</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2802">
                <a:tc>
                  <a:txBody>
                    <a:bodyPr/>
                    <a:lstStyle/>
                    <a:p>
                      <a:pPr algn="l" fontAlgn="ctr"/>
                      <a:r>
                        <a:rPr lang="es-CO" sz="1000" b="1" i="0" u="none" strike="noStrike" dirty="0">
                          <a:solidFill>
                            <a:srgbClr val="000000"/>
                          </a:solidFill>
                          <a:effectLst/>
                          <a:latin typeface="Calibri"/>
                        </a:rPr>
                        <a:t>3.2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Elaborar Agenda  de Trabajo Mesas Sectoriales  e Información  objeto de trabajo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a:rPr>
                        <a:t>Secretaria de Planeación - Equipo de Planeación SGR</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0189">
                <a:tc>
                  <a:txBody>
                    <a:bodyPr/>
                    <a:lstStyle/>
                    <a:p>
                      <a:pPr algn="l" fontAlgn="ctr"/>
                      <a:r>
                        <a:rPr lang="es-CO" sz="1000" b="0" i="0" u="none" strike="noStrike">
                          <a:solidFill>
                            <a:srgbClr val="000000"/>
                          </a:solidFill>
                          <a:effectLst/>
                          <a:latin typeface="Calibri"/>
                        </a:rPr>
                        <a:t>3.2.1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CO" sz="1000" b="0" i="0" u="none" strike="noStrike" dirty="0">
                          <a:solidFill>
                            <a:srgbClr val="000000"/>
                          </a:solidFill>
                          <a:effectLst/>
                          <a:latin typeface="Calibri"/>
                        </a:rPr>
                        <a:t>Asignación Regional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189">
                <a:tc>
                  <a:txBody>
                    <a:bodyPr/>
                    <a:lstStyle/>
                    <a:p>
                      <a:pPr algn="l" fontAlgn="ctr"/>
                      <a:r>
                        <a:rPr lang="es-CO" sz="1000" b="0" i="0" u="none" strike="noStrike">
                          <a:solidFill>
                            <a:srgbClr val="000000"/>
                          </a:solidFill>
                          <a:effectLst/>
                          <a:latin typeface="Calibri"/>
                        </a:rPr>
                        <a:t>3.2.2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CO" sz="1000" b="0" i="0" u="none" strike="noStrike" dirty="0">
                          <a:solidFill>
                            <a:srgbClr val="000000"/>
                          </a:solidFill>
                          <a:effectLst/>
                          <a:latin typeface="Calibri"/>
                        </a:rPr>
                        <a:t>Asignación Directa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2802">
                <a:tc>
                  <a:txBody>
                    <a:bodyPr/>
                    <a:lstStyle/>
                    <a:p>
                      <a:pPr algn="l" fontAlgn="ctr"/>
                      <a:r>
                        <a:rPr lang="es-CO" sz="1000" b="0" i="0" u="none" strike="noStrike">
                          <a:solidFill>
                            <a:srgbClr val="000000"/>
                          </a:solidFill>
                          <a:effectLst/>
                          <a:latin typeface="Calibri"/>
                        </a:rPr>
                        <a:t>3.2.3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Asignación Directa comunidades Indígenas, Negras, Afrocolombianas, Raizales y Palenqueras</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2802">
                <a:tc>
                  <a:txBody>
                    <a:bodyPr/>
                    <a:lstStyle/>
                    <a:p>
                      <a:pPr algn="l" fontAlgn="ctr"/>
                      <a:r>
                        <a:rPr lang="es-CO" sz="1000" b="1" i="0" u="none" strike="noStrike" dirty="0">
                          <a:solidFill>
                            <a:srgbClr val="000000"/>
                          </a:solidFill>
                          <a:effectLst/>
                          <a:latin typeface="Calibri"/>
                        </a:rPr>
                        <a:t>3.3</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Realización Convocatoria Mesas de Participación con la correspondiente agenda de trabajo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a:rPr>
                        <a:t>Equipo de Planeación SGR- Dirección de Comunicaciones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3109">
                <a:tc>
                  <a:txBody>
                    <a:bodyPr/>
                    <a:lstStyle/>
                    <a:p>
                      <a:pPr algn="l" fontAlgn="ctr"/>
                      <a:r>
                        <a:rPr lang="es-CO" sz="1000" b="0" i="0" u="none" strike="noStrike">
                          <a:solidFill>
                            <a:srgbClr val="000000"/>
                          </a:solidFill>
                          <a:effectLst/>
                          <a:latin typeface="Calibri"/>
                        </a:rPr>
                        <a:t>3.3.1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CO" sz="1000" b="0" i="0" u="none" strike="noStrike" dirty="0">
                          <a:solidFill>
                            <a:srgbClr val="000000"/>
                          </a:solidFill>
                          <a:effectLst/>
                          <a:latin typeface="Calibri"/>
                        </a:rPr>
                        <a:t>Asignación Regional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5678">
                <a:tc>
                  <a:txBody>
                    <a:bodyPr/>
                    <a:lstStyle/>
                    <a:p>
                      <a:pPr algn="l" fontAlgn="ctr"/>
                      <a:r>
                        <a:rPr lang="es-CO" sz="1000" b="0" i="0" u="none" strike="noStrike">
                          <a:solidFill>
                            <a:srgbClr val="000000"/>
                          </a:solidFill>
                          <a:effectLst/>
                          <a:latin typeface="Calibri"/>
                        </a:rPr>
                        <a:t>3.3.2</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CO" sz="1000" b="0" i="0" u="none" strike="noStrike" dirty="0">
                          <a:solidFill>
                            <a:srgbClr val="000000"/>
                          </a:solidFill>
                          <a:effectLst/>
                          <a:latin typeface="Calibri"/>
                        </a:rPr>
                        <a:t>Asignación Directa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2802">
                <a:tc>
                  <a:txBody>
                    <a:bodyPr/>
                    <a:lstStyle/>
                    <a:p>
                      <a:pPr algn="l" fontAlgn="ctr"/>
                      <a:r>
                        <a:rPr lang="es-CO" sz="1000" b="0" i="0" u="none" strike="noStrike">
                          <a:solidFill>
                            <a:srgbClr val="000000"/>
                          </a:solidFill>
                          <a:effectLst/>
                          <a:latin typeface="Calibri"/>
                        </a:rPr>
                        <a:t>3.3.3</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Asignación Directa comunidades Indígenas y Afrocolombianas.</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2802">
                <a:tc>
                  <a:txBody>
                    <a:bodyPr/>
                    <a:lstStyle/>
                    <a:p>
                      <a:pPr algn="l" fontAlgn="ctr"/>
                      <a:r>
                        <a:rPr lang="es-CO" sz="1000" b="1" i="0" u="none" strike="noStrike" dirty="0">
                          <a:solidFill>
                            <a:srgbClr val="000000"/>
                          </a:solidFill>
                          <a:effectLst/>
                          <a:latin typeface="Calibri"/>
                        </a:rPr>
                        <a:t>3.4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Realización de las Mesas Participativas, según agenda programada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Equipo de Planeación SGR- Dirección de Comunicaciones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0189">
                <a:tc>
                  <a:txBody>
                    <a:bodyPr/>
                    <a:lstStyle/>
                    <a:p>
                      <a:pPr algn="l" fontAlgn="ctr"/>
                      <a:r>
                        <a:rPr lang="es-CO" sz="1000" b="0" i="0" u="none" strike="noStrike">
                          <a:solidFill>
                            <a:srgbClr val="000000"/>
                          </a:solidFill>
                          <a:effectLst/>
                          <a:latin typeface="Calibri"/>
                        </a:rPr>
                        <a:t>3.4.1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CO" sz="1000" b="0" i="0" u="none" strike="noStrike" dirty="0">
                          <a:solidFill>
                            <a:srgbClr val="000000"/>
                          </a:solidFill>
                          <a:effectLst/>
                          <a:latin typeface="Calibri"/>
                        </a:rPr>
                        <a:t>Asignación Regional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0189">
                <a:tc>
                  <a:txBody>
                    <a:bodyPr/>
                    <a:lstStyle/>
                    <a:p>
                      <a:pPr algn="l" fontAlgn="ctr"/>
                      <a:r>
                        <a:rPr lang="es-CO" sz="1000" b="0" i="0" u="none" strike="noStrike">
                          <a:solidFill>
                            <a:srgbClr val="000000"/>
                          </a:solidFill>
                          <a:effectLst/>
                          <a:latin typeface="Calibri"/>
                        </a:rPr>
                        <a:t>3.4.2</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CO" sz="1000" b="0" i="0" u="none" strike="noStrike" dirty="0">
                          <a:solidFill>
                            <a:srgbClr val="000000"/>
                          </a:solidFill>
                          <a:effectLst/>
                          <a:latin typeface="Calibri"/>
                        </a:rPr>
                        <a:t>Asignación Directa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52802">
                <a:tc>
                  <a:txBody>
                    <a:bodyPr/>
                    <a:lstStyle/>
                    <a:p>
                      <a:pPr algn="l" fontAlgn="ctr"/>
                      <a:r>
                        <a:rPr lang="es-CO" sz="1000" b="0" i="0" u="none" strike="noStrike" dirty="0">
                          <a:solidFill>
                            <a:srgbClr val="000000"/>
                          </a:solidFill>
                          <a:effectLst/>
                          <a:latin typeface="Calibri"/>
                        </a:rPr>
                        <a:t>3.4.3</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rgbClr val="000000"/>
                          </a:solidFill>
                          <a:effectLst/>
                          <a:latin typeface="Calibri"/>
                        </a:rPr>
                        <a:t>Asignación Directa comunidades Indígenas y  Afrocolombianas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52802">
                <a:tc>
                  <a:txBody>
                    <a:bodyPr/>
                    <a:lstStyle/>
                    <a:p>
                      <a:pPr algn="l" fontAlgn="ctr"/>
                      <a:r>
                        <a:rPr lang="es-CO" sz="1000" b="1" i="0" u="none" strike="noStrike" dirty="0">
                          <a:solidFill>
                            <a:srgbClr val="000000"/>
                          </a:solidFill>
                          <a:effectLst/>
                          <a:latin typeface="Calibri"/>
                        </a:rPr>
                        <a:t>3.5</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rgbClr val="000000"/>
                          </a:solidFill>
                          <a:effectLst/>
                          <a:latin typeface="Calibri"/>
                        </a:rPr>
                        <a:t>Realizar  actas con los resultados  de las Mesas Participativas</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Equipo de Planeación SGR- Dirección de Comunicaciones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0189">
                <a:tc>
                  <a:txBody>
                    <a:bodyPr/>
                    <a:lstStyle/>
                    <a:p>
                      <a:pPr algn="l" fontAlgn="ctr"/>
                      <a:r>
                        <a:rPr lang="es-CO" sz="1000" b="0" i="0" u="none" strike="noStrike" dirty="0">
                          <a:solidFill>
                            <a:srgbClr val="000000"/>
                          </a:solidFill>
                          <a:effectLst/>
                          <a:latin typeface="Calibri"/>
                        </a:rPr>
                        <a:t>3.5.1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b"/>
                      <a:r>
                        <a:rPr lang="es-CO" sz="1000" b="0" i="0" u="none" strike="noStrike" dirty="0">
                          <a:solidFill>
                            <a:srgbClr val="000000"/>
                          </a:solidFill>
                          <a:effectLst/>
                          <a:latin typeface="Calibri"/>
                        </a:rPr>
                        <a:t>Asignación Regional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0189">
                <a:tc>
                  <a:txBody>
                    <a:bodyPr/>
                    <a:lstStyle/>
                    <a:p>
                      <a:pPr algn="l" fontAlgn="ctr"/>
                      <a:r>
                        <a:rPr lang="es-CO" sz="1000" b="0" i="0" u="none" strike="noStrike" dirty="0">
                          <a:solidFill>
                            <a:srgbClr val="000000"/>
                          </a:solidFill>
                          <a:effectLst/>
                          <a:latin typeface="Calibri"/>
                        </a:rPr>
                        <a:t>3.5.2</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b"/>
                      <a:r>
                        <a:rPr lang="es-CO" sz="1000" b="0" i="0" u="none" strike="noStrike" dirty="0">
                          <a:solidFill>
                            <a:srgbClr val="000000"/>
                          </a:solidFill>
                          <a:effectLst/>
                          <a:latin typeface="Calibri"/>
                        </a:rPr>
                        <a:t>Asignación Directa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52802">
                <a:tc>
                  <a:txBody>
                    <a:bodyPr/>
                    <a:lstStyle/>
                    <a:p>
                      <a:pPr algn="l" fontAlgn="ctr"/>
                      <a:r>
                        <a:rPr lang="es-CO" sz="1000" b="0" i="0" u="none" strike="noStrike" dirty="0">
                          <a:solidFill>
                            <a:srgbClr val="000000"/>
                          </a:solidFill>
                          <a:effectLst/>
                          <a:latin typeface="Calibri"/>
                        </a:rPr>
                        <a:t>3.5.3</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rgbClr val="000000"/>
                          </a:solidFill>
                          <a:effectLst/>
                          <a:latin typeface="Calibri"/>
                        </a:rPr>
                        <a:t>Asignación Directa comunidades Indígenas y Afrocolombianas </a:t>
                      </a:r>
                    </a:p>
                  </a:txBody>
                  <a:tcPr marL="7023" marR="7023" marT="7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CO" sz="1000" b="0" i="0" u="none" strike="noStrike" dirty="0">
                          <a:solidFill>
                            <a:srgbClr val="000000"/>
                          </a:solidFill>
                          <a:effectLst/>
                          <a:latin typeface="Calibri"/>
                        </a:rPr>
                        <a:t> </a:t>
                      </a:r>
                    </a:p>
                  </a:txBody>
                  <a:tcPr marL="7023" marR="7023" marT="70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11951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4119" y="2844778"/>
            <a:ext cx="9066727" cy="113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B050"/>
              </a:solidFill>
              <a:latin typeface="Arial Black"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572401053"/>
              </p:ext>
            </p:extLst>
          </p:nvPr>
        </p:nvGraphicFramePr>
        <p:xfrm>
          <a:off x="646406" y="1214404"/>
          <a:ext cx="10292896" cy="544756"/>
        </p:xfrm>
        <a:graphic>
          <a:graphicData uri="http://schemas.openxmlformats.org/drawingml/2006/table">
            <a:tbl>
              <a:tblPr/>
              <a:tblGrid>
                <a:gridCol w="378500">
                  <a:extLst>
                    <a:ext uri="{9D8B030D-6E8A-4147-A177-3AD203B41FA5}">
                      <a16:colId xmlns:a16="http://schemas.microsoft.com/office/drawing/2014/main" val="20000"/>
                    </a:ext>
                  </a:extLst>
                </a:gridCol>
                <a:gridCol w="2862833">
                  <a:extLst>
                    <a:ext uri="{9D8B030D-6E8A-4147-A177-3AD203B41FA5}">
                      <a16:colId xmlns:a16="http://schemas.microsoft.com/office/drawing/2014/main" val="20001"/>
                    </a:ext>
                  </a:extLst>
                </a:gridCol>
                <a:gridCol w="233982">
                  <a:extLst>
                    <a:ext uri="{9D8B030D-6E8A-4147-A177-3AD203B41FA5}">
                      <a16:colId xmlns:a16="http://schemas.microsoft.com/office/drawing/2014/main" val="20002"/>
                    </a:ext>
                  </a:extLst>
                </a:gridCol>
                <a:gridCol w="206454">
                  <a:extLst>
                    <a:ext uri="{9D8B030D-6E8A-4147-A177-3AD203B41FA5}">
                      <a16:colId xmlns:a16="http://schemas.microsoft.com/office/drawing/2014/main" val="20003"/>
                    </a:ext>
                  </a:extLst>
                </a:gridCol>
                <a:gridCol w="220218">
                  <a:extLst>
                    <a:ext uri="{9D8B030D-6E8A-4147-A177-3AD203B41FA5}">
                      <a16:colId xmlns:a16="http://schemas.microsoft.com/office/drawing/2014/main" val="20004"/>
                    </a:ext>
                  </a:extLst>
                </a:gridCol>
                <a:gridCol w="213336">
                  <a:extLst>
                    <a:ext uri="{9D8B030D-6E8A-4147-A177-3AD203B41FA5}">
                      <a16:colId xmlns:a16="http://schemas.microsoft.com/office/drawing/2014/main" val="20005"/>
                    </a:ext>
                  </a:extLst>
                </a:gridCol>
                <a:gridCol w="233982">
                  <a:extLst>
                    <a:ext uri="{9D8B030D-6E8A-4147-A177-3AD203B41FA5}">
                      <a16:colId xmlns:a16="http://schemas.microsoft.com/office/drawing/2014/main" val="20006"/>
                    </a:ext>
                  </a:extLst>
                </a:gridCol>
                <a:gridCol w="247745">
                  <a:extLst>
                    <a:ext uri="{9D8B030D-6E8A-4147-A177-3AD203B41FA5}">
                      <a16:colId xmlns:a16="http://schemas.microsoft.com/office/drawing/2014/main" val="20007"/>
                    </a:ext>
                  </a:extLst>
                </a:gridCol>
                <a:gridCol w="302800">
                  <a:extLst>
                    <a:ext uri="{9D8B030D-6E8A-4147-A177-3AD203B41FA5}">
                      <a16:colId xmlns:a16="http://schemas.microsoft.com/office/drawing/2014/main" val="20008"/>
                    </a:ext>
                  </a:extLst>
                </a:gridCol>
                <a:gridCol w="240863">
                  <a:extLst>
                    <a:ext uri="{9D8B030D-6E8A-4147-A177-3AD203B41FA5}">
                      <a16:colId xmlns:a16="http://schemas.microsoft.com/office/drawing/2014/main" val="20009"/>
                    </a:ext>
                  </a:extLst>
                </a:gridCol>
                <a:gridCol w="254627">
                  <a:extLst>
                    <a:ext uri="{9D8B030D-6E8A-4147-A177-3AD203B41FA5}">
                      <a16:colId xmlns:a16="http://schemas.microsoft.com/office/drawing/2014/main" val="20010"/>
                    </a:ext>
                  </a:extLst>
                </a:gridCol>
                <a:gridCol w="289036">
                  <a:extLst>
                    <a:ext uri="{9D8B030D-6E8A-4147-A177-3AD203B41FA5}">
                      <a16:colId xmlns:a16="http://schemas.microsoft.com/office/drawing/2014/main" val="20011"/>
                    </a:ext>
                  </a:extLst>
                </a:gridCol>
                <a:gridCol w="275273">
                  <a:extLst>
                    <a:ext uri="{9D8B030D-6E8A-4147-A177-3AD203B41FA5}">
                      <a16:colId xmlns:a16="http://schemas.microsoft.com/office/drawing/2014/main" val="20012"/>
                    </a:ext>
                  </a:extLst>
                </a:gridCol>
                <a:gridCol w="247745">
                  <a:extLst>
                    <a:ext uri="{9D8B030D-6E8A-4147-A177-3AD203B41FA5}">
                      <a16:colId xmlns:a16="http://schemas.microsoft.com/office/drawing/2014/main" val="20013"/>
                    </a:ext>
                  </a:extLst>
                </a:gridCol>
                <a:gridCol w="254627">
                  <a:extLst>
                    <a:ext uri="{9D8B030D-6E8A-4147-A177-3AD203B41FA5}">
                      <a16:colId xmlns:a16="http://schemas.microsoft.com/office/drawing/2014/main" val="20014"/>
                    </a:ext>
                  </a:extLst>
                </a:gridCol>
                <a:gridCol w="309682">
                  <a:extLst>
                    <a:ext uri="{9D8B030D-6E8A-4147-A177-3AD203B41FA5}">
                      <a16:colId xmlns:a16="http://schemas.microsoft.com/office/drawing/2014/main" val="20015"/>
                    </a:ext>
                  </a:extLst>
                </a:gridCol>
                <a:gridCol w="323445">
                  <a:extLst>
                    <a:ext uri="{9D8B030D-6E8A-4147-A177-3AD203B41FA5}">
                      <a16:colId xmlns:a16="http://schemas.microsoft.com/office/drawing/2014/main" val="20016"/>
                    </a:ext>
                  </a:extLst>
                </a:gridCol>
                <a:gridCol w="337209">
                  <a:extLst>
                    <a:ext uri="{9D8B030D-6E8A-4147-A177-3AD203B41FA5}">
                      <a16:colId xmlns:a16="http://schemas.microsoft.com/office/drawing/2014/main" val="20017"/>
                    </a:ext>
                  </a:extLst>
                </a:gridCol>
                <a:gridCol w="240863">
                  <a:extLst>
                    <a:ext uri="{9D8B030D-6E8A-4147-A177-3AD203B41FA5}">
                      <a16:colId xmlns:a16="http://schemas.microsoft.com/office/drawing/2014/main" val="20018"/>
                    </a:ext>
                  </a:extLst>
                </a:gridCol>
                <a:gridCol w="240863">
                  <a:extLst>
                    <a:ext uri="{9D8B030D-6E8A-4147-A177-3AD203B41FA5}">
                      <a16:colId xmlns:a16="http://schemas.microsoft.com/office/drawing/2014/main" val="20019"/>
                    </a:ext>
                  </a:extLst>
                </a:gridCol>
                <a:gridCol w="323445">
                  <a:extLst>
                    <a:ext uri="{9D8B030D-6E8A-4147-A177-3AD203B41FA5}">
                      <a16:colId xmlns:a16="http://schemas.microsoft.com/office/drawing/2014/main" val="20020"/>
                    </a:ext>
                  </a:extLst>
                </a:gridCol>
                <a:gridCol w="302800">
                  <a:extLst>
                    <a:ext uri="{9D8B030D-6E8A-4147-A177-3AD203B41FA5}">
                      <a16:colId xmlns:a16="http://schemas.microsoft.com/office/drawing/2014/main" val="20021"/>
                    </a:ext>
                  </a:extLst>
                </a:gridCol>
                <a:gridCol w="1752568">
                  <a:extLst>
                    <a:ext uri="{9D8B030D-6E8A-4147-A177-3AD203B41FA5}">
                      <a16:colId xmlns:a16="http://schemas.microsoft.com/office/drawing/2014/main" val="20022"/>
                    </a:ext>
                  </a:extLst>
                </a:gridCol>
              </a:tblGrid>
              <a:tr h="253196">
                <a:tc rowSpan="2">
                  <a:txBody>
                    <a:bodyPr/>
                    <a:lstStyle/>
                    <a:p>
                      <a:pPr algn="ctr" fontAlgn="ctr"/>
                      <a:r>
                        <a:rPr lang="es-CO" sz="1000" b="1" i="0" u="none" strike="noStrike" dirty="0">
                          <a:solidFill>
                            <a:srgbClr val="FFFFFF"/>
                          </a:solidFill>
                          <a:effectLst/>
                          <a:latin typeface="Calibri"/>
                        </a:rPr>
                        <a:t>No.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CO" sz="1000" b="1" i="0" u="none" strike="noStrike" dirty="0">
                          <a:solidFill>
                            <a:srgbClr val="FFFFFF"/>
                          </a:solidFill>
                          <a:effectLst/>
                          <a:latin typeface="Calibri"/>
                        </a:rPr>
                        <a:t>ACTIVIDADES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4">
                  <a:txBody>
                    <a:bodyPr/>
                    <a:lstStyle/>
                    <a:p>
                      <a:pPr algn="ctr" fontAlgn="ctr"/>
                      <a:r>
                        <a:rPr lang="es-CO" sz="1000" b="1" i="0" u="none" strike="noStrike">
                          <a:solidFill>
                            <a:srgbClr val="FFFFFF"/>
                          </a:solidFill>
                          <a:effectLst/>
                          <a:latin typeface="Calibri"/>
                        </a:rPr>
                        <a:t>FEBRERO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MARZO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ABRIL</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MAYO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JUNIO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000" b="1" i="0" u="none" strike="noStrike" dirty="0">
                          <a:solidFill>
                            <a:srgbClr val="FFFFFF"/>
                          </a:solidFill>
                          <a:effectLst/>
                          <a:latin typeface="Calibri"/>
                        </a:rPr>
                        <a:t>RESPONSABLE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91560">
                <a:tc vMerge="1">
                  <a:txBody>
                    <a:bodyPr/>
                    <a:lstStyle/>
                    <a:p>
                      <a:endParaRPr lang="es-CO"/>
                    </a:p>
                  </a:txBody>
                  <a:tcPr/>
                </a:tc>
                <a:tc vMerge="1">
                  <a:txBody>
                    <a:bodyPr/>
                    <a:lstStyle/>
                    <a:p>
                      <a:endParaRPr lang="es-CO"/>
                    </a:p>
                  </a:txBody>
                  <a:tcPr/>
                </a:tc>
                <a:tc>
                  <a:txBody>
                    <a:bodyPr/>
                    <a:lstStyle/>
                    <a:p>
                      <a:pPr algn="ctr" fontAlgn="ctr"/>
                      <a:r>
                        <a:rPr lang="es-CO" sz="1000" b="1" i="0" u="none" strike="noStrike">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040152077"/>
              </p:ext>
            </p:extLst>
          </p:nvPr>
        </p:nvGraphicFramePr>
        <p:xfrm>
          <a:off x="646406" y="1759160"/>
          <a:ext cx="10269415" cy="3771167"/>
        </p:xfrm>
        <a:graphic>
          <a:graphicData uri="http://schemas.openxmlformats.org/drawingml/2006/table">
            <a:tbl>
              <a:tblPr/>
              <a:tblGrid>
                <a:gridCol w="376629">
                  <a:extLst>
                    <a:ext uri="{9D8B030D-6E8A-4147-A177-3AD203B41FA5}">
                      <a16:colId xmlns:a16="http://schemas.microsoft.com/office/drawing/2014/main" val="20000"/>
                    </a:ext>
                  </a:extLst>
                </a:gridCol>
                <a:gridCol w="2848685">
                  <a:extLst>
                    <a:ext uri="{9D8B030D-6E8A-4147-A177-3AD203B41FA5}">
                      <a16:colId xmlns:a16="http://schemas.microsoft.com/office/drawing/2014/main" val="20001"/>
                    </a:ext>
                  </a:extLst>
                </a:gridCol>
                <a:gridCol w="237390">
                  <a:extLst>
                    <a:ext uri="{9D8B030D-6E8A-4147-A177-3AD203B41FA5}">
                      <a16:colId xmlns:a16="http://schemas.microsoft.com/office/drawing/2014/main" val="20002"/>
                    </a:ext>
                  </a:extLst>
                </a:gridCol>
                <a:gridCol w="210000">
                  <a:extLst>
                    <a:ext uri="{9D8B030D-6E8A-4147-A177-3AD203B41FA5}">
                      <a16:colId xmlns:a16="http://schemas.microsoft.com/office/drawing/2014/main" val="20003"/>
                    </a:ext>
                  </a:extLst>
                </a:gridCol>
                <a:gridCol w="219130">
                  <a:extLst>
                    <a:ext uri="{9D8B030D-6E8A-4147-A177-3AD203B41FA5}">
                      <a16:colId xmlns:a16="http://schemas.microsoft.com/office/drawing/2014/main" val="20004"/>
                    </a:ext>
                  </a:extLst>
                </a:gridCol>
                <a:gridCol w="212283">
                  <a:extLst>
                    <a:ext uri="{9D8B030D-6E8A-4147-A177-3AD203B41FA5}">
                      <a16:colId xmlns:a16="http://schemas.microsoft.com/office/drawing/2014/main" val="20005"/>
                    </a:ext>
                  </a:extLst>
                </a:gridCol>
                <a:gridCol w="237390">
                  <a:extLst>
                    <a:ext uri="{9D8B030D-6E8A-4147-A177-3AD203B41FA5}">
                      <a16:colId xmlns:a16="http://schemas.microsoft.com/office/drawing/2014/main" val="20006"/>
                    </a:ext>
                  </a:extLst>
                </a:gridCol>
                <a:gridCol w="246521">
                  <a:extLst>
                    <a:ext uri="{9D8B030D-6E8A-4147-A177-3AD203B41FA5}">
                      <a16:colId xmlns:a16="http://schemas.microsoft.com/office/drawing/2014/main" val="20007"/>
                    </a:ext>
                  </a:extLst>
                </a:gridCol>
                <a:gridCol w="301303">
                  <a:extLst>
                    <a:ext uri="{9D8B030D-6E8A-4147-A177-3AD203B41FA5}">
                      <a16:colId xmlns:a16="http://schemas.microsoft.com/office/drawing/2014/main" val="20008"/>
                    </a:ext>
                  </a:extLst>
                </a:gridCol>
                <a:gridCol w="239673">
                  <a:extLst>
                    <a:ext uri="{9D8B030D-6E8A-4147-A177-3AD203B41FA5}">
                      <a16:colId xmlns:a16="http://schemas.microsoft.com/office/drawing/2014/main" val="20009"/>
                    </a:ext>
                  </a:extLst>
                </a:gridCol>
                <a:gridCol w="255651">
                  <a:extLst>
                    <a:ext uri="{9D8B030D-6E8A-4147-A177-3AD203B41FA5}">
                      <a16:colId xmlns:a16="http://schemas.microsoft.com/office/drawing/2014/main" val="20010"/>
                    </a:ext>
                  </a:extLst>
                </a:gridCol>
                <a:gridCol w="292172">
                  <a:extLst>
                    <a:ext uri="{9D8B030D-6E8A-4147-A177-3AD203B41FA5}">
                      <a16:colId xmlns:a16="http://schemas.microsoft.com/office/drawing/2014/main" val="20011"/>
                    </a:ext>
                  </a:extLst>
                </a:gridCol>
                <a:gridCol w="273911">
                  <a:extLst>
                    <a:ext uri="{9D8B030D-6E8A-4147-A177-3AD203B41FA5}">
                      <a16:colId xmlns:a16="http://schemas.microsoft.com/office/drawing/2014/main" val="20012"/>
                    </a:ext>
                  </a:extLst>
                </a:gridCol>
                <a:gridCol w="246521">
                  <a:extLst>
                    <a:ext uri="{9D8B030D-6E8A-4147-A177-3AD203B41FA5}">
                      <a16:colId xmlns:a16="http://schemas.microsoft.com/office/drawing/2014/main" val="20013"/>
                    </a:ext>
                  </a:extLst>
                </a:gridCol>
                <a:gridCol w="255651">
                  <a:extLst>
                    <a:ext uri="{9D8B030D-6E8A-4147-A177-3AD203B41FA5}">
                      <a16:colId xmlns:a16="http://schemas.microsoft.com/office/drawing/2014/main" val="20014"/>
                    </a:ext>
                  </a:extLst>
                </a:gridCol>
                <a:gridCol w="310434">
                  <a:extLst>
                    <a:ext uri="{9D8B030D-6E8A-4147-A177-3AD203B41FA5}">
                      <a16:colId xmlns:a16="http://schemas.microsoft.com/office/drawing/2014/main" val="20015"/>
                    </a:ext>
                  </a:extLst>
                </a:gridCol>
                <a:gridCol w="321846">
                  <a:extLst>
                    <a:ext uri="{9D8B030D-6E8A-4147-A177-3AD203B41FA5}">
                      <a16:colId xmlns:a16="http://schemas.microsoft.com/office/drawing/2014/main" val="20016"/>
                    </a:ext>
                  </a:extLst>
                </a:gridCol>
                <a:gridCol w="337824">
                  <a:extLst>
                    <a:ext uri="{9D8B030D-6E8A-4147-A177-3AD203B41FA5}">
                      <a16:colId xmlns:a16="http://schemas.microsoft.com/office/drawing/2014/main" val="20017"/>
                    </a:ext>
                  </a:extLst>
                </a:gridCol>
                <a:gridCol w="239673">
                  <a:extLst>
                    <a:ext uri="{9D8B030D-6E8A-4147-A177-3AD203B41FA5}">
                      <a16:colId xmlns:a16="http://schemas.microsoft.com/office/drawing/2014/main" val="20018"/>
                    </a:ext>
                  </a:extLst>
                </a:gridCol>
                <a:gridCol w="239673">
                  <a:extLst>
                    <a:ext uri="{9D8B030D-6E8A-4147-A177-3AD203B41FA5}">
                      <a16:colId xmlns:a16="http://schemas.microsoft.com/office/drawing/2014/main" val="20019"/>
                    </a:ext>
                  </a:extLst>
                </a:gridCol>
                <a:gridCol w="321846">
                  <a:extLst>
                    <a:ext uri="{9D8B030D-6E8A-4147-A177-3AD203B41FA5}">
                      <a16:colId xmlns:a16="http://schemas.microsoft.com/office/drawing/2014/main" val="20020"/>
                    </a:ext>
                  </a:extLst>
                </a:gridCol>
                <a:gridCol w="301303">
                  <a:extLst>
                    <a:ext uri="{9D8B030D-6E8A-4147-A177-3AD203B41FA5}">
                      <a16:colId xmlns:a16="http://schemas.microsoft.com/office/drawing/2014/main" val="20021"/>
                    </a:ext>
                  </a:extLst>
                </a:gridCol>
                <a:gridCol w="1743906">
                  <a:extLst>
                    <a:ext uri="{9D8B030D-6E8A-4147-A177-3AD203B41FA5}">
                      <a16:colId xmlns:a16="http://schemas.microsoft.com/office/drawing/2014/main" val="20022"/>
                    </a:ext>
                  </a:extLst>
                </a:gridCol>
              </a:tblGrid>
              <a:tr h="669424">
                <a:tc>
                  <a:txBody>
                    <a:bodyPr/>
                    <a:lstStyle/>
                    <a:p>
                      <a:pPr algn="l" fontAlgn="ctr"/>
                      <a:r>
                        <a:rPr lang="es-CO" sz="1100" b="0" i="0" u="none" strike="noStrike" dirty="0">
                          <a:solidFill>
                            <a:schemeClr val="bg1"/>
                          </a:solidFill>
                          <a:effectLst/>
                          <a:latin typeface="Calibri"/>
                        </a:rPr>
                        <a:t>4.</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just" fontAlgn="ctr"/>
                      <a:r>
                        <a:rPr lang="es-CO" sz="1000" b="0" i="0" u="none" strike="noStrike" dirty="0">
                          <a:solidFill>
                            <a:schemeClr val="bg1"/>
                          </a:solidFill>
                          <a:effectLst/>
                          <a:latin typeface="Calibri"/>
                        </a:rPr>
                        <a:t>SISTEMATIZACIÓN Y PRIORIZACIÓN DE LOS RESULTADOS DE LOS ESPACIOS DE PARTICIPACIÓN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chemeClr val="bg1"/>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000" b="0" i="0" u="none" strike="noStrike" dirty="0">
                          <a:solidFill>
                            <a:schemeClr val="bg1"/>
                          </a:solidFill>
                          <a:effectLst/>
                          <a:latin typeface="Calibri"/>
                        </a:rPr>
                        <a:t>Equipo de Planeación SGR- Dirección de Comunicaciones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607717">
                <a:tc>
                  <a:txBody>
                    <a:bodyPr/>
                    <a:lstStyle/>
                    <a:p>
                      <a:pPr algn="l" fontAlgn="ctr"/>
                      <a:r>
                        <a:rPr lang="es-CO" sz="1100" b="1" i="0" u="none" strike="noStrike">
                          <a:solidFill>
                            <a:srgbClr val="000000"/>
                          </a:solidFill>
                          <a:effectLst/>
                          <a:latin typeface="Calibri"/>
                        </a:rPr>
                        <a:t>4.1</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chemeClr val="tx1"/>
                          </a:solidFill>
                          <a:effectLst/>
                          <a:latin typeface="Calibri"/>
                        </a:rPr>
                        <a:t>Consolidación de  la información resultante de los ejercicios de participación en un solo listado.</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Equipo de Planeación SGR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59438">
                <a:tc>
                  <a:txBody>
                    <a:bodyPr/>
                    <a:lstStyle/>
                    <a:p>
                      <a:pPr algn="l" fontAlgn="ctr"/>
                      <a:r>
                        <a:rPr lang="es-CO" sz="1100" b="1" i="0" u="none" strike="noStrike">
                          <a:solidFill>
                            <a:srgbClr val="000000"/>
                          </a:solidFill>
                          <a:effectLst/>
                          <a:latin typeface="Calibri"/>
                        </a:rPr>
                        <a:t>4.2</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0" i="0" u="none" strike="noStrike" dirty="0">
                          <a:solidFill>
                            <a:schemeClr val="tx1"/>
                          </a:solidFill>
                          <a:effectLst/>
                          <a:latin typeface="Calibri"/>
                        </a:rPr>
                        <a:t>Análisis de priorización y viabilidad de las iniciativas por parte  del Comité  Técnico de Planeación SGR:</a:t>
                      </a:r>
                      <a:r>
                        <a:rPr lang="es-CO" sz="1000" b="0" i="0" u="none" strike="noStrike" baseline="0" dirty="0">
                          <a:solidFill>
                            <a:schemeClr val="tx1"/>
                          </a:solidFill>
                          <a:effectLst/>
                          <a:latin typeface="Calibri"/>
                        </a:rPr>
                        <a:t>       </a:t>
                      </a:r>
                      <a:r>
                        <a:rPr lang="es-CO" sz="1000" b="0" i="0" u="none" strike="noStrike" dirty="0">
                          <a:solidFill>
                            <a:schemeClr val="tx1"/>
                          </a:solidFill>
                          <a:effectLst/>
                          <a:latin typeface="Calibri"/>
                        </a:rPr>
                        <a:t>a) Importancia y articulación con el cumplimiento del Plan de Desarrollo. b) Salud financiera. c) Tiempo d) Viabilidad  e) Viabilidad técnica. f) Sostenibilidad.         g)Emergencia </a:t>
                      </a:r>
                      <a:br>
                        <a:rPr lang="es-CO" sz="1000" b="0" i="0" u="none" strike="noStrike" dirty="0">
                          <a:solidFill>
                            <a:schemeClr val="tx1"/>
                          </a:solidFill>
                          <a:effectLst/>
                          <a:latin typeface="Calibri"/>
                        </a:rPr>
                      </a:br>
                      <a:endParaRPr lang="es-CO" sz="1000" b="0" i="0" u="none" strike="noStrike" dirty="0">
                        <a:solidFill>
                          <a:schemeClr val="tx1"/>
                        </a:solidFill>
                        <a:effectLst/>
                        <a:latin typeface="Calibri"/>
                      </a:endParaRP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Equipo de Planeación SGR-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4588">
                <a:tc>
                  <a:txBody>
                    <a:bodyPr/>
                    <a:lstStyle/>
                    <a:p>
                      <a:pPr algn="l" fontAlgn="ctr"/>
                      <a:r>
                        <a:rPr lang="es-CO" sz="1100" b="1" i="0" u="none" strike="noStrike" dirty="0">
                          <a:solidFill>
                            <a:srgbClr val="000000"/>
                          </a:solidFill>
                          <a:effectLst/>
                          <a:latin typeface="Calibri"/>
                        </a:rPr>
                        <a:t>4.3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000" b="0" i="0" u="none" strike="noStrike" dirty="0">
                          <a:solidFill>
                            <a:schemeClr val="tx1"/>
                          </a:solidFill>
                          <a:effectLst/>
                          <a:latin typeface="Calibri"/>
                        </a:rPr>
                        <a:t>Elaboración Matriz de Inversiones Sistema General de Regalías SGR: Líneas estratégicas, Indicador de Bienestar y/o Resultado, definición de sectores, Programas, Productos e Indicadores</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Calibri"/>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0" i="0" u="none" strike="noStrike" dirty="0">
                          <a:solidFill>
                            <a:srgbClr val="000000"/>
                          </a:solidFill>
                          <a:effectLst/>
                          <a:latin typeface="Calibri"/>
                        </a:rPr>
                        <a:t>Equipo de Planeación SGR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5191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4119" y="2844778"/>
            <a:ext cx="9066727" cy="113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B050"/>
              </a:solidFill>
              <a:latin typeface="Arial Black"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500058188"/>
              </p:ext>
            </p:extLst>
          </p:nvPr>
        </p:nvGraphicFramePr>
        <p:xfrm>
          <a:off x="695874" y="475956"/>
          <a:ext cx="10292896" cy="544756"/>
        </p:xfrm>
        <a:graphic>
          <a:graphicData uri="http://schemas.openxmlformats.org/drawingml/2006/table">
            <a:tbl>
              <a:tblPr/>
              <a:tblGrid>
                <a:gridCol w="378500">
                  <a:extLst>
                    <a:ext uri="{9D8B030D-6E8A-4147-A177-3AD203B41FA5}">
                      <a16:colId xmlns:a16="http://schemas.microsoft.com/office/drawing/2014/main" val="20000"/>
                    </a:ext>
                  </a:extLst>
                </a:gridCol>
                <a:gridCol w="2862833">
                  <a:extLst>
                    <a:ext uri="{9D8B030D-6E8A-4147-A177-3AD203B41FA5}">
                      <a16:colId xmlns:a16="http://schemas.microsoft.com/office/drawing/2014/main" val="20001"/>
                    </a:ext>
                  </a:extLst>
                </a:gridCol>
                <a:gridCol w="233982">
                  <a:extLst>
                    <a:ext uri="{9D8B030D-6E8A-4147-A177-3AD203B41FA5}">
                      <a16:colId xmlns:a16="http://schemas.microsoft.com/office/drawing/2014/main" val="20002"/>
                    </a:ext>
                  </a:extLst>
                </a:gridCol>
                <a:gridCol w="206454">
                  <a:extLst>
                    <a:ext uri="{9D8B030D-6E8A-4147-A177-3AD203B41FA5}">
                      <a16:colId xmlns:a16="http://schemas.microsoft.com/office/drawing/2014/main" val="20003"/>
                    </a:ext>
                  </a:extLst>
                </a:gridCol>
                <a:gridCol w="220218">
                  <a:extLst>
                    <a:ext uri="{9D8B030D-6E8A-4147-A177-3AD203B41FA5}">
                      <a16:colId xmlns:a16="http://schemas.microsoft.com/office/drawing/2014/main" val="20004"/>
                    </a:ext>
                  </a:extLst>
                </a:gridCol>
                <a:gridCol w="213336">
                  <a:extLst>
                    <a:ext uri="{9D8B030D-6E8A-4147-A177-3AD203B41FA5}">
                      <a16:colId xmlns:a16="http://schemas.microsoft.com/office/drawing/2014/main" val="20005"/>
                    </a:ext>
                  </a:extLst>
                </a:gridCol>
                <a:gridCol w="233982">
                  <a:extLst>
                    <a:ext uri="{9D8B030D-6E8A-4147-A177-3AD203B41FA5}">
                      <a16:colId xmlns:a16="http://schemas.microsoft.com/office/drawing/2014/main" val="20006"/>
                    </a:ext>
                  </a:extLst>
                </a:gridCol>
                <a:gridCol w="247745">
                  <a:extLst>
                    <a:ext uri="{9D8B030D-6E8A-4147-A177-3AD203B41FA5}">
                      <a16:colId xmlns:a16="http://schemas.microsoft.com/office/drawing/2014/main" val="20007"/>
                    </a:ext>
                  </a:extLst>
                </a:gridCol>
                <a:gridCol w="302800">
                  <a:extLst>
                    <a:ext uri="{9D8B030D-6E8A-4147-A177-3AD203B41FA5}">
                      <a16:colId xmlns:a16="http://schemas.microsoft.com/office/drawing/2014/main" val="20008"/>
                    </a:ext>
                  </a:extLst>
                </a:gridCol>
                <a:gridCol w="240863">
                  <a:extLst>
                    <a:ext uri="{9D8B030D-6E8A-4147-A177-3AD203B41FA5}">
                      <a16:colId xmlns:a16="http://schemas.microsoft.com/office/drawing/2014/main" val="20009"/>
                    </a:ext>
                  </a:extLst>
                </a:gridCol>
                <a:gridCol w="254627">
                  <a:extLst>
                    <a:ext uri="{9D8B030D-6E8A-4147-A177-3AD203B41FA5}">
                      <a16:colId xmlns:a16="http://schemas.microsoft.com/office/drawing/2014/main" val="20010"/>
                    </a:ext>
                  </a:extLst>
                </a:gridCol>
                <a:gridCol w="289036">
                  <a:extLst>
                    <a:ext uri="{9D8B030D-6E8A-4147-A177-3AD203B41FA5}">
                      <a16:colId xmlns:a16="http://schemas.microsoft.com/office/drawing/2014/main" val="20011"/>
                    </a:ext>
                  </a:extLst>
                </a:gridCol>
                <a:gridCol w="275273">
                  <a:extLst>
                    <a:ext uri="{9D8B030D-6E8A-4147-A177-3AD203B41FA5}">
                      <a16:colId xmlns:a16="http://schemas.microsoft.com/office/drawing/2014/main" val="20012"/>
                    </a:ext>
                  </a:extLst>
                </a:gridCol>
                <a:gridCol w="247745">
                  <a:extLst>
                    <a:ext uri="{9D8B030D-6E8A-4147-A177-3AD203B41FA5}">
                      <a16:colId xmlns:a16="http://schemas.microsoft.com/office/drawing/2014/main" val="20013"/>
                    </a:ext>
                  </a:extLst>
                </a:gridCol>
                <a:gridCol w="254627">
                  <a:extLst>
                    <a:ext uri="{9D8B030D-6E8A-4147-A177-3AD203B41FA5}">
                      <a16:colId xmlns:a16="http://schemas.microsoft.com/office/drawing/2014/main" val="20014"/>
                    </a:ext>
                  </a:extLst>
                </a:gridCol>
                <a:gridCol w="309682">
                  <a:extLst>
                    <a:ext uri="{9D8B030D-6E8A-4147-A177-3AD203B41FA5}">
                      <a16:colId xmlns:a16="http://schemas.microsoft.com/office/drawing/2014/main" val="20015"/>
                    </a:ext>
                  </a:extLst>
                </a:gridCol>
                <a:gridCol w="323445">
                  <a:extLst>
                    <a:ext uri="{9D8B030D-6E8A-4147-A177-3AD203B41FA5}">
                      <a16:colId xmlns:a16="http://schemas.microsoft.com/office/drawing/2014/main" val="20016"/>
                    </a:ext>
                  </a:extLst>
                </a:gridCol>
                <a:gridCol w="337209">
                  <a:extLst>
                    <a:ext uri="{9D8B030D-6E8A-4147-A177-3AD203B41FA5}">
                      <a16:colId xmlns:a16="http://schemas.microsoft.com/office/drawing/2014/main" val="20017"/>
                    </a:ext>
                  </a:extLst>
                </a:gridCol>
                <a:gridCol w="240863">
                  <a:extLst>
                    <a:ext uri="{9D8B030D-6E8A-4147-A177-3AD203B41FA5}">
                      <a16:colId xmlns:a16="http://schemas.microsoft.com/office/drawing/2014/main" val="20018"/>
                    </a:ext>
                  </a:extLst>
                </a:gridCol>
                <a:gridCol w="240863">
                  <a:extLst>
                    <a:ext uri="{9D8B030D-6E8A-4147-A177-3AD203B41FA5}">
                      <a16:colId xmlns:a16="http://schemas.microsoft.com/office/drawing/2014/main" val="20019"/>
                    </a:ext>
                  </a:extLst>
                </a:gridCol>
                <a:gridCol w="323445">
                  <a:extLst>
                    <a:ext uri="{9D8B030D-6E8A-4147-A177-3AD203B41FA5}">
                      <a16:colId xmlns:a16="http://schemas.microsoft.com/office/drawing/2014/main" val="20020"/>
                    </a:ext>
                  </a:extLst>
                </a:gridCol>
                <a:gridCol w="302800">
                  <a:extLst>
                    <a:ext uri="{9D8B030D-6E8A-4147-A177-3AD203B41FA5}">
                      <a16:colId xmlns:a16="http://schemas.microsoft.com/office/drawing/2014/main" val="20021"/>
                    </a:ext>
                  </a:extLst>
                </a:gridCol>
                <a:gridCol w="1752568">
                  <a:extLst>
                    <a:ext uri="{9D8B030D-6E8A-4147-A177-3AD203B41FA5}">
                      <a16:colId xmlns:a16="http://schemas.microsoft.com/office/drawing/2014/main" val="20022"/>
                    </a:ext>
                  </a:extLst>
                </a:gridCol>
              </a:tblGrid>
              <a:tr h="253196">
                <a:tc rowSpan="2">
                  <a:txBody>
                    <a:bodyPr/>
                    <a:lstStyle/>
                    <a:p>
                      <a:pPr algn="ctr" fontAlgn="ctr"/>
                      <a:r>
                        <a:rPr lang="es-CO" sz="1000" b="1" i="0" u="none" strike="noStrike" dirty="0">
                          <a:solidFill>
                            <a:srgbClr val="FFFFFF"/>
                          </a:solidFill>
                          <a:effectLst/>
                          <a:latin typeface="Calibri"/>
                        </a:rPr>
                        <a:t>No.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CO" sz="1000" b="1" i="0" u="none" strike="noStrike" dirty="0">
                          <a:solidFill>
                            <a:srgbClr val="FFFFFF"/>
                          </a:solidFill>
                          <a:effectLst/>
                          <a:latin typeface="Calibri"/>
                        </a:rPr>
                        <a:t>ACTIVIDADES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4">
                  <a:txBody>
                    <a:bodyPr/>
                    <a:lstStyle/>
                    <a:p>
                      <a:pPr algn="ctr" fontAlgn="ctr"/>
                      <a:r>
                        <a:rPr lang="es-CO" sz="1000" b="1" i="0" u="none" strike="noStrike">
                          <a:solidFill>
                            <a:srgbClr val="FFFFFF"/>
                          </a:solidFill>
                          <a:effectLst/>
                          <a:latin typeface="Calibri"/>
                        </a:rPr>
                        <a:t>FEBRERO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MARZO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ABRIL</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MAYO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JUNIO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000" b="1" i="0" u="none" strike="noStrike" dirty="0">
                          <a:solidFill>
                            <a:srgbClr val="FFFFFF"/>
                          </a:solidFill>
                          <a:effectLst/>
                          <a:latin typeface="Calibri"/>
                        </a:rPr>
                        <a:t>RESPONSABLE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91560">
                <a:tc vMerge="1">
                  <a:txBody>
                    <a:bodyPr/>
                    <a:lstStyle/>
                    <a:p>
                      <a:endParaRPr lang="es-CO"/>
                    </a:p>
                  </a:txBody>
                  <a:tcPr/>
                </a:tc>
                <a:tc vMerge="1">
                  <a:txBody>
                    <a:bodyPr/>
                    <a:lstStyle/>
                    <a:p>
                      <a:endParaRPr lang="es-CO"/>
                    </a:p>
                  </a:txBody>
                  <a:tcPr/>
                </a:tc>
                <a:tc>
                  <a:txBody>
                    <a:bodyPr/>
                    <a:lstStyle/>
                    <a:p>
                      <a:pPr algn="ctr" fontAlgn="ctr"/>
                      <a:r>
                        <a:rPr lang="es-CO" sz="1000" b="1" i="0" u="none" strike="noStrike">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graphicFrame>
        <p:nvGraphicFramePr>
          <p:cNvPr id="5" name="3 Tabla">
            <a:extLst>
              <a:ext uri="{FF2B5EF4-FFF2-40B4-BE49-F238E27FC236}">
                <a16:creationId xmlns:a16="http://schemas.microsoft.com/office/drawing/2014/main" id="{BBAD531E-ACAE-46E9-9C4E-D1F2F85D5D14}"/>
              </a:ext>
            </a:extLst>
          </p:cNvPr>
          <p:cNvGraphicFramePr>
            <a:graphicFrameLocks noGrp="1"/>
          </p:cNvGraphicFramePr>
          <p:nvPr>
            <p:extLst>
              <p:ext uri="{D42A27DB-BD31-4B8C-83A1-F6EECF244321}">
                <p14:modId xmlns:p14="http://schemas.microsoft.com/office/powerpoint/2010/main" val="2139819096"/>
              </p:ext>
            </p:extLst>
          </p:nvPr>
        </p:nvGraphicFramePr>
        <p:xfrm>
          <a:off x="695875" y="1020713"/>
          <a:ext cx="10292894" cy="5189587"/>
        </p:xfrm>
        <a:graphic>
          <a:graphicData uri="http://schemas.openxmlformats.org/drawingml/2006/table">
            <a:tbl>
              <a:tblPr/>
              <a:tblGrid>
                <a:gridCol w="377490">
                  <a:extLst>
                    <a:ext uri="{9D8B030D-6E8A-4147-A177-3AD203B41FA5}">
                      <a16:colId xmlns:a16="http://schemas.microsoft.com/office/drawing/2014/main" val="20000"/>
                    </a:ext>
                  </a:extLst>
                </a:gridCol>
                <a:gridCol w="2855199">
                  <a:extLst>
                    <a:ext uri="{9D8B030D-6E8A-4147-A177-3AD203B41FA5}">
                      <a16:colId xmlns:a16="http://schemas.microsoft.com/office/drawing/2014/main" val="20001"/>
                    </a:ext>
                  </a:extLst>
                </a:gridCol>
                <a:gridCol w="237933">
                  <a:extLst>
                    <a:ext uri="{9D8B030D-6E8A-4147-A177-3AD203B41FA5}">
                      <a16:colId xmlns:a16="http://schemas.microsoft.com/office/drawing/2014/main" val="20002"/>
                    </a:ext>
                  </a:extLst>
                </a:gridCol>
                <a:gridCol w="210480">
                  <a:extLst>
                    <a:ext uri="{9D8B030D-6E8A-4147-A177-3AD203B41FA5}">
                      <a16:colId xmlns:a16="http://schemas.microsoft.com/office/drawing/2014/main" val="20003"/>
                    </a:ext>
                  </a:extLst>
                </a:gridCol>
                <a:gridCol w="219630">
                  <a:extLst>
                    <a:ext uri="{9D8B030D-6E8A-4147-A177-3AD203B41FA5}">
                      <a16:colId xmlns:a16="http://schemas.microsoft.com/office/drawing/2014/main" val="20004"/>
                    </a:ext>
                  </a:extLst>
                </a:gridCol>
                <a:gridCol w="212768">
                  <a:extLst>
                    <a:ext uri="{9D8B030D-6E8A-4147-A177-3AD203B41FA5}">
                      <a16:colId xmlns:a16="http://schemas.microsoft.com/office/drawing/2014/main" val="20005"/>
                    </a:ext>
                  </a:extLst>
                </a:gridCol>
                <a:gridCol w="237933">
                  <a:extLst>
                    <a:ext uri="{9D8B030D-6E8A-4147-A177-3AD203B41FA5}">
                      <a16:colId xmlns:a16="http://schemas.microsoft.com/office/drawing/2014/main" val="20006"/>
                    </a:ext>
                  </a:extLst>
                </a:gridCol>
                <a:gridCol w="304241">
                  <a:extLst>
                    <a:ext uri="{9D8B030D-6E8A-4147-A177-3AD203B41FA5}">
                      <a16:colId xmlns:a16="http://schemas.microsoft.com/office/drawing/2014/main" val="20007"/>
                    </a:ext>
                  </a:extLst>
                </a:gridCol>
                <a:gridCol w="244835">
                  <a:extLst>
                    <a:ext uri="{9D8B030D-6E8A-4147-A177-3AD203B41FA5}">
                      <a16:colId xmlns:a16="http://schemas.microsoft.com/office/drawing/2014/main" val="20008"/>
                    </a:ext>
                  </a:extLst>
                </a:gridCol>
                <a:gridCol w="240221">
                  <a:extLst>
                    <a:ext uri="{9D8B030D-6E8A-4147-A177-3AD203B41FA5}">
                      <a16:colId xmlns:a16="http://schemas.microsoft.com/office/drawing/2014/main" val="20009"/>
                    </a:ext>
                  </a:extLst>
                </a:gridCol>
                <a:gridCol w="256235">
                  <a:extLst>
                    <a:ext uri="{9D8B030D-6E8A-4147-A177-3AD203B41FA5}">
                      <a16:colId xmlns:a16="http://schemas.microsoft.com/office/drawing/2014/main" val="20010"/>
                    </a:ext>
                  </a:extLst>
                </a:gridCol>
                <a:gridCol w="292841">
                  <a:extLst>
                    <a:ext uri="{9D8B030D-6E8A-4147-A177-3AD203B41FA5}">
                      <a16:colId xmlns:a16="http://schemas.microsoft.com/office/drawing/2014/main" val="20011"/>
                    </a:ext>
                  </a:extLst>
                </a:gridCol>
                <a:gridCol w="274538">
                  <a:extLst>
                    <a:ext uri="{9D8B030D-6E8A-4147-A177-3AD203B41FA5}">
                      <a16:colId xmlns:a16="http://schemas.microsoft.com/office/drawing/2014/main" val="20012"/>
                    </a:ext>
                  </a:extLst>
                </a:gridCol>
                <a:gridCol w="247084">
                  <a:extLst>
                    <a:ext uri="{9D8B030D-6E8A-4147-A177-3AD203B41FA5}">
                      <a16:colId xmlns:a16="http://schemas.microsoft.com/office/drawing/2014/main" val="20013"/>
                    </a:ext>
                  </a:extLst>
                </a:gridCol>
                <a:gridCol w="256235">
                  <a:extLst>
                    <a:ext uri="{9D8B030D-6E8A-4147-A177-3AD203B41FA5}">
                      <a16:colId xmlns:a16="http://schemas.microsoft.com/office/drawing/2014/main" val="20014"/>
                    </a:ext>
                  </a:extLst>
                </a:gridCol>
                <a:gridCol w="311143">
                  <a:extLst>
                    <a:ext uri="{9D8B030D-6E8A-4147-A177-3AD203B41FA5}">
                      <a16:colId xmlns:a16="http://schemas.microsoft.com/office/drawing/2014/main" val="20015"/>
                    </a:ext>
                  </a:extLst>
                </a:gridCol>
                <a:gridCol w="322582">
                  <a:extLst>
                    <a:ext uri="{9D8B030D-6E8A-4147-A177-3AD203B41FA5}">
                      <a16:colId xmlns:a16="http://schemas.microsoft.com/office/drawing/2014/main" val="20016"/>
                    </a:ext>
                  </a:extLst>
                </a:gridCol>
                <a:gridCol w="338597">
                  <a:extLst>
                    <a:ext uri="{9D8B030D-6E8A-4147-A177-3AD203B41FA5}">
                      <a16:colId xmlns:a16="http://schemas.microsoft.com/office/drawing/2014/main" val="20017"/>
                    </a:ext>
                  </a:extLst>
                </a:gridCol>
                <a:gridCol w="240221">
                  <a:extLst>
                    <a:ext uri="{9D8B030D-6E8A-4147-A177-3AD203B41FA5}">
                      <a16:colId xmlns:a16="http://schemas.microsoft.com/office/drawing/2014/main" val="20018"/>
                    </a:ext>
                  </a:extLst>
                </a:gridCol>
                <a:gridCol w="240221">
                  <a:extLst>
                    <a:ext uri="{9D8B030D-6E8A-4147-A177-3AD203B41FA5}">
                      <a16:colId xmlns:a16="http://schemas.microsoft.com/office/drawing/2014/main" val="20019"/>
                    </a:ext>
                  </a:extLst>
                </a:gridCol>
                <a:gridCol w="322582">
                  <a:extLst>
                    <a:ext uri="{9D8B030D-6E8A-4147-A177-3AD203B41FA5}">
                      <a16:colId xmlns:a16="http://schemas.microsoft.com/office/drawing/2014/main" val="20020"/>
                    </a:ext>
                  </a:extLst>
                </a:gridCol>
                <a:gridCol w="301992">
                  <a:extLst>
                    <a:ext uri="{9D8B030D-6E8A-4147-A177-3AD203B41FA5}">
                      <a16:colId xmlns:a16="http://schemas.microsoft.com/office/drawing/2014/main" val="20021"/>
                    </a:ext>
                  </a:extLst>
                </a:gridCol>
                <a:gridCol w="1747893">
                  <a:extLst>
                    <a:ext uri="{9D8B030D-6E8A-4147-A177-3AD203B41FA5}">
                      <a16:colId xmlns:a16="http://schemas.microsoft.com/office/drawing/2014/main" val="20022"/>
                    </a:ext>
                  </a:extLst>
                </a:gridCol>
              </a:tblGrid>
              <a:tr h="789491">
                <a:tc>
                  <a:txBody>
                    <a:bodyPr/>
                    <a:lstStyle/>
                    <a:p>
                      <a:pPr algn="l" fontAlgn="ctr"/>
                      <a:r>
                        <a:rPr lang="es-CO" sz="1100" b="0" i="0" u="none" strike="noStrike" dirty="0">
                          <a:solidFill>
                            <a:schemeClr val="bg1"/>
                          </a:solidFill>
                          <a:effectLst/>
                          <a:latin typeface="+mn-lt"/>
                        </a:rPr>
                        <a:t>5.</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just" fontAlgn="ctr"/>
                      <a:r>
                        <a:rPr lang="es-CO" sz="1100" b="0" i="0" u="none" strike="noStrike" dirty="0">
                          <a:solidFill>
                            <a:srgbClr val="FFFFFF"/>
                          </a:solidFill>
                          <a:effectLst/>
                          <a:latin typeface="+mn-lt"/>
                        </a:rPr>
                        <a:t>ELABORACIÓN E INCORPORACIÓN CAPITULO " INVERSIONES CON CARGO AL SISTEMA GENERAL DE REGALÍAS"</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206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ctr"/>
                      <a:r>
                        <a:rPr lang="es-CO" sz="1100" b="0" i="0" u="none" strike="noStrike" dirty="0">
                          <a:solidFill>
                            <a:srgbClr val="000000"/>
                          </a:solidFill>
                          <a:effectLst/>
                          <a:latin typeface="+mn-lt"/>
                        </a:rPr>
                        <a:t>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268288">
                <a:tc>
                  <a:txBody>
                    <a:bodyPr/>
                    <a:lstStyle/>
                    <a:p>
                      <a:pPr algn="l" fontAlgn="ctr"/>
                      <a:r>
                        <a:rPr lang="es-CO" sz="1100" b="1" i="0" u="none" strike="noStrike" dirty="0">
                          <a:solidFill>
                            <a:srgbClr val="000000"/>
                          </a:solidFill>
                          <a:effectLst/>
                          <a:latin typeface="+mn-lt"/>
                        </a:rPr>
                        <a:t>5.1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Componente Diagnóstico.</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63673">
                <a:tc>
                  <a:txBody>
                    <a:bodyPr/>
                    <a:lstStyle/>
                    <a:p>
                      <a:pPr algn="l" fontAlgn="ctr"/>
                      <a:r>
                        <a:rPr lang="es-CO" sz="1100" b="0" i="0" u="none" strike="noStrike">
                          <a:solidFill>
                            <a:srgbClr val="000000"/>
                          </a:solidFill>
                          <a:effectLst/>
                          <a:latin typeface="+mn-lt"/>
                        </a:rPr>
                        <a:t>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Donde se especifique los recursos asignados para el respectivo año y una descripción de los cambios que la elaboración de este capítulo genera en el PDT ya aprobado. (en este caso para el 2020 a 2023), además de una presentación de los principales problemas a los que se va a dar respuesta con estas inversiones.</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a:endParaRPr lang="es-CO" sz="1100" b="0" dirty="0">
                        <a:latin typeface="+mn-lt"/>
                      </a:endParaRP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a:endParaRPr lang="es-CO" sz="1100" b="0" dirty="0">
                        <a:latin typeface="+mn-lt"/>
                      </a:endParaRP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a:endParaRPr lang="es-CO" sz="1100" b="0" dirty="0">
                        <a:latin typeface="+mn-lt"/>
                      </a:endParaRP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mn-lt"/>
                        </a:rPr>
                        <a:t>Equipo de Planeación SGR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8288">
                <a:tc>
                  <a:txBody>
                    <a:bodyPr/>
                    <a:lstStyle/>
                    <a:p>
                      <a:pPr algn="l" fontAlgn="ctr"/>
                      <a:r>
                        <a:rPr lang="es-CO" sz="1100" b="1" i="0" u="none" strike="noStrike" dirty="0">
                          <a:solidFill>
                            <a:srgbClr val="000000"/>
                          </a:solidFill>
                          <a:effectLst/>
                          <a:latin typeface="+mn-lt"/>
                        </a:rPr>
                        <a:t>5.2</a:t>
                      </a:r>
                      <a:r>
                        <a:rPr lang="es-CO" sz="1100" b="0" i="0" u="none" strike="noStrike" dirty="0">
                          <a:solidFill>
                            <a:srgbClr val="000000"/>
                          </a:solidFill>
                          <a:effectLst/>
                          <a:latin typeface="+mn-lt"/>
                        </a:rPr>
                        <a:t>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Componente Estratégico</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7121">
                <a:tc>
                  <a:txBody>
                    <a:bodyPr/>
                    <a:lstStyle/>
                    <a:p>
                      <a:pPr algn="l" fontAlgn="ctr"/>
                      <a:r>
                        <a:rPr lang="es-CO" sz="1100" b="0" i="0" u="none" strike="noStrike">
                          <a:solidFill>
                            <a:srgbClr val="000000"/>
                          </a:solidFill>
                          <a:effectLst/>
                          <a:latin typeface="+mn-lt"/>
                        </a:rPr>
                        <a:t>5.2.1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Líneas Estratégicas</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l" fontAlgn="ctr"/>
                      <a:r>
                        <a:rPr lang="es-CO" sz="1100" b="0" i="0" u="none" strike="noStrike">
                          <a:solidFill>
                            <a:srgbClr val="000000"/>
                          </a:solidFill>
                          <a:effectLst/>
                          <a:latin typeface="+mn-lt"/>
                        </a:rPr>
                        <a:t>Equipo de Planeación SGR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7121">
                <a:tc>
                  <a:txBody>
                    <a:bodyPr/>
                    <a:lstStyle/>
                    <a:p>
                      <a:pPr algn="l" fontAlgn="ctr"/>
                      <a:r>
                        <a:rPr lang="es-CO" sz="1100" b="0" i="0" u="none" strike="noStrike">
                          <a:solidFill>
                            <a:srgbClr val="000000"/>
                          </a:solidFill>
                          <a:effectLst/>
                          <a:latin typeface="+mn-lt"/>
                        </a:rPr>
                        <a:t>5.2.2</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Identificación de los Sectores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0005"/>
                  </a:ext>
                </a:extLst>
              </a:tr>
              <a:tr h="357121">
                <a:tc>
                  <a:txBody>
                    <a:bodyPr/>
                    <a:lstStyle/>
                    <a:p>
                      <a:pPr algn="l" fontAlgn="ctr"/>
                      <a:r>
                        <a:rPr lang="es-CO" sz="1100" b="0" i="0" u="none" strike="noStrike">
                          <a:solidFill>
                            <a:srgbClr val="000000"/>
                          </a:solidFill>
                          <a:effectLst/>
                          <a:latin typeface="+mn-lt"/>
                        </a:rPr>
                        <a:t>5.2.3</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Indicadores de Bienestar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0006"/>
                  </a:ext>
                </a:extLst>
              </a:tr>
              <a:tr h="357121">
                <a:tc>
                  <a:txBody>
                    <a:bodyPr/>
                    <a:lstStyle/>
                    <a:p>
                      <a:pPr algn="l" fontAlgn="ctr"/>
                      <a:r>
                        <a:rPr lang="es-CO" sz="1100" b="0" i="0" u="none" strike="noStrike">
                          <a:solidFill>
                            <a:srgbClr val="000000"/>
                          </a:solidFill>
                          <a:effectLst/>
                          <a:latin typeface="+mn-lt"/>
                        </a:rPr>
                        <a:t>5.2.4</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Programas</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0007"/>
                  </a:ext>
                </a:extLst>
              </a:tr>
              <a:tr h="357121">
                <a:tc>
                  <a:txBody>
                    <a:bodyPr/>
                    <a:lstStyle/>
                    <a:p>
                      <a:pPr algn="l" fontAlgn="ctr"/>
                      <a:r>
                        <a:rPr lang="es-CO" sz="1100" b="0" i="0" u="none" strike="noStrike">
                          <a:solidFill>
                            <a:srgbClr val="000000"/>
                          </a:solidFill>
                          <a:effectLst/>
                          <a:latin typeface="+mn-lt"/>
                        </a:rPr>
                        <a:t>5.2.5</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Productos</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0008"/>
                  </a:ext>
                </a:extLst>
              </a:tr>
              <a:tr h="357121">
                <a:tc>
                  <a:txBody>
                    <a:bodyPr/>
                    <a:lstStyle/>
                    <a:p>
                      <a:pPr algn="l" fontAlgn="ctr"/>
                      <a:r>
                        <a:rPr lang="es-CO" sz="1100" b="0" i="0" u="none" strike="noStrike" dirty="0">
                          <a:solidFill>
                            <a:srgbClr val="000000"/>
                          </a:solidFill>
                          <a:effectLst/>
                          <a:latin typeface="+mn-lt"/>
                        </a:rPr>
                        <a:t>5.2.6</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100" b="0" i="0" u="none" strike="noStrike" dirty="0">
                          <a:solidFill>
                            <a:srgbClr val="000000"/>
                          </a:solidFill>
                          <a:effectLst/>
                          <a:latin typeface="+mn-lt"/>
                        </a:rPr>
                        <a:t>Indicadores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0009"/>
                  </a:ext>
                </a:extLst>
              </a:tr>
              <a:tr h="357121">
                <a:tc>
                  <a:txBody>
                    <a:bodyPr/>
                    <a:lstStyle/>
                    <a:p>
                      <a:pPr algn="l" fontAlgn="ctr"/>
                      <a:r>
                        <a:rPr lang="es-CO" sz="1100" b="0" i="0" u="none" strike="noStrike" dirty="0">
                          <a:solidFill>
                            <a:srgbClr val="000000"/>
                          </a:solidFill>
                          <a:effectLst/>
                          <a:latin typeface="+mn-lt"/>
                        </a:rPr>
                        <a:t>5.2.7</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100" b="0" i="0" u="none" strike="noStrike" dirty="0">
                          <a:solidFill>
                            <a:srgbClr val="000000"/>
                          </a:solidFill>
                          <a:effectLst/>
                          <a:latin typeface="+mn-lt"/>
                        </a:rPr>
                        <a:t>Iniciativas y Proyectos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313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4119" y="2844778"/>
            <a:ext cx="9066727" cy="113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B050"/>
              </a:solidFill>
              <a:latin typeface="Arial Black"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640152229"/>
              </p:ext>
            </p:extLst>
          </p:nvPr>
        </p:nvGraphicFramePr>
        <p:xfrm>
          <a:off x="798619" y="916965"/>
          <a:ext cx="10257690" cy="544756"/>
        </p:xfrm>
        <a:graphic>
          <a:graphicData uri="http://schemas.openxmlformats.org/drawingml/2006/table">
            <a:tbl>
              <a:tblPr/>
              <a:tblGrid>
                <a:gridCol w="377205">
                  <a:extLst>
                    <a:ext uri="{9D8B030D-6E8A-4147-A177-3AD203B41FA5}">
                      <a16:colId xmlns:a16="http://schemas.microsoft.com/office/drawing/2014/main" val="20000"/>
                    </a:ext>
                  </a:extLst>
                </a:gridCol>
                <a:gridCol w="2853041">
                  <a:extLst>
                    <a:ext uri="{9D8B030D-6E8A-4147-A177-3AD203B41FA5}">
                      <a16:colId xmlns:a16="http://schemas.microsoft.com/office/drawing/2014/main" val="20001"/>
                    </a:ext>
                  </a:extLst>
                </a:gridCol>
                <a:gridCol w="233182">
                  <a:extLst>
                    <a:ext uri="{9D8B030D-6E8A-4147-A177-3AD203B41FA5}">
                      <a16:colId xmlns:a16="http://schemas.microsoft.com/office/drawing/2014/main" val="20002"/>
                    </a:ext>
                  </a:extLst>
                </a:gridCol>
                <a:gridCol w="205748">
                  <a:extLst>
                    <a:ext uri="{9D8B030D-6E8A-4147-A177-3AD203B41FA5}">
                      <a16:colId xmlns:a16="http://schemas.microsoft.com/office/drawing/2014/main" val="20003"/>
                    </a:ext>
                  </a:extLst>
                </a:gridCol>
                <a:gridCol w="219465">
                  <a:extLst>
                    <a:ext uri="{9D8B030D-6E8A-4147-A177-3AD203B41FA5}">
                      <a16:colId xmlns:a16="http://schemas.microsoft.com/office/drawing/2014/main" val="20004"/>
                    </a:ext>
                  </a:extLst>
                </a:gridCol>
                <a:gridCol w="212606">
                  <a:extLst>
                    <a:ext uri="{9D8B030D-6E8A-4147-A177-3AD203B41FA5}">
                      <a16:colId xmlns:a16="http://schemas.microsoft.com/office/drawing/2014/main" val="20005"/>
                    </a:ext>
                  </a:extLst>
                </a:gridCol>
                <a:gridCol w="233182">
                  <a:extLst>
                    <a:ext uri="{9D8B030D-6E8A-4147-A177-3AD203B41FA5}">
                      <a16:colId xmlns:a16="http://schemas.microsoft.com/office/drawing/2014/main" val="20006"/>
                    </a:ext>
                  </a:extLst>
                </a:gridCol>
                <a:gridCol w="246898">
                  <a:extLst>
                    <a:ext uri="{9D8B030D-6E8A-4147-A177-3AD203B41FA5}">
                      <a16:colId xmlns:a16="http://schemas.microsoft.com/office/drawing/2014/main" val="20007"/>
                    </a:ext>
                  </a:extLst>
                </a:gridCol>
                <a:gridCol w="301764">
                  <a:extLst>
                    <a:ext uri="{9D8B030D-6E8A-4147-A177-3AD203B41FA5}">
                      <a16:colId xmlns:a16="http://schemas.microsoft.com/office/drawing/2014/main" val="20008"/>
                    </a:ext>
                  </a:extLst>
                </a:gridCol>
                <a:gridCol w="240039">
                  <a:extLst>
                    <a:ext uri="{9D8B030D-6E8A-4147-A177-3AD203B41FA5}">
                      <a16:colId xmlns:a16="http://schemas.microsoft.com/office/drawing/2014/main" val="20009"/>
                    </a:ext>
                  </a:extLst>
                </a:gridCol>
                <a:gridCol w="253756">
                  <a:extLst>
                    <a:ext uri="{9D8B030D-6E8A-4147-A177-3AD203B41FA5}">
                      <a16:colId xmlns:a16="http://schemas.microsoft.com/office/drawing/2014/main" val="20010"/>
                    </a:ext>
                  </a:extLst>
                </a:gridCol>
                <a:gridCol w="288047">
                  <a:extLst>
                    <a:ext uri="{9D8B030D-6E8A-4147-A177-3AD203B41FA5}">
                      <a16:colId xmlns:a16="http://schemas.microsoft.com/office/drawing/2014/main" val="20011"/>
                    </a:ext>
                  </a:extLst>
                </a:gridCol>
                <a:gridCol w="274331">
                  <a:extLst>
                    <a:ext uri="{9D8B030D-6E8A-4147-A177-3AD203B41FA5}">
                      <a16:colId xmlns:a16="http://schemas.microsoft.com/office/drawing/2014/main" val="20012"/>
                    </a:ext>
                  </a:extLst>
                </a:gridCol>
                <a:gridCol w="246898">
                  <a:extLst>
                    <a:ext uri="{9D8B030D-6E8A-4147-A177-3AD203B41FA5}">
                      <a16:colId xmlns:a16="http://schemas.microsoft.com/office/drawing/2014/main" val="20013"/>
                    </a:ext>
                  </a:extLst>
                </a:gridCol>
                <a:gridCol w="253756">
                  <a:extLst>
                    <a:ext uri="{9D8B030D-6E8A-4147-A177-3AD203B41FA5}">
                      <a16:colId xmlns:a16="http://schemas.microsoft.com/office/drawing/2014/main" val="20014"/>
                    </a:ext>
                  </a:extLst>
                </a:gridCol>
                <a:gridCol w="308623">
                  <a:extLst>
                    <a:ext uri="{9D8B030D-6E8A-4147-A177-3AD203B41FA5}">
                      <a16:colId xmlns:a16="http://schemas.microsoft.com/office/drawing/2014/main" val="20015"/>
                    </a:ext>
                  </a:extLst>
                </a:gridCol>
                <a:gridCol w="322339">
                  <a:extLst>
                    <a:ext uri="{9D8B030D-6E8A-4147-A177-3AD203B41FA5}">
                      <a16:colId xmlns:a16="http://schemas.microsoft.com/office/drawing/2014/main" val="20016"/>
                    </a:ext>
                  </a:extLst>
                </a:gridCol>
                <a:gridCol w="336056">
                  <a:extLst>
                    <a:ext uri="{9D8B030D-6E8A-4147-A177-3AD203B41FA5}">
                      <a16:colId xmlns:a16="http://schemas.microsoft.com/office/drawing/2014/main" val="20017"/>
                    </a:ext>
                  </a:extLst>
                </a:gridCol>
                <a:gridCol w="240039">
                  <a:extLst>
                    <a:ext uri="{9D8B030D-6E8A-4147-A177-3AD203B41FA5}">
                      <a16:colId xmlns:a16="http://schemas.microsoft.com/office/drawing/2014/main" val="20018"/>
                    </a:ext>
                  </a:extLst>
                </a:gridCol>
                <a:gridCol w="240039">
                  <a:extLst>
                    <a:ext uri="{9D8B030D-6E8A-4147-A177-3AD203B41FA5}">
                      <a16:colId xmlns:a16="http://schemas.microsoft.com/office/drawing/2014/main" val="20019"/>
                    </a:ext>
                  </a:extLst>
                </a:gridCol>
                <a:gridCol w="322339">
                  <a:extLst>
                    <a:ext uri="{9D8B030D-6E8A-4147-A177-3AD203B41FA5}">
                      <a16:colId xmlns:a16="http://schemas.microsoft.com/office/drawing/2014/main" val="20020"/>
                    </a:ext>
                  </a:extLst>
                </a:gridCol>
                <a:gridCol w="301764">
                  <a:extLst>
                    <a:ext uri="{9D8B030D-6E8A-4147-A177-3AD203B41FA5}">
                      <a16:colId xmlns:a16="http://schemas.microsoft.com/office/drawing/2014/main" val="20021"/>
                    </a:ext>
                  </a:extLst>
                </a:gridCol>
                <a:gridCol w="1746573">
                  <a:extLst>
                    <a:ext uri="{9D8B030D-6E8A-4147-A177-3AD203B41FA5}">
                      <a16:colId xmlns:a16="http://schemas.microsoft.com/office/drawing/2014/main" val="20022"/>
                    </a:ext>
                  </a:extLst>
                </a:gridCol>
              </a:tblGrid>
              <a:tr h="253196">
                <a:tc rowSpan="2">
                  <a:txBody>
                    <a:bodyPr/>
                    <a:lstStyle/>
                    <a:p>
                      <a:pPr algn="ctr" fontAlgn="ctr"/>
                      <a:r>
                        <a:rPr lang="es-CO" sz="1000" b="1" i="0" u="none" strike="noStrike" dirty="0">
                          <a:solidFill>
                            <a:srgbClr val="FFFFFF"/>
                          </a:solidFill>
                          <a:effectLst/>
                          <a:latin typeface="Calibri"/>
                        </a:rPr>
                        <a:t>No.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s-CO" sz="1000" b="1" i="0" u="none" strike="noStrike" dirty="0">
                          <a:solidFill>
                            <a:srgbClr val="FFFFFF"/>
                          </a:solidFill>
                          <a:effectLst/>
                          <a:latin typeface="Calibri"/>
                        </a:rPr>
                        <a:t>ACTIVIDADES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gridSpan="4">
                  <a:txBody>
                    <a:bodyPr/>
                    <a:lstStyle/>
                    <a:p>
                      <a:pPr algn="ctr" fontAlgn="ctr"/>
                      <a:r>
                        <a:rPr lang="es-CO" sz="1000" b="1" i="0" u="none" strike="noStrike">
                          <a:solidFill>
                            <a:srgbClr val="FFFFFF"/>
                          </a:solidFill>
                          <a:effectLst/>
                          <a:latin typeface="Calibri"/>
                        </a:rPr>
                        <a:t>FEBRERO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MARZO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dirty="0">
                          <a:solidFill>
                            <a:srgbClr val="FFFFFF"/>
                          </a:solidFill>
                          <a:effectLst/>
                          <a:latin typeface="Calibri"/>
                        </a:rPr>
                        <a:t>ABRIL</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MAYO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4">
                  <a:txBody>
                    <a:bodyPr/>
                    <a:lstStyle/>
                    <a:p>
                      <a:pPr algn="ctr" fontAlgn="ctr"/>
                      <a:r>
                        <a:rPr lang="es-CO" sz="1000" b="1" i="0" u="none" strike="noStrike">
                          <a:solidFill>
                            <a:srgbClr val="FFFFFF"/>
                          </a:solidFill>
                          <a:effectLst/>
                          <a:latin typeface="Calibri"/>
                        </a:rPr>
                        <a:t>JUNIO</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O"/>
                    </a:p>
                  </a:txBody>
                  <a:tcPr/>
                </a:tc>
                <a:tc hMerge="1">
                  <a:txBody>
                    <a:bodyPr/>
                    <a:lstStyle/>
                    <a:p>
                      <a:endParaRPr lang="es-CO"/>
                    </a:p>
                  </a:txBody>
                  <a:tcPr/>
                </a:tc>
                <a:tc hMerge="1">
                  <a:txBody>
                    <a:bodyPr/>
                    <a:lstStyle/>
                    <a:p>
                      <a:endParaRPr lang="es-CO"/>
                    </a:p>
                  </a:txBody>
                  <a:tcPr/>
                </a:tc>
                <a:tc rowSpan="2">
                  <a:txBody>
                    <a:bodyPr/>
                    <a:lstStyle/>
                    <a:p>
                      <a:pPr algn="ctr" fontAlgn="ctr"/>
                      <a:r>
                        <a:rPr lang="es-CO" sz="1000" b="1" i="0" u="none" strike="noStrike" dirty="0">
                          <a:solidFill>
                            <a:srgbClr val="FFFFFF"/>
                          </a:solidFill>
                          <a:effectLst/>
                          <a:latin typeface="Calibri"/>
                        </a:rPr>
                        <a:t>RESPONSABLE </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91560">
                <a:tc vMerge="1">
                  <a:txBody>
                    <a:bodyPr/>
                    <a:lstStyle/>
                    <a:p>
                      <a:endParaRPr lang="es-CO"/>
                    </a:p>
                  </a:txBody>
                  <a:tcPr/>
                </a:tc>
                <a:tc vMerge="1">
                  <a:txBody>
                    <a:bodyPr/>
                    <a:lstStyle/>
                    <a:p>
                      <a:endParaRPr lang="es-CO"/>
                    </a:p>
                  </a:txBody>
                  <a:tcPr/>
                </a:tc>
                <a:tc>
                  <a:txBody>
                    <a:bodyPr/>
                    <a:lstStyle/>
                    <a:p>
                      <a:pPr algn="ctr" fontAlgn="ctr"/>
                      <a:r>
                        <a:rPr lang="es-CO" sz="1000" b="1" i="0" u="none" strike="noStrike">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1</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2</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3</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CO" sz="1000" b="1" i="0" u="none" strike="noStrike" dirty="0">
                          <a:solidFill>
                            <a:srgbClr val="FFFFFF"/>
                          </a:solidFill>
                          <a:effectLst/>
                          <a:latin typeface="Calibri"/>
                        </a:rPr>
                        <a:t>4</a:t>
                      </a:r>
                    </a:p>
                  </a:txBody>
                  <a:tcPr marL="6874" marR="6874" marT="6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vMerge="1">
                  <a:txBody>
                    <a:bodyPr/>
                    <a:lstStyle/>
                    <a:p>
                      <a:endParaRPr lang="es-CO"/>
                    </a:p>
                  </a:txBody>
                  <a:tcPr/>
                </a:tc>
                <a:extLst>
                  <a:ext uri="{0D108BD9-81ED-4DB2-BD59-A6C34878D82A}">
                    <a16:rowId xmlns:a16="http://schemas.microsoft.com/office/drawing/2014/main" val="10001"/>
                  </a:ext>
                </a:extLst>
              </a:tr>
            </a:tbl>
          </a:graphicData>
        </a:graphic>
      </p:graphicFrame>
      <p:graphicFrame>
        <p:nvGraphicFramePr>
          <p:cNvPr id="5" name="3 Tabla">
            <a:extLst>
              <a:ext uri="{FF2B5EF4-FFF2-40B4-BE49-F238E27FC236}">
                <a16:creationId xmlns:a16="http://schemas.microsoft.com/office/drawing/2014/main" id="{20F5F721-63BF-41E6-AA9D-70035115F8F1}"/>
              </a:ext>
            </a:extLst>
          </p:cNvPr>
          <p:cNvGraphicFramePr>
            <a:graphicFrameLocks noGrp="1"/>
          </p:cNvGraphicFramePr>
          <p:nvPr>
            <p:extLst>
              <p:ext uri="{D42A27DB-BD31-4B8C-83A1-F6EECF244321}">
                <p14:modId xmlns:p14="http://schemas.microsoft.com/office/powerpoint/2010/main" val="1089041320"/>
              </p:ext>
            </p:extLst>
          </p:nvPr>
        </p:nvGraphicFramePr>
        <p:xfrm>
          <a:off x="707572" y="1461721"/>
          <a:ext cx="10348737" cy="4699211"/>
        </p:xfrm>
        <a:graphic>
          <a:graphicData uri="http://schemas.openxmlformats.org/drawingml/2006/table">
            <a:tbl>
              <a:tblPr/>
              <a:tblGrid>
                <a:gridCol w="467247">
                  <a:extLst>
                    <a:ext uri="{9D8B030D-6E8A-4147-A177-3AD203B41FA5}">
                      <a16:colId xmlns:a16="http://schemas.microsoft.com/office/drawing/2014/main" val="20000"/>
                    </a:ext>
                  </a:extLst>
                </a:gridCol>
                <a:gridCol w="2845433">
                  <a:extLst>
                    <a:ext uri="{9D8B030D-6E8A-4147-A177-3AD203B41FA5}">
                      <a16:colId xmlns:a16="http://schemas.microsoft.com/office/drawing/2014/main" val="20001"/>
                    </a:ext>
                  </a:extLst>
                </a:gridCol>
                <a:gridCol w="237119">
                  <a:extLst>
                    <a:ext uri="{9D8B030D-6E8A-4147-A177-3AD203B41FA5}">
                      <a16:colId xmlns:a16="http://schemas.microsoft.com/office/drawing/2014/main" val="20002"/>
                    </a:ext>
                  </a:extLst>
                </a:gridCol>
                <a:gridCol w="209761">
                  <a:extLst>
                    <a:ext uri="{9D8B030D-6E8A-4147-A177-3AD203B41FA5}">
                      <a16:colId xmlns:a16="http://schemas.microsoft.com/office/drawing/2014/main" val="20003"/>
                    </a:ext>
                  </a:extLst>
                </a:gridCol>
                <a:gridCol w="218880">
                  <a:extLst>
                    <a:ext uri="{9D8B030D-6E8A-4147-A177-3AD203B41FA5}">
                      <a16:colId xmlns:a16="http://schemas.microsoft.com/office/drawing/2014/main" val="20004"/>
                    </a:ext>
                  </a:extLst>
                </a:gridCol>
                <a:gridCol w="212040">
                  <a:extLst>
                    <a:ext uri="{9D8B030D-6E8A-4147-A177-3AD203B41FA5}">
                      <a16:colId xmlns:a16="http://schemas.microsoft.com/office/drawing/2014/main" val="20005"/>
                    </a:ext>
                  </a:extLst>
                </a:gridCol>
                <a:gridCol w="237119">
                  <a:extLst>
                    <a:ext uri="{9D8B030D-6E8A-4147-A177-3AD203B41FA5}">
                      <a16:colId xmlns:a16="http://schemas.microsoft.com/office/drawing/2014/main" val="20006"/>
                    </a:ext>
                  </a:extLst>
                </a:gridCol>
                <a:gridCol w="246239">
                  <a:extLst>
                    <a:ext uri="{9D8B030D-6E8A-4147-A177-3AD203B41FA5}">
                      <a16:colId xmlns:a16="http://schemas.microsoft.com/office/drawing/2014/main" val="20007"/>
                    </a:ext>
                  </a:extLst>
                </a:gridCol>
                <a:gridCol w="300959">
                  <a:extLst>
                    <a:ext uri="{9D8B030D-6E8A-4147-A177-3AD203B41FA5}">
                      <a16:colId xmlns:a16="http://schemas.microsoft.com/office/drawing/2014/main" val="20008"/>
                    </a:ext>
                  </a:extLst>
                </a:gridCol>
                <a:gridCol w="239399">
                  <a:extLst>
                    <a:ext uri="{9D8B030D-6E8A-4147-A177-3AD203B41FA5}">
                      <a16:colId xmlns:a16="http://schemas.microsoft.com/office/drawing/2014/main" val="20009"/>
                    </a:ext>
                  </a:extLst>
                </a:gridCol>
                <a:gridCol w="255358">
                  <a:extLst>
                    <a:ext uri="{9D8B030D-6E8A-4147-A177-3AD203B41FA5}">
                      <a16:colId xmlns:a16="http://schemas.microsoft.com/office/drawing/2014/main" val="20010"/>
                    </a:ext>
                  </a:extLst>
                </a:gridCol>
                <a:gridCol w="302365">
                  <a:extLst>
                    <a:ext uri="{9D8B030D-6E8A-4147-A177-3AD203B41FA5}">
                      <a16:colId xmlns:a16="http://schemas.microsoft.com/office/drawing/2014/main" val="20011"/>
                    </a:ext>
                  </a:extLst>
                </a:gridCol>
                <a:gridCol w="263073">
                  <a:extLst>
                    <a:ext uri="{9D8B030D-6E8A-4147-A177-3AD203B41FA5}">
                      <a16:colId xmlns:a16="http://schemas.microsoft.com/office/drawing/2014/main" val="20012"/>
                    </a:ext>
                  </a:extLst>
                </a:gridCol>
                <a:gridCol w="246239">
                  <a:extLst>
                    <a:ext uri="{9D8B030D-6E8A-4147-A177-3AD203B41FA5}">
                      <a16:colId xmlns:a16="http://schemas.microsoft.com/office/drawing/2014/main" val="20013"/>
                    </a:ext>
                  </a:extLst>
                </a:gridCol>
                <a:gridCol w="255358">
                  <a:extLst>
                    <a:ext uri="{9D8B030D-6E8A-4147-A177-3AD203B41FA5}">
                      <a16:colId xmlns:a16="http://schemas.microsoft.com/office/drawing/2014/main" val="20014"/>
                    </a:ext>
                  </a:extLst>
                </a:gridCol>
                <a:gridCol w="310079">
                  <a:extLst>
                    <a:ext uri="{9D8B030D-6E8A-4147-A177-3AD203B41FA5}">
                      <a16:colId xmlns:a16="http://schemas.microsoft.com/office/drawing/2014/main" val="20015"/>
                    </a:ext>
                  </a:extLst>
                </a:gridCol>
                <a:gridCol w="321479">
                  <a:extLst>
                    <a:ext uri="{9D8B030D-6E8A-4147-A177-3AD203B41FA5}">
                      <a16:colId xmlns:a16="http://schemas.microsoft.com/office/drawing/2014/main" val="20016"/>
                    </a:ext>
                  </a:extLst>
                </a:gridCol>
                <a:gridCol w="337439">
                  <a:extLst>
                    <a:ext uri="{9D8B030D-6E8A-4147-A177-3AD203B41FA5}">
                      <a16:colId xmlns:a16="http://schemas.microsoft.com/office/drawing/2014/main" val="20017"/>
                    </a:ext>
                  </a:extLst>
                </a:gridCol>
                <a:gridCol w="239399">
                  <a:extLst>
                    <a:ext uri="{9D8B030D-6E8A-4147-A177-3AD203B41FA5}">
                      <a16:colId xmlns:a16="http://schemas.microsoft.com/office/drawing/2014/main" val="20018"/>
                    </a:ext>
                  </a:extLst>
                </a:gridCol>
                <a:gridCol w="239399">
                  <a:extLst>
                    <a:ext uri="{9D8B030D-6E8A-4147-A177-3AD203B41FA5}">
                      <a16:colId xmlns:a16="http://schemas.microsoft.com/office/drawing/2014/main" val="20019"/>
                    </a:ext>
                  </a:extLst>
                </a:gridCol>
                <a:gridCol w="321479">
                  <a:extLst>
                    <a:ext uri="{9D8B030D-6E8A-4147-A177-3AD203B41FA5}">
                      <a16:colId xmlns:a16="http://schemas.microsoft.com/office/drawing/2014/main" val="20020"/>
                    </a:ext>
                  </a:extLst>
                </a:gridCol>
                <a:gridCol w="300959">
                  <a:extLst>
                    <a:ext uri="{9D8B030D-6E8A-4147-A177-3AD203B41FA5}">
                      <a16:colId xmlns:a16="http://schemas.microsoft.com/office/drawing/2014/main" val="20021"/>
                    </a:ext>
                  </a:extLst>
                </a:gridCol>
                <a:gridCol w="1741915">
                  <a:extLst>
                    <a:ext uri="{9D8B030D-6E8A-4147-A177-3AD203B41FA5}">
                      <a16:colId xmlns:a16="http://schemas.microsoft.com/office/drawing/2014/main" val="20022"/>
                    </a:ext>
                  </a:extLst>
                </a:gridCol>
              </a:tblGrid>
              <a:tr h="307515">
                <a:tc>
                  <a:txBody>
                    <a:bodyPr/>
                    <a:lstStyle/>
                    <a:p>
                      <a:pPr algn="l" fontAlgn="ctr"/>
                      <a:r>
                        <a:rPr lang="es-CO" sz="1100" b="1" i="0" u="none" strike="noStrike" dirty="0">
                          <a:solidFill>
                            <a:srgbClr val="000000"/>
                          </a:solidFill>
                          <a:effectLst/>
                          <a:latin typeface="+mn-lt"/>
                        </a:rPr>
                        <a:t>5.3</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mn-lt"/>
                        </a:rPr>
                        <a:t>Componente de Inversiones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1539">
                <a:tc>
                  <a:txBody>
                    <a:bodyPr/>
                    <a:lstStyle/>
                    <a:p>
                      <a:pPr algn="l" fontAlgn="ctr"/>
                      <a:r>
                        <a:rPr lang="es-CO" sz="1100" b="0" i="0" u="none" strike="noStrike">
                          <a:solidFill>
                            <a:srgbClr val="000000"/>
                          </a:solidFill>
                          <a:effectLst/>
                          <a:latin typeface="+mn-lt"/>
                        </a:rPr>
                        <a:t>5.3.1</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Proyectos e iniciativas priorizados que se ejecutarán en el período de gobierno entre 2020 y 2023.</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CO" sz="1100" b="0" i="0" u="none" strike="noStrike">
                          <a:solidFill>
                            <a:srgbClr val="000000"/>
                          </a:solidFill>
                          <a:effectLst/>
                          <a:latin typeface="+mn-lt"/>
                        </a:rPr>
                        <a:t>Equipo de Planeación SGR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00175">
                <a:tc>
                  <a:txBody>
                    <a:bodyPr/>
                    <a:lstStyle/>
                    <a:p>
                      <a:pPr algn="l" fontAlgn="ctr"/>
                      <a:r>
                        <a:rPr lang="es-CO" sz="1100" b="0" i="0" u="none" strike="noStrike">
                          <a:solidFill>
                            <a:srgbClr val="000000"/>
                          </a:solidFill>
                          <a:effectLst/>
                          <a:latin typeface="+mn-lt"/>
                        </a:rPr>
                        <a:t>5.3.2</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mn-lt"/>
                        </a:rPr>
                        <a:t>Iniciativas y proyectos de inversión resultado de las mesas de participación de los pueblos y comunidades indígenas y de las comunidades negras, afrocolombianas, raizales y </a:t>
                      </a:r>
                      <a:r>
                        <a:rPr lang="es-CO" sz="1100" b="0" i="0" u="none" strike="noStrike" dirty="0" err="1">
                          <a:solidFill>
                            <a:srgbClr val="000000"/>
                          </a:solidFill>
                          <a:effectLst/>
                          <a:latin typeface="+mn-lt"/>
                        </a:rPr>
                        <a:t>palenqueras</a:t>
                      </a:r>
                      <a:r>
                        <a:rPr lang="es-CO" sz="1100" b="0" i="0" u="none" strike="noStrike" dirty="0">
                          <a:solidFill>
                            <a:srgbClr val="000000"/>
                          </a:solidFill>
                          <a:effectLst/>
                          <a:latin typeface="+mn-lt"/>
                        </a:rPr>
                        <a:t> que serán ejecutados en el período de gobierno entre 2020 y 2023.  Anexo Matriz de Inversiones SGR</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0002"/>
                  </a:ext>
                </a:extLst>
              </a:tr>
              <a:tr h="304800">
                <a:tc>
                  <a:txBody>
                    <a:bodyPr/>
                    <a:lstStyle/>
                    <a:p>
                      <a:pPr algn="l" fontAlgn="b"/>
                      <a:r>
                        <a:rPr lang="es-CO" sz="1100" b="1" i="0" u="none" strike="noStrike" dirty="0">
                          <a:solidFill>
                            <a:srgbClr val="000000"/>
                          </a:solidFill>
                          <a:effectLst/>
                          <a:latin typeface="+mn-lt"/>
                        </a:rPr>
                        <a:t>5.4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mn-lt"/>
                        </a:rPr>
                        <a:t>Componente de Seguimiento y Evaluación</a:t>
                      </a:r>
                    </a:p>
                    <a:p>
                      <a:pPr algn="l" fontAlgn="b"/>
                      <a:r>
                        <a:rPr lang="es-CO" sz="1100" b="1" i="0" u="none" strike="noStrike" dirty="0">
                          <a:solidFill>
                            <a:srgbClr val="000000"/>
                          </a:solidFill>
                          <a:effectLst/>
                          <a:latin typeface="+mn-lt"/>
                        </a:rPr>
                        <a:t>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6222">
                <a:tc>
                  <a:txBody>
                    <a:bodyPr/>
                    <a:lstStyle/>
                    <a:p>
                      <a:pPr algn="l" fontAlgn="b"/>
                      <a:r>
                        <a:rPr lang="es-CO" sz="1100" b="0" i="0" u="none" strike="noStrike" dirty="0">
                          <a:solidFill>
                            <a:srgbClr val="000000"/>
                          </a:solidFill>
                          <a:effectLst/>
                          <a:latin typeface="+mn-lt"/>
                        </a:rPr>
                        <a:t>5.4.1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Sistema de Seguimiento Evaluación y Control (SSEC),</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a:solidFill>
                            <a:srgbClr val="000000"/>
                          </a:solidFill>
                          <a:effectLst/>
                          <a:latin typeface="+mn-lt"/>
                        </a:rPr>
                        <a:t>Equipo de Planeación SGR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338">
                <a:tc>
                  <a:txBody>
                    <a:bodyPr/>
                    <a:lstStyle/>
                    <a:p>
                      <a:pPr algn="l" fontAlgn="b"/>
                      <a:r>
                        <a:rPr lang="es-CO" sz="1100" b="0" i="0" u="none" strike="noStrike" dirty="0">
                          <a:solidFill>
                            <a:srgbClr val="FFFFFF"/>
                          </a:solidFill>
                          <a:effectLst/>
                          <a:latin typeface="+mn-lt"/>
                        </a:rPr>
                        <a:t>6 </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FFFFFF"/>
                          </a:solidFill>
                          <a:effectLst/>
                          <a:latin typeface="+mn-lt"/>
                        </a:rPr>
                        <a:t>ESTRUCTURACIÓN ACTO ADMINISTRATIVO </a:t>
                      </a:r>
                    </a:p>
                    <a:p>
                      <a:pPr algn="l" fontAlgn="b"/>
                      <a:endParaRPr lang="es-CO" sz="1100" b="0" i="0" u="none" strike="noStrike" dirty="0">
                        <a:solidFill>
                          <a:srgbClr val="FFFFFF"/>
                        </a:solidFill>
                        <a:effectLst/>
                        <a:latin typeface="+mn-lt"/>
                      </a:endParaRP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5"/>
                  </a:ext>
                </a:extLst>
              </a:tr>
              <a:tr h="1014423">
                <a:tc>
                  <a:txBody>
                    <a:bodyPr/>
                    <a:lstStyle/>
                    <a:p>
                      <a:pPr algn="l" fontAlgn="b"/>
                      <a:r>
                        <a:rPr lang="es-CO" sz="1100" b="0" i="0" u="none" strike="noStrike" dirty="0">
                          <a:solidFill>
                            <a:srgbClr val="000000"/>
                          </a:solidFill>
                          <a:effectLst/>
                          <a:latin typeface="+mn-lt"/>
                        </a:rPr>
                        <a:t>6.1</a:t>
                      </a:r>
                    </a:p>
                    <a:p>
                      <a:pPr algn="l" fontAlgn="b"/>
                      <a:endParaRPr lang="es-CO" sz="1100" b="0" i="0" u="none" strike="noStrike" dirty="0">
                        <a:solidFill>
                          <a:srgbClr val="000000"/>
                        </a:solidFill>
                        <a:effectLst/>
                        <a:latin typeface="+mn-lt"/>
                      </a:endParaRPr>
                    </a:p>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1100" b="0" i="0" u="none" strike="noStrike" dirty="0">
                          <a:solidFill>
                            <a:srgbClr val="000000"/>
                          </a:solidFill>
                          <a:effectLst/>
                          <a:latin typeface="+mn-lt"/>
                        </a:rPr>
                        <a:t>Elaboración acto administrativo</a:t>
                      </a:r>
                    </a:p>
                  </a:txBody>
                  <a:tcPr marL="4719" marR="4719" marT="47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s-CO" sz="1100" b="0" i="0" u="none" strike="noStrike" dirty="0">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mn-lt"/>
                        </a:rPr>
                        <a:t> </a:t>
                      </a: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solidFill>
                            <a:srgbClr val="000000"/>
                          </a:solidFill>
                          <a:effectLst/>
                          <a:latin typeface="+mn-lt"/>
                        </a:rPr>
                        <a:t>Secretaría de Planeación Departamental - Secretaría Jurídica y de Contratación </a:t>
                      </a:r>
                    </a:p>
                    <a:p>
                      <a:pPr algn="just" fontAlgn="auto"/>
                      <a:endParaRPr lang="es-CO" sz="1100" b="0" i="0" u="none" strike="noStrike" dirty="0">
                        <a:solidFill>
                          <a:srgbClr val="000000"/>
                        </a:solidFill>
                        <a:effectLst/>
                        <a:latin typeface="+mn-lt"/>
                      </a:endParaRPr>
                    </a:p>
                    <a:p>
                      <a:pPr algn="just" fontAlgn="auto"/>
                      <a:endParaRPr lang="es-CO" sz="1100" b="0" i="0" u="none" strike="noStrike" dirty="0">
                        <a:solidFill>
                          <a:srgbClr val="000000"/>
                        </a:solidFill>
                        <a:effectLst/>
                        <a:latin typeface="+mn-lt"/>
                      </a:endParaRPr>
                    </a:p>
                  </a:txBody>
                  <a:tcPr marL="4719" marR="4719" marT="47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1208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021205" y="3613850"/>
            <a:ext cx="8149590" cy="1312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a:solidFill>
                  <a:schemeClr val="tx1">
                    <a:lumMod val="95000"/>
                    <a:lumOff val="5000"/>
                  </a:schemeClr>
                </a:solidFill>
              </a:rPr>
              <a:t>Avance en el cronograma </a:t>
            </a:r>
          </a:p>
          <a:p>
            <a:pPr algn="ctr"/>
            <a:r>
              <a:rPr lang="es-CO" sz="3600" b="1" dirty="0">
                <a:solidFill>
                  <a:schemeClr val="tx1">
                    <a:lumMod val="95000"/>
                    <a:lumOff val="5000"/>
                  </a:schemeClr>
                </a:solidFill>
              </a:rPr>
              <a:t>de actividades </a:t>
            </a:r>
          </a:p>
        </p:txBody>
      </p:sp>
      <p:pic>
        <p:nvPicPr>
          <p:cNvPr id="9" name="Imagen 8">
            <a:extLst>
              <a:ext uri="{FF2B5EF4-FFF2-40B4-BE49-F238E27FC236}">
                <a16:creationId xmlns:a16="http://schemas.microsoft.com/office/drawing/2014/main" id="{41F7672D-6A10-43A4-BCAE-6B6448909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498" y="1177195"/>
            <a:ext cx="3979895" cy="1695223"/>
          </a:xfrm>
          <a:prstGeom prst="rect">
            <a:avLst/>
          </a:prstGeom>
        </p:spPr>
      </p:pic>
    </p:spTree>
    <p:extLst>
      <p:ext uri="{BB962C8B-B14F-4D97-AF65-F5344CB8AC3E}">
        <p14:creationId xmlns:p14="http://schemas.microsoft.com/office/powerpoint/2010/main" val="1356167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50360" y="1166728"/>
            <a:ext cx="7310640" cy="1323439"/>
          </a:xfrm>
          <a:prstGeom prst="rect">
            <a:avLst/>
          </a:prstGeom>
          <a:ln>
            <a:noFill/>
          </a:ln>
        </p:spPr>
        <p:txBody>
          <a:bodyPr wrap="square">
            <a:spAutoFit/>
          </a:bodyPr>
          <a:lstStyle/>
          <a:p>
            <a:pPr algn="just"/>
            <a:r>
              <a:rPr lang="es-ES" sz="2000" b="1" dirty="0"/>
              <a:t>“Por medio de cual se conforma y reglamenta el equipo encargado de formular el Capítulo independiente de inversiones del Sistema General de Regalías SGR  del Plan de Desarrollo Departamental 2020-2023 “Tú y yo somos Quindío”</a:t>
            </a:r>
            <a:endParaRPr lang="es-CO" sz="2000" dirty="0"/>
          </a:p>
        </p:txBody>
      </p:sp>
      <p:sp>
        <p:nvSpPr>
          <p:cNvPr id="3" name="2 Rectángulo"/>
          <p:cNvSpPr/>
          <p:nvPr/>
        </p:nvSpPr>
        <p:spPr>
          <a:xfrm>
            <a:off x="753901" y="1249185"/>
            <a:ext cx="2530393" cy="39048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rPr>
              <a:t>DECRETO No.  159 DE 2021</a:t>
            </a:r>
          </a:p>
        </p:txBody>
      </p:sp>
      <p:sp>
        <p:nvSpPr>
          <p:cNvPr id="10" name="CuadroTexto 9">
            <a:extLst>
              <a:ext uri="{FF2B5EF4-FFF2-40B4-BE49-F238E27FC236}">
                <a16:creationId xmlns:a16="http://schemas.microsoft.com/office/drawing/2014/main" id="{1AF40685-59B7-459A-81F3-66123997B2CC}"/>
              </a:ext>
            </a:extLst>
          </p:cNvPr>
          <p:cNvSpPr txBox="1"/>
          <p:nvPr/>
        </p:nvSpPr>
        <p:spPr>
          <a:xfrm>
            <a:off x="577366" y="285469"/>
            <a:ext cx="9271484" cy="584775"/>
          </a:xfrm>
          <a:prstGeom prst="rect">
            <a:avLst/>
          </a:prstGeom>
          <a:noFill/>
        </p:spPr>
        <p:txBody>
          <a:bodyPr wrap="square" rtlCol="0">
            <a:spAutoFit/>
          </a:bodyPr>
          <a:lstStyle/>
          <a:p>
            <a:r>
              <a:rPr lang="es-MX" sz="3200" b="1" spc="-150" dirty="0"/>
              <a:t>1. Estructuración de actos administrativos</a:t>
            </a:r>
            <a:endParaRPr lang="es-CO" sz="3200" b="1" spc="-150" dirty="0"/>
          </a:p>
        </p:txBody>
      </p:sp>
      <p:graphicFrame>
        <p:nvGraphicFramePr>
          <p:cNvPr id="7" name="11 Tabla">
            <a:extLst>
              <a:ext uri="{FF2B5EF4-FFF2-40B4-BE49-F238E27FC236}">
                <a16:creationId xmlns:a16="http://schemas.microsoft.com/office/drawing/2014/main" id="{08FEE484-BB60-4B7C-AFCC-8EE6B721056A}"/>
              </a:ext>
            </a:extLst>
          </p:cNvPr>
          <p:cNvGraphicFramePr>
            <a:graphicFrameLocks noGrp="1"/>
          </p:cNvGraphicFramePr>
          <p:nvPr>
            <p:extLst>
              <p:ext uri="{D42A27DB-BD31-4B8C-83A1-F6EECF244321}">
                <p14:modId xmlns:p14="http://schemas.microsoft.com/office/powerpoint/2010/main" val="2617011509"/>
              </p:ext>
            </p:extLst>
          </p:nvPr>
        </p:nvGraphicFramePr>
        <p:xfrm>
          <a:off x="3723716" y="2658477"/>
          <a:ext cx="7310641" cy="2889865"/>
        </p:xfrm>
        <a:graphic>
          <a:graphicData uri="http://schemas.openxmlformats.org/drawingml/2006/table">
            <a:tbl>
              <a:tblPr firstRow="1" firstCol="1" bandRow="1"/>
              <a:tblGrid>
                <a:gridCol w="7310641">
                  <a:extLst>
                    <a:ext uri="{9D8B030D-6E8A-4147-A177-3AD203B41FA5}">
                      <a16:colId xmlns:a16="http://schemas.microsoft.com/office/drawing/2014/main" val="20000"/>
                    </a:ext>
                  </a:extLst>
                </a:gridCol>
              </a:tblGrid>
              <a:tr h="211630">
                <a:tc>
                  <a:txBody>
                    <a:bodyPr/>
                    <a:lstStyle/>
                    <a:p>
                      <a:pPr marL="285750" indent="-285750" algn="just">
                        <a:spcAft>
                          <a:spcPts val="600"/>
                        </a:spcAft>
                        <a:buFont typeface="Wingdings" panose="05000000000000000000" pitchFamily="2" charset="2"/>
                        <a:buChar char="§"/>
                      </a:pPr>
                      <a:r>
                        <a:rPr lang="es-ES_tradnl" sz="1600" dirty="0">
                          <a:effectLst/>
                          <a:latin typeface="+mn-lt"/>
                          <a:ea typeface="Times New Roman"/>
                          <a:cs typeface="Times New Roman"/>
                        </a:rPr>
                        <a:t>Secretario de Planeación</a:t>
                      </a:r>
                      <a:endParaRPr lang="es-CO" sz="1600" dirty="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296016">
                <a:tc>
                  <a:txBody>
                    <a:bodyPr/>
                    <a:lstStyle/>
                    <a:p>
                      <a:pPr marL="285750" indent="-285750" algn="just">
                        <a:spcAft>
                          <a:spcPts val="0"/>
                        </a:spcAft>
                        <a:buFont typeface="Wingdings" panose="05000000000000000000" pitchFamily="2" charset="2"/>
                        <a:buChar char="§"/>
                      </a:pPr>
                      <a:r>
                        <a:rPr lang="es-ES_tradnl" sz="1600" dirty="0">
                          <a:effectLst/>
                          <a:latin typeface="+mn-lt"/>
                          <a:ea typeface="Times New Roman"/>
                          <a:cs typeface="Times New Roman"/>
                        </a:rPr>
                        <a:t>Secretario de Turismo, Industria y Comercio</a:t>
                      </a:r>
                      <a:endParaRPr lang="es-CO" sz="1600" dirty="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211630">
                <a:tc>
                  <a:txBody>
                    <a:bodyPr/>
                    <a:lstStyle/>
                    <a:p>
                      <a:pPr marL="285750" indent="-285750" algn="just">
                        <a:spcAft>
                          <a:spcPts val="600"/>
                        </a:spcAft>
                        <a:buFont typeface="Wingdings" panose="05000000000000000000" pitchFamily="2" charset="2"/>
                        <a:buChar char="§"/>
                      </a:pPr>
                      <a:r>
                        <a:rPr lang="es-ES_tradnl" sz="1600" dirty="0">
                          <a:effectLst/>
                          <a:latin typeface="+mn-lt"/>
                          <a:ea typeface="Times New Roman"/>
                          <a:cs typeface="Times New Roman"/>
                        </a:rPr>
                        <a:t>Secretario Agricultura, Desarrollo Rural y Medio Ambiente</a:t>
                      </a:r>
                      <a:endParaRPr lang="es-CO" sz="1600" dirty="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211630">
                <a:tc>
                  <a:txBody>
                    <a:bodyPr/>
                    <a:lstStyle/>
                    <a:p>
                      <a:pPr marL="285750" indent="-285750" algn="just">
                        <a:spcAft>
                          <a:spcPts val="600"/>
                        </a:spcAft>
                        <a:buFont typeface="Wingdings" panose="05000000000000000000" pitchFamily="2" charset="2"/>
                        <a:buChar char="§"/>
                      </a:pPr>
                      <a:r>
                        <a:rPr lang="es-ES_tradnl" sz="1600" dirty="0">
                          <a:effectLst/>
                          <a:latin typeface="+mn-lt"/>
                          <a:ea typeface="Times New Roman"/>
                          <a:cs typeface="Times New Roman"/>
                        </a:rPr>
                        <a:t>Secretario de Familia </a:t>
                      </a:r>
                      <a:endParaRPr lang="es-CO" sz="1600" dirty="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211630">
                <a:tc>
                  <a:txBody>
                    <a:bodyPr/>
                    <a:lstStyle/>
                    <a:p>
                      <a:pPr marL="285750" indent="-285750" algn="just">
                        <a:spcAft>
                          <a:spcPts val="600"/>
                        </a:spcAft>
                        <a:buFont typeface="Wingdings" panose="05000000000000000000" pitchFamily="2" charset="2"/>
                        <a:buChar char="§"/>
                      </a:pPr>
                      <a:r>
                        <a:rPr lang="es-ES_tradnl" sz="1600" dirty="0">
                          <a:effectLst/>
                          <a:latin typeface="+mn-lt"/>
                          <a:ea typeface="Times New Roman"/>
                          <a:cs typeface="Times New Roman"/>
                        </a:rPr>
                        <a:t>Secretario de Hacienda y Finanzas Públicas</a:t>
                      </a:r>
                      <a:endParaRPr lang="es-CO" sz="1600" dirty="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211630">
                <a:tc>
                  <a:txBody>
                    <a:bodyPr/>
                    <a:lstStyle/>
                    <a:p>
                      <a:pPr marL="285750" indent="-285750" algn="just">
                        <a:spcAft>
                          <a:spcPts val="600"/>
                        </a:spcAft>
                        <a:buFont typeface="Wingdings" panose="05000000000000000000" pitchFamily="2" charset="2"/>
                        <a:buChar char="§"/>
                      </a:pPr>
                      <a:r>
                        <a:rPr lang="es-ES_tradnl" sz="1600" dirty="0">
                          <a:effectLst/>
                          <a:latin typeface="+mn-lt"/>
                          <a:ea typeface="Times New Roman"/>
                          <a:cs typeface="Times New Roman"/>
                        </a:rPr>
                        <a:t>Secretario Jurídica y de Contratación</a:t>
                      </a:r>
                      <a:endParaRPr lang="es-CO" sz="1600" dirty="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211630">
                <a:tc>
                  <a:txBody>
                    <a:bodyPr/>
                    <a:lstStyle/>
                    <a:p>
                      <a:pPr marL="285750" indent="-285750" algn="just">
                        <a:spcAft>
                          <a:spcPts val="600"/>
                        </a:spcAft>
                        <a:buFont typeface="Wingdings" panose="05000000000000000000" pitchFamily="2" charset="2"/>
                        <a:buChar char="§"/>
                      </a:pPr>
                      <a:r>
                        <a:rPr lang="es-ES_tradnl" sz="1600" dirty="0">
                          <a:effectLst/>
                          <a:latin typeface="+mn-lt"/>
                          <a:ea typeface="Times New Roman"/>
                          <a:cs typeface="Times New Roman"/>
                        </a:rPr>
                        <a:t>Secretario del Interior</a:t>
                      </a:r>
                      <a:endParaRPr lang="es-CO" sz="1600" dirty="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211630">
                <a:tc>
                  <a:txBody>
                    <a:bodyPr/>
                    <a:lstStyle/>
                    <a:p>
                      <a:pPr marL="285750" indent="-285750" algn="just">
                        <a:spcAft>
                          <a:spcPts val="600"/>
                        </a:spcAft>
                        <a:buFont typeface="Wingdings" panose="05000000000000000000" pitchFamily="2" charset="2"/>
                        <a:buChar char="§"/>
                      </a:pPr>
                      <a:r>
                        <a:rPr lang="es-ES_tradnl" sz="1600" dirty="0">
                          <a:effectLst/>
                          <a:latin typeface="+mn-lt"/>
                          <a:ea typeface="Times New Roman"/>
                          <a:cs typeface="Times New Roman"/>
                        </a:rPr>
                        <a:t>Dirección Oficina Privada </a:t>
                      </a:r>
                      <a:endParaRPr lang="es-CO" sz="1600" dirty="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7"/>
                  </a:ext>
                </a:extLst>
              </a:tr>
              <a:tr h="211630">
                <a:tc>
                  <a:txBody>
                    <a:bodyPr/>
                    <a:lstStyle/>
                    <a:p>
                      <a:pPr marL="285750" indent="-285750" algn="just">
                        <a:spcAft>
                          <a:spcPts val="600"/>
                        </a:spcAft>
                        <a:buFont typeface="Wingdings" panose="05000000000000000000" pitchFamily="2" charset="2"/>
                        <a:buChar char="§"/>
                      </a:pPr>
                      <a:r>
                        <a:rPr lang="es-ES_tradnl" sz="1600">
                          <a:effectLst/>
                          <a:latin typeface="+mn-lt"/>
                          <a:ea typeface="Times New Roman"/>
                          <a:cs typeface="Times New Roman"/>
                        </a:rPr>
                        <a:t>Asesor de Despacho  del Sistema General de Regalías</a:t>
                      </a:r>
                      <a:endParaRPr lang="es-CO" sz="160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8"/>
                  </a:ext>
                </a:extLst>
              </a:tr>
              <a:tr h="265070">
                <a:tc>
                  <a:txBody>
                    <a:bodyPr/>
                    <a:lstStyle/>
                    <a:p>
                      <a:pPr marL="285750" indent="-285750" algn="just">
                        <a:spcAft>
                          <a:spcPts val="600"/>
                        </a:spcAft>
                        <a:buFont typeface="Wingdings" panose="05000000000000000000" pitchFamily="2" charset="2"/>
                        <a:buChar char="§"/>
                      </a:pPr>
                      <a:r>
                        <a:rPr lang="es-ES_tradnl" sz="1600" dirty="0">
                          <a:effectLst/>
                          <a:latin typeface="+mn-lt"/>
                          <a:ea typeface="Times New Roman"/>
                          <a:cs typeface="Times New Roman"/>
                        </a:rPr>
                        <a:t>Directora Técnica Secretaría de Planeación Departamental </a:t>
                      </a:r>
                      <a:endParaRPr lang="es-CO" sz="1600" dirty="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9"/>
                  </a:ext>
                </a:extLst>
              </a:tr>
              <a:tr h="378059">
                <a:tc>
                  <a:txBody>
                    <a:bodyPr/>
                    <a:lstStyle/>
                    <a:p>
                      <a:pPr marL="285750" indent="-285750" algn="just">
                        <a:spcAft>
                          <a:spcPts val="600"/>
                        </a:spcAft>
                        <a:buFont typeface="Wingdings" panose="05000000000000000000" pitchFamily="2" charset="2"/>
                        <a:buChar char="§"/>
                      </a:pPr>
                      <a:r>
                        <a:rPr lang="es-ES_tradnl" sz="1600" dirty="0">
                          <a:effectLst/>
                          <a:latin typeface="+mn-lt"/>
                          <a:ea typeface="Times New Roman"/>
                          <a:cs typeface="Times New Roman"/>
                        </a:rPr>
                        <a:t>Jefe de Proyectos y Cooperación Secretaría de Planeación Departamental</a:t>
                      </a:r>
                      <a:endParaRPr lang="es-CO" sz="1600" dirty="0">
                        <a:effectLst/>
                        <a:latin typeface="+mn-lt"/>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9" name="12 Rectángulo">
            <a:extLst>
              <a:ext uri="{FF2B5EF4-FFF2-40B4-BE49-F238E27FC236}">
                <a16:creationId xmlns:a16="http://schemas.microsoft.com/office/drawing/2014/main" id="{DA22931C-5AB7-4186-BB3D-C74F30876A8B}"/>
              </a:ext>
            </a:extLst>
          </p:cNvPr>
          <p:cNvSpPr/>
          <p:nvPr/>
        </p:nvSpPr>
        <p:spPr>
          <a:xfrm>
            <a:off x="1028140" y="5548342"/>
            <a:ext cx="7687235" cy="1077218"/>
          </a:xfrm>
          <a:prstGeom prst="rect">
            <a:avLst/>
          </a:prstGeom>
          <a:solidFill>
            <a:schemeClr val="bg1"/>
          </a:solidFill>
          <a:ln>
            <a:solidFill>
              <a:srgbClr val="FF0000"/>
            </a:solidFill>
          </a:ln>
        </p:spPr>
        <p:txBody>
          <a:bodyPr wrap="square">
            <a:spAutoFit/>
          </a:bodyPr>
          <a:lstStyle/>
          <a:p>
            <a:pPr algn="just"/>
            <a:r>
              <a:rPr lang="es-CO" sz="1600" dirty="0"/>
              <a:t>En el ejercicio de participación para los proyectos de impacto regional susceptibles de ser financiados con </a:t>
            </a:r>
            <a:r>
              <a:rPr lang="es-CO" sz="1600" b="1" dirty="0"/>
              <a:t> LA ASIGNACIÓN PARA INVERSIÓN REGIONAL, </a:t>
            </a:r>
            <a:r>
              <a:rPr lang="es-CO" sz="1600" dirty="0"/>
              <a:t>el Comité Ejecutivo de la Comisión Regional de Competitividad e Innovación,  hará parte del  Equipo encargado  de  la  Planeación de las Mesas de Participación, con la designación de  tres representantes. </a:t>
            </a:r>
          </a:p>
        </p:txBody>
      </p:sp>
    </p:spTree>
    <p:extLst>
      <p:ext uri="{BB962C8B-B14F-4D97-AF65-F5344CB8AC3E}">
        <p14:creationId xmlns:p14="http://schemas.microsoft.com/office/powerpoint/2010/main" val="2458202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84294" y="1231545"/>
            <a:ext cx="7698031" cy="1323439"/>
          </a:xfrm>
          <a:prstGeom prst="rect">
            <a:avLst/>
          </a:prstGeom>
          <a:ln>
            <a:solidFill>
              <a:schemeClr val="bg1"/>
            </a:solidFill>
          </a:ln>
        </p:spPr>
        <p:txBody>
          <a:bodyPr wrap="square">
            <a:spAutoFit/>
          </a:bodyPr>
          <a:lstStyle/>
          <a:p>
            <a:pPr algn="just"/>
            <a:r>
              <a:rPr lang="es-CO" sz="2000" b="1" dirty="0"/>
              <a:t>“Por medio de cual se reglamenta la participación ciudadana en el proceso  de formulación del Capítulo independiente de inversiones del Sistema General de Regalías SGR del Plan de Desarrollo Departamental 2020-2023 “Tú y yo somos Quindío”</a:t>
            </a:r>
            <a:endParaRPr lang="es-CO" sz="2000" dirty="0"/>
          </a:p>
        </p:txBody>
      </p:sp>
      <p:sp>
        <p:nvSpPr>
          <p:cNvPr id="8" name="Rectángulo 7">
            <a:extLst>
              <a:ext uri="{FF2B5EF4-FFF2-40B4-BE49-F238E27FC236}">
                <a16:creationId xmlns:a16="http://schemas.microsoft.com/office/drawing/2014/main" id="{DC8ECA51-8E67-4502-8608-20C3BF4ECEF9}"/>
              </a:ext>
            </a:extLst>
          </p:cNvPr>
          <p:cNvSpPr/>
          <p:nvPr/>
        </p:nvSpPr>
        <p:spPr>
          <a:xfrm>
            <a:off x="2300590" y="2742973"/>
            <a:ext cx="8974737" cy="3804118"/>
          </a:xfrm>
          <a:prstGeom prst="rect">
            <a:avLst/>
          </a:prstGeom>
          <a:ln>
            <a:solidFill>
              <a:schemeClr val="bg1"/>
            </a:solidFill>
          </a:ln>
        </p:spPr>
        <p:txBody>
          <a:bodyPr wrap="square">
            <a:spAutoFit/>
          </a:bodyPr>
          <a:lstStyle/>
          <a:p>
            <a:pPr lvl="0" algn="just">
              <a:spcAft>
                <a:spcPts val="0"/>
              </a:spcAft>
            </a:pPr>
            <a:r>
              <a:rPr lang="es-MX" sz="1200" b="1" dirty="0">
                <a:solidFill>
                  <a:srgbClr val="000000"/>
                </a:solidFill>
                <a:ea typeface="Times New Roman" panose="02020603050405020304" pitchFamily="18" charset="0"/>
                <a:cs typeface="Times New Roman" panose="02020603050405020304" pitchFamily="18" charset="0"/>
              </a:rPr>
              <a:t>ESTRATEGIAS DE PARTICIPACIÓN A DESARROLLAR  EN EL PROCESO DE FORMULACIÓN DEL CAPÍTULO DE INVERSIONES DEL SISTEMA GENERAL DE REGALÍAS SGR:</a:t>
            </a:r>
            <a:endParaRPr lang="es-CO" sz="1200" b="1" dirty="0">
              <a:solidFill>
                <a:srgbClr val="000000"/>
              </a:solidFill>
              <a:ea typeface="Times New Roman" panose="02020603050405020304" pitchFamily="18" charset="0"/>
              <a:cs typeface="Times New Roman" panose="02020603050405020304" pitchFamily="18" charset="0"/>
            </a:endParaRPr>
          </a:p>
          <a:p>
            <a:pPr lvl="0" algn="just">
              <a:spcAft>
                <a:spcPts val="0"/>
              </a:spcAft>
            </a:pPr>
            <a:endParaRPr lang="es-CO" sz="1200" dirty="0">
              <a:solidFill>
                <a:srgbClr val="000000"/>
              </a:solidFill>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s-CO" sz="1200" b="1" dirty="0">
                <a:solidFill>
                  <a:srgbClr val="000000"/>
                </a:solidFill>
                <a:ea typeface="Times New Roman" panose="02020603050405020304" pitchFamily="18" charset="0"/>
                <a:cs typeface="Times New Roman" panose="02020603050405020304" pitchFamily="18" charset="0"/>
              </a:rPr>
              <a:t>PARTICIPACIÓN PARA LOS PROYECTOS DE IMPACTO REGIONAL SUSCEPTIBLES DE SER FINANCIADOS CON LA ASIGNACIÓN PARA INVERSIÓN REGIONAL </a:t>
            </a:r>
            <a:endParaRPr lang="es-CO" sz="1200" b="1" dirty="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endParaRPr lang="es-CO" sz="1200" b="1" dirty="0">
              <a:solidFill>
                <a:srgbClr val="000000"/>
              </a:solidFill>
              <a:ea typeface="Times New Roman" panose="02020603050405020304" pitchFamily="18" charset="0"/>
              <a:cs typeface="Times New Roman" panose="02020603050405020304" pitchFamily="18" charset="0"/>
            </a:endParaRPr>
          </a:p>
          <a:p>
            <a:pPr lvl="1" algn="just"/>
            <a:r>
              <a:rPr lang="es-CO" sz="1200" dirty="0">
                <a:solidFill>
                  <a:srgbClr val="000000"/>
                </a:solidFill>
                <a:ea typeface="Times New Roman" panose="02020603050405020304" pitchFamily="18" charset="0"/>
                <a:cs typeface="Times New Roman" panose="02020603050405020304" pitchFamily="18" charset="0"/>
              </a:rPr>
              <a:t>Ejercicio de participación, que será liderado por el Gobernador del Departamento, con el apoyo de la Comisión Regional de Competitividad e Innovación CRCI del Departamento del Quindío, en la cual participarán los siguientes actores:</a:t>
            </a:r>
            <a:endParaRPr lang="es-CO" sz="1200" dirty="0">
              <a:ea typeface="Times New Roman" panose="02020603050405020304" pitchFamily="18" charset="0"/>
              <a:cs typeface="Times New Roman" panose="02020603050405020304" pitchFamily="18" charset="0"/>
            </a:endParaRPr>
          </a:p>
          <a:p>
            <a:pPr marL="1506855">
              <a:lnSpc>
                <a:spcPct val="110000"/>
              </a:lnSpc>
              <a:spcAft>
                <a:spcPts val="0"/>
              </a:spcAft>
            </a:pPr>
            <a:r>
              <a:rPr lang="es-CO" sz="1200" dirty="0">
                <a:ea typeface="Times New Roman" panose="02020603050405020304" pitchFamily="18" charset="0"/>
                <a:cs typeface="Times New Roman" panose="02020603050405020304" pitchFamily="18" charset="0"/>
              </a:rPr>
              <a:t> </a:t>
            </a:r>
          </a:p>
          <a:p>
            <a:pPr marL="342900" lvl="0" indent="-342900" algn="just">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Delegados de la Región Administrativa de Planificación RAP Eje Cafetero- Caldas, Quindío y Risaralda.   </a:t>
            </a:r>
            <a:endParaRPr lang="es-CO" sz="12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Delegado de Esquemas Asociativos Locales y/o Regionales </a:t>
            </a:r>
            <a:endParaRPr lang="es-CO" sz="1200" dirty="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Otros actores de orden regional con presencia en el departamento.  </a:t>
            </a:r>
            <a:endParaRPr lang="es-CO" sz="1200" dirty="0">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Representantes a la Cámara y Senadores que hayan obtenido más del 40% de su votación en la respectiva región. </a:t>
            </a:r>
            <a:endParaRPr lang="es-CO" sz="12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Delegados de la Asamblea Departamental.</a:t>
            </a:r>
            <a:endParaRPr lang="es-CO" sz="12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Delegados de las Organizaciones de Acción Comunal. </a:t>
            </a:r>
            <a:endParaRPr lang="es-CO" sz="12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Delegados de las Organizaciones Sociales. </a:t>
            </a:r>
            <a:endParaRPr lang="es-CO" sz="12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Delegados de las Organizaciones de mujeres. </a:t>
            </a:r>
            <a:endParaRPr lang="es-CO" sz="12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Delegaciones de las Instituciones de Educación Superior. </a:t>
            </a:r>
            <a:endParaRPr lang="es-CO" sz="12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Delegados de los principales sectores económicos con presencia en el departamento. </a:t>
            </a:r>
            <a:endParaRPr lang="es-CO" sz="12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577340" algn="l"/>
              </a:tabLst>
            </a:pPr>
            <a:r>
              <a:rPr lang="es-CO" sz="1200" dirty="0">
                <a:solidFill>
                  <a:srgbClr val="000000"/>
                </a:solidFill>
                <a:ea typeface="Times New Roman" panose="02020603050405020304" pitchFamily="18" charset="0"/>
                <a:cs typeface="Times New Roman" panose="02020603050405020304" pitchFamily="18" charset="0"/>
              </a:rPr>
              <a:t>Alcaldes de los municipios.</a:t>
            </a:r>
            <a:endParaRPr lang="es-CO" sz="1200" dirty="0">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DFD06D66-9BFC-4C45-8C6F-52271B19B256}"/>
              </a:ext>
            </a:extLst>
          </p:cNvPr>
          <p:cNvSpPr txBox="1"/>
          <p:nvPr/>
        </p:nvSpPr>
        <p:spPr>
          <a:xfrm>
            <a:off x="577366" y="285469"/>
            <a:ext cx="9271484" cy="584775"/>
          </a:xfrm>
          <a:prstGeom prst="rect">
            <a:avLst/>
          </a:prstGeom>
          <a:noFill/>
        </p:spPr>
        <p:txBody>
          <a:bodyPr wrap="square" rtlCol="0">
            <a:spAutoFit/>
          </a:bodyPr>
          <a:lstStyle/>
          <a:p>
            <a:r>
              <a:rPr lang="es-MX" sz="3200" b="1" spc="-150" dirty="0"/>
              <a:t>1. Estructuración de actos administrativos</a:t>
            </a:r>
            <a:endParaRPr lang="es-CO" sz="3200" b="1" spc="-150" dirty="0"/>
          </a:p>
        </p:txBody>
      </p:sp>
      <p:sp>
        <p:nvSpPr>
          <p:cNvPr id="12" name="2 Rectángulo">
            <a:extLst>
              <a:ext uri="{FF2B5EF4-FFF2-40B4-BE49-F238E27FC236}">
                <a16:creationId xmlns:a16="http://schemas.microsoft.com/office/drawing/2014/main" id="{19C60B6B-0BB0-48C7-94F1-FD6E0DC9DC74}"/>
              </a:ext>
            </a:extLst>
          </p:cNvPr>
          <p:cNvSpPr/>
          <p:nvPr/>
        </p:nvSpPr>
        <p:spPr>
          <a:xfrm>
            <a:off x="753901" y="1249185"/>
            <a:ext cx="2530393" cy="390488"/>
          </a:xfrm>
          <a:prstGeom prst="rect">
            <a:avLst/>
          </a:prstGeom>
          <a:solidFill>
            <a:srgbClr val="50B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rPr>
              <a:t>DECRETO No. 160 DE 2021 </a:t>
            </a:r>
          </a:p>
        </p:txBody>
      </p:sp>
    </p:spTree>
    <p:extLst>
      <p:ext uri="{BB962C8B-B14F-4D97-AF65-F5344CB8AC3E}">
        <p14:creationId xmlns:p14="http://schemas.microsoft.com/office/powerpoint/2010/main" val="336401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8EAAD29-5523-410E-9F8C-6AB361BDD73F}"/>
              </a:ext>
            </a:extLst>
          </p:cNvPr>
          <p:cNvSpPr txBox="1"/>
          <p:nvPr/>
        </p:nvSpPr>
        <p:spPr>
          <a:xfrm>
            <a:off x="577366" y="285469"/>
            <a:ext cx="9271484" cy="584775"/>
          </a:xfrm>
          <a:prstGeom prst="rect">
            <a:avLst/>
          </a:prstGeom>
          <a:noFill/>
        </p:spPr>
        <p:txBody>
          <a:bodyPr wrap="square" rtlCol="0">
            <a:spAutoFit/>
          </a:bodyPr>
          <a:lstStyle/>
          <a:p>
            <a:r>
              <a:rPr lang="es-MX" sz="3200" b="1" spc="-150" dirty="0"/>
              <a:t>1. Estructuración de actos administrativos</a:t>
            </a:r>
            <a:endParaRPr lang="es-CO" sz="3200" b="1" spc="-150" dirty="0"/>
          </a:p>
        </p:txBody>
      </p:sp>
      <p:sp>
        <p:nvSpPr>
          <p:cNvPr id="10" name="Rectángulo 9">
            <a:extLst>
              <a:ext uri="{FF2B5EF4-FFF2-40B4-BE49-F238E27FC236}">
                <a16:creationId xmlns:a16="http://schemas.microsoft.com/office/drawing/2014/main" id="{2825FBD2-47E5-46F8-9CCA-C14F23D94ECB}"/>
              </a:ext>
            </a:extLst>
          </p:cNvPr>
          <p:cNvSpPr/>
          <p:nvPr/>
        </p:nvSpPr>
        <p:spPr>
          <a:xfrm>
            <a:off x="2283812" y="1165198"/>
            <a:ext cx="8666971" cy="3831818"/>
          </a:xfrm>
          <a:prstGeom prst="rect">
            <a:avLst/>
          </a:prstGeom>
          <a:ln>
            <a:solidFill>
              <a:schemeClr val="bg1"/>
            </a:solidFill>
          </a:ln>
        </p:spPr>
        <p:txBody>
          <a:bodyPr wrap="square">
            <a:spAutoFit/>
          </a:bodyPr>
          <a:lstStyle/>
          <a:p>
            <a:pPr lvl="0" algn="just">
              <a:spcAft>
                <a:spcPts val="0"/>
              </a:spcAft>
            </a:pPr>
            <a:r>
              <a:rPr lang="es-CO" sz="1400" b="1" dirty="0">
                <a:solidFill>
                  <a:srgbClr val="000000"/>
                </a:solidFill>
                <a:ea typeface="Times New Roman" panose="02020603050405020304" pitchFamily="18" charset="0"/>
                <a:cs typeface="Times New Roman" panose="02020603050405020304" pitchFamily="18" charset="0"/>
              </a:rPr>
              <a:t>2. PARTICIPACIÓN PARA LOS PROYECTOS SUSCEPTIBLES DE SER FINANCIADOS CON LOS RECURSOS DE LA ASIGNACIÓN DIRECTA </a:t>
            </a:r>
            <a:endParaRPr lang="es-CO" sz="1400" b="1" dirty="0">
              <a:ea typeface="Times New Roman" panose="02020603050405020304" pitchFamily="18" charset="0"/>
              <a:cs typeface="Times New Roman" panose="02020603050405020304" pitchFamily="18" charset="0"/>
            </a:endParaRPr>
          </a:p>
          <a:p>
            <a:pPr lvl="0" algn="just">
              <a:spcAft>
                <a:spcPts val="0"/>
              </a:spcAft>
            </a:pPr>
            <a:endParaRPr lang="es-CO" sz="1400" b="1" dirty="0">
              <a:solidFill>
                <a:srgbClr val="000000"/>
              </a:solidFill>
              <a:ea typeface="Times New Roman" panose="02020603050405020304" pitchFamily="18" charset="0"/>
              <a:cs typeface="Times New Roman" panose="02020603050405020304" pitchFamily="18" charset="0"/>
            </a:endParaRPr>
          </a:p>
          <a:p>
            <a:pPr lvl="1" algn="just"/>
            <a:r>
              <a:rPr lang="es-CO" sz="1400" dirty="0">
                <a:solidFill>
                  <a:srgbClr val="000000"/>
                </a:solidFill>
                <a:ea typeface="Times New Roman" panose="02020603050405020304" pitchFamily="18" charset="0"/>
                <a:cs typeface="Times New Roman" panose="02020603050405020304" pitchFamily="18" charset="0"/>
              </a:rPr>
              <a:t>Ejercicio de participación, liderado por el Gobernador del Departamento del Quindío, en la cual participarán los siguientes actores:</a:t>
            </a:r>
          </a:p>
          <a:p>
            <a:pPr marL="1506855" algn="just">
              <a:spcAft>
                <a:spcPts val="600"/>
              </a:spcAft>
            </a:pPr>
            <a:endParaRPr lang="es-CO" sz="14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735455" algn="l"/>
              </a:tabLst>
            </a:pPr>
            <a:r>
              <a:rPr lang="es-CO" sz="1400" dirty="0">
                <a:solidFill>
                  <a:srgbClr val="000000"/>
                </a:solidFill>
                <a:ea typeface="Times New Roman" panose="02020603050405020304" pitchFamily="18" charset="0"/>
                <a:cs typeface="Times New Roman" panose="02020603050405020304" pitchFamily="18" charset="0"/>
              </a:rPr>
              <a:t>Delegados de la Asamblea Departamental </a:t>
            </a:r>
            <a:endParaRPr lang="es-CO" sz="14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735455" algn="l"/>
              </a:tabLst>
            </a:pPr>
            <a:r>
              <a:rPr lang="es-CO" sz="1400" dirty="0">
                <a:solidFill>
                  <a:srgbClr val="000000"/>
                </a:solidFill>
                <a:ea typeface="Times New Roman" panose="02020603050405020304" pitchFamily="18" charset="0"/>
                <a:cs typeface="Times New Roman" panose="02020603050405020304" pitchFamily="18" charset="0"/>
              </a:rPr>
              <a:t>Delegados de las Organizaciones de Acción Comunal </a:t>
            </a:r>
            <a:endParaRPr lang="es-CO" sz="14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735455" algn="l"/>
              </a:tabLst>
            </a:pPr>
            <a:r>
              <a:rPr lang="es-CO" sz="1400" dirty="0">
                <a:solidFill>
                  <a:srgbClr val="000000"/>
                </a:solidFill>
                <a:ea typeface="Times New Roman" panose="02020603050405020304" pitchFamily="18" charset="0"/>
                <a:cs typeface="Times New Roman" panose="02020603050405020304" pitchFamily="18" charset="0"/>
              </a:rPr>
              <a:t>Delegados de las Organizaciones Sociales </a:t>
            </a:r>
            <a:endParaRPr lang="es-CO" sz="14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735455" algn="l"/>
              </a:tabLst>
            </a:pPr>
            <a:r>
              <a:rPr lang="es-CO" sz="1400" dirty="0">
                <a:solidFill>
                  <a:srgbClr val="000000"/>
                </a:solidFill>
                <a:ea typeface="Times New Roman" panose="02020603050405020304" pitchFamily="18" charset="0"/>
                <a:cs typeface="Times New Roman" panose="02020603050405020304" pitchFamily="18" charset="0"/>
              </a:rPr>
              <a:t>Delegados de las Organizaciones de mujeres </a:t>
            </a:r>
            <a:endParaRPr lang="es-CO" sz="14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735455" algn="l"/>
              </a:tabLst>
            </a:pPr>
            <a:r>
              <a:rPr lang="es-CO" sz="1400" dirty="0">
                <a:solidFill>
                  <a:srgbClr val="000000"/>
                </a:solidFill>
                <a:ea typeface="Times New Roman" panose="02020603050405020304" pitchFamily="18" charset="0"/>
                <a:cs typeface="Times New Roman" panose="02020603050405020304" pitchFamily="18" charset="0"/>
              </a:rPr>
              <a:t>Delegados de las Instituciones de Educación Superior </a:t>
            </a:r>
            <a:endParaRPr lang="es-CO" sz="14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735455" algn="l"/>
              </a:tabLst>
            </a:pPr>
            <a:r>
              <a:rPr lang="es-CO" sz="1400" dirty="0">
                <a:solidFill>
                  <a:srgbClr val="000000"/>
                </a:solidFill>
                <a:ea typeface="Times New Roman" panose="02020603050405020304" pitchFamily="18" charset="0"/>
                <a:cs typeface="Times New Roman" panose="02020603050405020304" pitchFamily="18" charset="0"/>
              </a:rPr>
              <a:t>Delegados de los principales sectores económicos con presencia en el departamento, a través de la Comisión Departamental de Competitividad e Innovación. </a:t>
            </a:r>
            <a:endParaRPr lang="es-CO" sz="14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735455" algn="l"/>
              </a:tabLst>
            </a:pPr>
            <a:r>
              <a:rPr lang="es-CO" sz="1400" dirty="0">
                <a:solidFill>
                  <a:srgbClr val="000000"/>
                </a:solidFill>
                <a:ea typeface="Times New Roman" panose="02020603050405020304" pitchFamily="18" charset="0"/>
                <a:cs typeface="Times New Roman" panose="02020603050405020304" pitchFamily="18" charset="0"/>
              </a:rPr>
              <a:t>Representantes a la Cámara y Senadores que hayan obtenido más del 40% de su votación en la respectiva región. </a:t>
            </a:r>
            <a:endParaRPr lang="es-CO" sz="1400" dirty="0">
              <a:ea typeface="Times New Roman" panose="02020603050405020304" pitchFamily="18" charset="0"/>
              <a:cs typeface="Times New Roman" panose="02020603050405020304" pitchFamily="18" charset="0"/>
            </a:endParaRPr>
          </a:p>
          <a:p>
            <a:pPr marL="342900" lvl="0" indent="-342900">
              <a:spcAft>
                <a:spcPts val="0"/>
              </a:spcAft>
              <a:buFont typeface="Wingdings" panose="05000000000000000000" pitchFamily="2" charset="2"/>
              <a:buChar char=""/>
              <a:tabLst>
                <a:tab pos="1735455" algn="l"/>
              </a:tabLst>
            </a:pPr>
            <a:r>
              <a:rPr lang="es-CO" sz="1400" dirty="0">
                <a:solidFill>
                  <a:srgbClr val="000000"/>
                </a:solidFill>
                <a:ea typeface="Times New Roman" panose="02020603050405020304" pitchFamily="18" charset="0"/>
                <a:cs typeface="Times New Roman" panose="02020603050405020304" pitchFamily="18" charset="0"/>
              </a:rPr>
              <a:t>Alcaldes de los municipios del departamento.</a:t>
            </a:r>
            <a:endParaRPr lang="es-CO" sz="1400" dirty="0">
              <a:ea typeface="Times New Roman" panose="02020603050405020304" pitchFamily="18" charset="0"/>
              <a:cs typeface="Times New Roman" panose="02020603050405020304" pitchFamily="18" charset="0"/>
            </a:endParaRPr>
          </a:p>
          <a:p>
            <a:pPr marL="1735455">
              <a:spcAft>
                <a:spcPts val="0"/>
              </a:spcAft>
            </a:pPr>
            <a:r>
              <a:rPr lang="es-CO" sz="1400" dirty="0">
                <a:solidFill>
                  <a:srgbClr val="000000"/>
                </a:solidFill>
                <a:ea typeface="Times New Roman" panose="02020603050405020304" pitchFamily="18" charset="0"/>
                <a:cs typeface="Times New Roman" panose="02020603050405020304" pitchFamily="18" charset="0"/>
              </a:rPr>
              <a:t> </a:t>
            </a:r>
            <a:endParaRPr lang="es-CO" sz="1400" dirty="0">
              <a:ea typeface="Times New Roman" panose="02020603050405020304" pitchFamily="18" charset="0"/>
              <a:cs typeface="Times New Roman" panose="02020603050405020304" pitchFamily="18" charset="0"/>
            </a:endParaRPr>
          </a:p>
        </p:txBody>
      </p:sp>
      <p:sp>
        <p:nvSpPr>
          <p:cNvPr id="2" name="Rectángulo 1">
            <a:extLst>
              <a:ext uri="{FF2B5EF4-FFF2-40B4-BE49-F238E27FC236}">
                <a16:creationId xmlns:a16="http://schemas.microsoft.com/office/drawing/2014/main" id="{813D0291-4C51-43C4-A3D0-7AE3CFE8C37B}"/>
              </a:ext>
            </a:extLst>
          </p:cNvPr>
          <p:cNvSpPr/>
          <p:nvPr/>
        </p:nvSpPr>
        <p:spPr>
          <a:xfrm>
            <a:off x="2337336" y="5307336"/>
            <a:ext cx="8559921" cy="405495"/>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dirty="0">
                <a:solidFill>
                  <a:srgbClr val="000000"/>
                </a:solidFill>
                <a:ea typeface="Times New Roman" panose="02020603050405020304" pitchFamily="18" charset="0"/>
                <a:cs typeface="Times New Roman" panose="02020603050405020304" pitchFamily="18" charset="0"/>
              </a:rPr>
              <a:t>Para la realización del ejercicio de  participación el Gobernador del departamento podrá apoyarse en la Federación Nacional de Departamentos.</a:t>
            </a:r>
            <a:endParaRPr lang="es-CO" sz="1400" dirty="0"/>
          </a:p>
        </p:txBody>
      </p:sp>
    </p:spTree>
    <p:extLst>
      <p:ext uri="{BB962C8B-B14F-4D97-AF65-F5344CB8AC3E}">
        <p14:creationId xmlns:p14="http://schemas.microsoft.com/office/powerpoint/2010/main" val="159012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74B5161-AE9E-461B-8A45-DC65ACEB35E8}"/>
              </a:ext>
            </a:extLst>
          </p:cNvPr>
          <p:cNvSpPr>
            <a:spLocks noChangeArrowheads="1"/>
          </p:cNvSpPr>
          <p:nvPr/>
        </p:nvSpPr>
        <p:spPr bwMode="auto">
          <a:xfrm>
            <a:off x="897622" y="5487799"/>
            <a:ext cx="9789952" cy="738664"/>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_tradnl" sz="14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Unirse a la reuni</a:t>
            </a:r>
            <a:r>
              <a:rPr kumimoji="0" lang="es-ES_tradnl" sz="1400" b="1" i="0" u="none" strike="noStrike" cap="none" normalizeH="0" baseline="0" dirty="0">
                <a:ln>
                  <a:noFill/>
                </a:ln>
                <a:solidFill>
                  <a:schemeClr val="tx1"/>
                </a:solidFill>
                <a:effectLst/>
                <a:latin typeface="Calibri"/>
                <a:ea typeface="Times New Roman" pitchFamily="18" charset="0"/>
                <a:cs typeface="Arial" pitchFamily="34" charset="0"/>
              </a:rPr>
              <a:t>ó</a:t>
            </a:r>
            <a:r>
              <a:rPr kumimoji="0" lang="es-ES_tradnl"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n Zoom https</a:t>
            </a:r>
            <a:r>
              <a:rPr kumimoji="0" lang="es-ES_tradnl"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://us02web.zoom.us/j/83405057672?pwd=ZGNWZUR5Rms4T1RtN1lNek5DZmRlZz09</a:t>
            </a:r>
            <a:endParaRPr kumimoji="0" lang="es-CO" sz="1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ID de reuni</a:t>
            </a:r>
            <a:r>
              <a:rPr kumimoji="0" lang="es-ES_tradnl" sz="1400" b="1" i="0" u="none" strike="noStrike" cap="none" normalizeH="0" baseline="0" dirty="0">
                <a:ln>
                  <a:noFill/>
                </a:ln>
                <a:solidFill>
                  <a:schemeClr val="tx1"/>
                </a:solidFill>
                <a:effectLst/>
                <a:latin typeface="Calibri"/>
                <a:ea typeface="Times New Roman" pitchFamily="18" charset="0"/>
                <a:cs typeface="Arial" pitchFamily="34" charset="0"/>
              </a:rPr>
              <a:t>ó</a:t>
            </a:r>
            <a:r>
              <a:rPr kumimoji="0" lang="es-ES_tradnl"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n: </a:t>
            </a:r>
            <a:r>
              <a:rPr kumimoji="0" lang="es-ES_tradnl"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834 0505 7672 -</a:t>
            </a:r>
            <a:r>
              <a:rPr kumimoji="0" lang="es-ES_tradnl"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C</a:t>
            </a:r>
            <a:r>
              <a:rPr kumimoji="0" lang="es-ES_tradnl" sz="1400" b="1" i="0" u="none" strike="noStrike" cap="none" normalizeH="0" baseline="0" dirty="0">
                <a:ln>
                  <a:noFill/>
                </a:ln>
                <a:solidFill>
                  <a:schemeClr val="tx1"/>
                </a:solidFill>
                <a:effectLst/>
                <a:latin typeface="Calibri"/>
                <a:ea typeface="Times New Roman" pitchFamily="18" charset="0"/>
                <a:cs typeface="Arial" pitchFamily="34" charset="0"/>
              </a:rPr>
              <a:t>ó</a:t>
            </a:r>
            <a:r>
              <a:rPr kumimoji="0" lang="es-ES_tradnl"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digo de acceso: </a:t>
            </a:r>
            <a:r>
              <a:rPr kumimoji="0" lang="es-ES_tradnl"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MESA</a:t>
            </a:r>
            <a:r>
              <a:rPr kumimoji="0" lang="es-ES_tradnl"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s-ES_tradnl" sz="14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6" name="1 Tabla">
            <a:extLst>
              <a:ext uri="{FF2B5EF4-FFF2-40B4-BE49-F238E27FC236}">
                <a16:creationId xmlns:a16="http://schemas.microsoft.com/office/drawing/2014/main" id="{3DE823E9-9657-4D2B-B8F6-20BBC1283AD6}"/>
              </a:ext>
            </a:extLst>
          </p:cNvPr>
          <p:cNvGraphicFramePr>
            <a:graphicFrameLocks noGrp="1"/>
          </p:cNvGraphicFramePr>
          <p:nvPr>
            <p:extLst>
              <p:ext uri="{D42A27DB-BD31-4B8C-83A1-F6EECF244321}">
                <p14:modId xmlns:p14="http://schemas.microsoft.com/office/powerpoint/2010/main" val="2352169983"/>
              </p:ext>
            </p:extLst>
          </p:nvPr>
        </p:nvGraphicFramePr>
        <p:xfrm>
          <a:off x="897622" y="379868"/>
          <a:ext cx="9789952" cy="5024041"/>
        </p:xfrm>
        <a:graphic>
          <a:graphicData uri="http://schemas.openxmlformats.org/drawingml/2006/table">
            <a:tbl>
              <a:tblPr firstRow="1" firstCol="1" bandRow="1"/>
              <a:tblGrid>
                <a:gridCol w="8288085">
                  <a:extLst>
                    <a:ext uri="{9D8B030D-6E8A-4147-A177-3AD203B41FA5}">
                      <a16:colId xmlns:a16="http://schemas.microsoft.com/office/drawing/2014/main" val="20000"/>
                    </a:ext>
                  </a:extLst>
                </a:gridCol>
                <a:gridCol w="1501867">
                  <a:extLst>
                    <a:ext uri="{9D8B030D-6E8A-4147-A177-3AD203B41FA5}">
                      <a16:colId xmlns:a16="http://schemas.microsoft.com/office/drawing/2014/main" val="20001"/>
                    </a:ext>
                  </a:extLst>
                </a:gridCol>
              </a:tblGrid>
              <a:tr h="370261">
                <a:tc>
                  <a:txBody>
                    <a:bodyPr/>
                    <a:lstStyle/>
                    <a:p>
                      <a:pPr algn="ctr">
                        <a:lnSpc>
                          <a:spcPct val="107000"/>
                        </a:lnSpc>
                        <a:spcAft>
                          <a:spcPts val="600"/>
                        </a:spcAft>
                      </a:pPr>
                      <a:r>
                        <a:rPr lang="es-ES_tradnl" sz="1800" b="1" dirty="0">
                          <a:effectLst/>
                          <a:latin typeface="Arial"/>
                          <a:ea typeface="Calibri"/>
                          <a:cs typeface="Times New Roman"/>
                        </a:rPr>
                        <a:t>ORDEN DEL DÍA</a:t>
                      </a:r>
                      <a:endParaRPr lang="es-CO"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600"/>
                        </a:spcAft>
                      </a:pPr>
                      <a:r>
                        <a:rPr lang="es-ES_tradnl" sz="1800" b="1" dirty="0">
                          <a:effectLst/>
                          <a:latin typeface="Arial"/>
                          <a:ea typeface="Calibri"/>
                          <a:cs typeface="Times New Roman"/>
                        </a:rPr>
                        <a:t>HORA</a:t>
                      </a:r>
                      <a:endParaRPr lang="es-CO"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658243">
                <a:tc>
                  <a:txBody>
                    <a:bodyPr/>
                    <a:lstStyle/>
                    <a:p>
                      <a:pPr marL="342900" lvl="0" indent="-342900" algn="just">
                        <a:spcAft>
                          <a:spcPts val="600"/>
                        </a:spcAft>
                        <a:buFont typeface="+mj-lt"/>
                        <a:buAutoNum type="arabicPeriod"/>
                      </a:pPr>
                      <a:r>
                        <a:rPr lang="es-ES_tradnl" sz="1600" dirty="0">
                          <a:effectLst/>
                          <a:latin typeface="Arial"/>
                          <a:cs typeface="Times New Roman"/>
                        </a:rPr>
                        <a:t>Ingreso a la reunión virtual y firmar el registro de asistencia en la plataforma ZOOM.</a:t>
                      </a:r>
                      <a:endParaRPr lang="es-CO" sz="16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s-ES_tradnl" sz="1400" dirty="0">
                          <a:effectLst/>
                          <a:latin typeface="Arial"/>
                          <a:ea typeface="Calibri"/>
                          <a:cs typeface="Times New Roman"/>
                        </a:rPr>
                        <a:t>2:00 pm</a:t>
                      </a:r>
                      <a:endParaRPr lang="es-C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8243">
                <a:tc>
                  <a:txBody>
                    <a:bodyPr/>
                    <a:lstStyle/>
                    <a:p>
                      <a:pPr marL="0" lvl="0" indent="0" algn="just">
                        <a:spcAft>
                          <a:spcPts val="600"/>
                        </a:spcAft>
                        <a:buFont typeface="+mj-lt"/>
                        <a:buNone/>
                      </a:pPr>
                      <a:r>
                        <a:rPr lang="es-ES_tradnl" sz="1600" dirty="0">
                          <a:effectLst/>
                          <a:latin typeface="Arial"/>
                          <a:cs typeface="Times New Roman"/>
                        </a:rPr>
                        <a:t>2. Instalación a cargo del Gobernador de Departamento del Quindío, Dr. Roberto Jairo Jaramillo Cárdenas </a:t>
                      </a:r>
                      <a:endParaRPr lang="es-CO" sz="16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s-ES_tradnl" sz="1400" dirty="0">
                          <a:effectLst/>
                          <a:latin typeface="Arial"/>
                          <a:ea typeface="Calibri"/>
                          <a:cs typeface="Times New Roman"/>
                        </a:rPr>
                        <a:t>2:30 pm</a:t>
                      </a:r>
                      <a:endParaRPr lang="es-C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2161">
                <a:tc>
                  <a:txBody>
                    <a:bodyPr/>
                    <a:lstStyle/>
                    <a:p>
                      <a:pPr marL="0" lvl="0" indent="0" algn="just">
                        <a:spcAft>
                          <a:spcPts val="600"/>
                        </a:spcAft>
                        <a:buFont typeface="+mj-lt"/>
                        <a:buNone/>
                      </a:pPr>
                      <a:r>
                        <a:rPr lang="es-ES_tradnl" sz="1600" dirty="0">
                          <a:effectLst/>
                          <a:latin typeface="Arial"/>
                          <a:cs typeface="Times New Roman"/>
                        </a:rPr>
                        <a:t>3.  Autopresentación de los Asistentes </a:t>
                      </a:r>
                      <a:endParaRPr lang="es-CO" sz="16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s-ES_tradnl" sz="1400" dirty="0">
                          <a:effectLst/>
                          <a:latin typeface="Arial"/>
                          <a:ea typeface="Calibri"/>
                          <a:cs typeface="Times New Roman"/>
                        </a:rPr>
                        <a:t>2:45 pm</a:t>
                      </a:r>
                      <a:endParaRPr lang="es-C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8243">
                <a:tc>
                  <a:txBody>
                    <a:bodyPr/>
                    <a:lstStyle/>
                    <a:p>
                      <a:pPr marL="0" lvl="0" indent="0" algn="just">
                        <a:spcAft>
                          <a:spcPts val="600"/>
                        </a:spcAft>
                        <a:buFont typeface="+mj-lt"/>
                        <a:buNone/>
                      </a:pPr>
                      <a:r>
                        <a:rPr lang="es-ES_tradnl" sz="1600" dirty="0">
                          <a:effectLst/>
                          <a:latin typeface="Arial"/>
                          <a:cs typeface="Times New Roman"/>
                        </a:rPr>
                        <a:t>4. Presentación Diagnóstico General y Propuestas de Proyectos a cargo del Doctor José Ignacio Rojas Sepúlveda Secretario de Planeación.</a:t>
                      </a:r>
                      <a:endParaRPr lang="es-CO" sz="16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s-ES_tradnl" sz="1400" dirty="0">
                          <a:effectLst/>
                          <a:latin typeface="Arial"/>
                          <a:ea typeface="Calibri"/>
                          <a:cs typeface="Times New Roman"/>
                        </a:rPr>
                        <a:t>3:00 pm</a:t>
                      </a:r>
                      <a:endParaRPr lang="es-C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8243">
                <a:tc>
                  <a:txBody>
                    <a:bodyPr/>
                    <a:lstStyle/>
                    <a:p>
                      <a:pPr marL="0" lvl="0" indent="0" algn="just">
                        <a:spcAft>
                          <a:spcPts val="600"/>
                        </a:spcAft>
                        <a:buFont typeface="+mj-lt"/>
                        <a:buNone/>
                      </a:pPr>
                      <a:r>
                        <a:rPr lang="es-ES_tradnl" sz="1600">
                          <a:effectLst/>
                          <a:latin typeface="Arial"/>
                          <a:cs typeface="Times New Roman"/>
                        </a:rPr>
                        <a:t>5.Prización </a:t>
                      </a:r>
                      <a:r>
                        <a:rPr lang="es-ES_tradnl" sz="1600" dirty="0">
                          <a:effectLst/>
                          <a:latin typeface="Arial"/>
                          <a:cs typeface="Times New Roman"/>
                        </a:rPr>
                        <a:t>de los proyectos y/o iniciativas a financiar con recursos del Sistema General de Regalías por Grupos de Trabajo.</a:t>
                      </a:r>
                      <a:endParaRPr lang="es-CO" sz="16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s-ES_tradnl" sz="1400" dirty="0">
                          <a:effectLst/>
                          <a:latin typeface="Arial"/>
                          <a:ea typeface="Calibri"/>
                          <a:cs typeface="Times New Roman"/>
                        </a:rPr>
                        <a:t>3:30 pm</a:t>
                      </a:r>
                      <a:endParaRPr lang="es-C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8243">
                <a:tc>
                  <a:txBody>
                    <a:bodyPr/>
                    <a:lstStyle/>
                    <a:p>
                      <a:pPr marL="0" lvl="0" indent="0" algn="just">
                        <a:spcAft>
                          <a:spcPts val="600"/>
                        </a:spcAft>
                        <a:buFont typeface="+mj-lt"/>
                        <a:buNone/>
                      </a:pPr>
                      <a:r>
                        <a:rPr lang="es-ES_tradnl" sz="1600" dirty="0">
                          <a:effectLst/>
                          <a:latin typeface="Arial"/>
                          <a:cs typeface="Times New Roman"/>
                        </a:rPr>
                        <a:t>6. Re</a:t>
                      </a:r>
                      <a:r>
                        <a:rPr lang="es-CO" sz="1600" kern="1200" dirty="0" err="1">
                          <a:solidFill>
                            <a:srgbClr val="000000"/>
                          </a:solidFill>
                          <a:effectLst/>
                          <a:latin typeface="Arial"/>
                          <a:cs typeface="Times New Roman"/>
                        </a:rPr>
                        <a:t>latorías</a:t>
                      </a:r>
                      <a:r>
                        <a:rPr lang="es-CO" sz="1600" kern="1200" dirty="0">
                          <a:solidFill>
                            <a:srgbClr val="000000"/>
                          </a:solidFill>
                          <a:effectLst/>
                          <a:latin typeface="Arial"/>
                          <a:cs typeface="Times New Roman"/>
                        </a:rPr>
                        <a:t> de los resultados de cada grupo de trabajo por parte de la persona encargada de exponer frente a los demás grupos.  </a:t>
                      </a:r>
                      <a:endParaRPr lang="es-CO" sz="16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s-ES_tradnl" sz="1400" dirty="0">
                          <a:effectLst/>
                          <a:latin typeface="Arial"/>
                          <a:ea typeface="Calibri"/>
                          <a:cs typeface="Times New Roman"/>
                        </a:rPr>
                        <a:t>4:30 pm</a:t>
                      </a:r>
                      <a:endParaRPr lang="es-C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2161">
                <a:tc>
                  <a:txBody>
                    <a:bodyPr/>
                    <a:lstStyle/>
                    <a:p>
                      <a:pPr marL="0" lvl="0" indent="0" algn="just">
                        <a:spcAft>
                          <a:spcPts val="600"/>
                        </a:spcAft>
                        <a:buFont typeface="+mj-lt"/>
                        <a:buNone/>
                      </a:pPr>
                      <a:r>
                        <a:rPr lang="es-ES_tradnl" sz="1600" dirty="0">
                          <a:effectLst/>
                          <a:latin typeface="Arial"/>
                          <a:cs typeface="Times New Roman"/>
                        </a:rPr>
                        <a:t>7. Conclusiones del evento</a:t>
                      </a:r>
                      <a:endParaRPr lang="es-CO" sz="16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600"/>
                        </a:spcAft>
                      </a:pPr>
                      <a:r>
                        <a:rPr lang="es-ES_tradnl" sz="1400" dirty="0">
                          <a:effectLst/>
                          <a:latin typeface="Arial"/>
                          <a:ea typeface="Calibri"/>
                          <a:cs typeface="Times New Roman"/>
                        </a:rPr>
                        <a:t>5:30 pm </a:t>
                      </a:r>
                      <a:endParaRPr lang="es-C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58243">
                <a:tc>
                  <a:txBody>
                    <a:bodyPr/>
                    <a:lstStyle/>
                    <a:p>
                      <a:pPr marL="0" lvl="0" indent="0" algn="just">
                        <a:spcAft>
                          <a:spcPts val="0"/>
                        </a:spcAft>
                        <a:buFont typeface="+mj-lt"/>
                        <a:buNone/>
                      </a:pPr>
                      <a:r>
                        <a:rPr lang="es-ES_tradnl" sz="1600" dirty="0">
                          <a:effectLst/>
                          <a:latin typeface="Arial"/>
                          <a:cs typeface="Times New Roman"/>
                        </a:rPr>
                        <a:t>8. Cierre del evento “Ejercicios de planeación para la Asignación de la Inversión Regional - Asignación Directa”.</a:t>
                      </a:r>
                      <a:endParaRPr lang="es-CO" sz="16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1400" dirty="0">
                          <a:effectLst/>
                          <a:latin typeface="Arial"/>
                          <a:ea typeface="Calibri"/>
                          <a:cs typeface="Times New Roman"/>
                        </a:rPr>
                        <a:t>6:00 pm </a:t>
                      </a:r>
                      <a:endParaRPr lang="es-CO"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91104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2802510-FA4B-4DB3-ABA8-08F43A7FC1B7}"/>
              </a:ext>
            </a:extLst>
          </p:cNvPr>
          <p:cNvSpPr/>
          <p:nvPr/>
        </p:nvSpPr>
        <p:spPr>
          <a:xfrm>
            <a:off x="2292605" y="4102563"/>
            <a:ext cx="8584945" cy="584775"/>
          </a:xfrm>
          <a:prstGeom prst="rect">
            <a:avLst/>
          </a:prstGeom>
          <a:ln>
            <a:solidFill>
              <a:srgbClr val="00B0F0"/>
            </a:solidFill>
          </a:ln>
        </p:spPr>
        <p:txBody>
          <a:bodyPr wrap="square">
            <a:spAutoFit/>
          </a:bodyPr>
          <a:lstStyle/>
          <a:p>
            <a:r>
              <a:rPr lang="es-CO" sz="1600" dirty="0">
                <a:solidFill>
                  <a:srgbClr val="000000"/>
                </a:solidFill>
                <a:ea typeface="Times New Roman" panose="02020603050405020304" pitchFamily="18" charset="0"/>
              </a:rPr>
              <a:t>En los diferentes procesos, no podrá ser delegada la participación del Gobernador en las mesas, sin perjuicio que sea por razones de fuerza mayor. </a:t>
            </a:r>
            <a:endParaRPr lang="es-CO" sz="1600" dirty="0"/>
          </a:p>
        </p:txBody>
      </p:sp>
      <p:sp>
        <p:nvSpPr>
          <p:cNvPr id="10" name="CuadroTexto 9">
            <a:extLst>
              <a:ext uri="{FF2B5EF4-FFF2-40B4-BE49-F238E27FC236}">
                <a16:creationId xmlns:a16="http://schemas.microsoft.com/office/drawing/2014/main" id="{084D6858-DE92-445E-9186-1F613DB9F961}"/>
              </a:ext>
            </a:extLst>
          </p:cNvPr>
          <p:cNvSpPr txBox="1"/>
          <p:nvPr/>
        </p:nvSpPr>
        <p:spPr>
          <a:xfrm>
            <a:off x="577366" y="285469"/>
            <a:ext cx="9271484" cy="584775"/>
          </a:xfrm>
          <a:prstGeom prst="rect">
            <a:avLst/>
          </a:prstGeom>
          <a:noFill/>
        </p:spPr>
        <p:txBody>
          <a:bodyPr wrap="square" rtlCol="0">
            <a:spAutoFit/>
          </a:bodyPr>
          <a:lstStyle/>
          <a:p>
            <a:r>
              <a:rPr lang="es-MX" sz="3200" b="1" spc="-150" dirty="0"/>
              <a:t>1. Estructuración de actos administrativos</a:t>
            </a:r>
            <a:endParaRPr lang="es-CO" sz="3200" b="1" spc="-150" dirty="0"/>
          </a:p>
        </p:txBody>
      </p:sp>
      <p:sp>
        <p:nvSpPr>
          <p:cNvPr id="11" name="Rectángulo 10">
            <a:extLst>
              <a:ext uri="{FF2B5EF4-FFF2-40B4-BE49-F238E27FC236}">
                <a16:creationId xmlns:a16="http://schemas.microsoft.com/office/drawing/2014/main" id="{F8FCA9BC-C402-4DE1-BCCF-FC1CD10D948F}"/>
              </a:ext>
            </a:extLst>
          </p:cNvPr>
          <p:cNvSpPr/>
          <p:nvPr/>
        </p:nvSpPr>
        <p:spPr>
          <a:xfrm>
            <a:off x="2292605" y="1434904"/>
            <a:ext cx="8666971" cy="2256452"/>
          </a:xfrm>
          <a:prstGeom prst="rect">
            <a:avLst/>
          </a:prstGeom>
          <a:ln>
            <a:noFill/>
          </a:ln>
        </p:spPr>
        <p:txBody>
          <a:bodyPr wrap="square">
            <a:spAutoFit/>
          </a:bodyPr>
          <a:lstStyle/>
          <a:p>
            <a:pPr lvl="0" algn="just">
              <a:spcAft>
                <a:spcPts val="0"/>
              </a:spcAft>
            </a:pPr>
            <a:r>
              <a:rPr lang="es-CO" sz="1400" b="1" dirty="0">
                <a:solidFill>
                  <a:srgbClr val="000000"/>
                </a:solidFill>
                <a:ea typeface="Times New Roman" panose="02020603050405020304" pitchFamily="18" charset="0"/>
                <a:cs typeface="Times New Roman" panose="02020603050405020304" pitchFamily="18" charset="0"/>
              </a:rPr>
              <a:t>3. PARTICIPACIÓN PARA LOS PROYECTOS SUCEPTIBLES DE SER FINANCIADOS CON  LOS RECURSOS DE LA ASIGNACIÓN DIRECTA  PARA LAS COMUNIDADES INDÍGENAS Y AFROCOLOMBIANOS</a:t>
            </a:r>
            <a:r>
              <a:rPr lang="es-CO" sz="1400" dirty="0">
                <a:solidFill>
                  <a:srgbClr val="000000"/>
                </a:solidFill>
                <a:ea typeface="Times New Roman" panose="02020603050405020304" pitchFamily="18" charset="0"/>
                <a:cs typeface="Times New Roman" panose="02020603050405020304" pitchFamily="18" charset="0"/>
              </a:rPr>
              <a:t>   </a:t>
            </a:r>
            <a:endParaRPr lang="es-CO" sz="1400" dirty="0">
              <a:ea typeface="Times New Roman" panose="02020603050405020304" pitchFamily="18" charset="0"/>
              <a:cs typeface="Times New Roman" panose="02020603050405020304" pitchFamily="18" charset="0"/>
            </a:endParaRPr>
          </a:p>
          <a:p>
            <a:pPr lvl="0" algn="just">
              <a:spcAft>
                <a:spcPts val="0"/>
              </a:spcAft>
            </a:pPr>
            <a:endParaRPr lang="es-CO" sz="1400" dirty="0">
              <a:solidFill>
                <a:srgbClr val="000000"/>
              </a:solidFill>
              <a:ea typeface="Times New Roman" panose="02020603050405020304" pitchFamily="18" charset="0"/>
              <a:cs typeface="Times New Roman" panose="02020603050405020304" pitchFamily="18" charset="0"/>
            </a:endParaRPr>
          </a:p>
          <a:p>
            <a:pPr lvl="1" algn="just"/>
            <a:r>
              <a:rPr lang="es-CO" sz="1400" dirty="0">
                <a:solidFill>
                  <a:srgbClr val="000000"/>
                </a:solidFill>
                <a:ea typeface="Times New Roman" panose="02020603050405020304" pitchFamily="18" charset="0"/>
                <a:cs typeface="Times New Roman" panose="02020603050405020304" pitchFamily="18" charset="0"/>
              </a:rPr>
              <a:t>Ejercicio de participación donde las comunidades indígenas y afrocolombianos, presentarán las actas de reunión, resultado de los ejercicios de participación realizados al interior de las organizaciones, asociaciones, consejos comunitarios, organizaciones de base y demás formas y expresiones organizativas, conforme a lo establecido en los artículos 79 y 94 de la Ley 2056 de 2020, en donde consten los proyectos e iniciativas que serán incorporados, en el capítulo independiente del Plan de Desarrollo Departamental “TÚ Y YO SOMOS QUINDÍO”  denominado “</a:t>
            </a:r>
            <a:r>
              <a:rPr lang="es-CO" sz="1400" dirty="0">
                <a:ea typeface="Calibri" panose="020F0502020204030204" pitchFamily="34" charset="0"/>
                <a:cs typeface="Times New Roman" panose="02020603050405020304" pitchFamily="18" charset="0"/>
              </a:rPr>
              <a:t>INVERSIONES DEL SISTEMA GENERAL DE REGALÍAS SGR”</a:t>
            </a:r>
            <a:r>
              <a:rPr lang="es-CO" sz="1400" b="1" dirty="0">
                <a:ea typeface="Calibri" panose="020F0502020204030204" pitchFamily="34" charset="0"/>
                <a:cs typeface="Times New Roman" panose="02020603050405020304" pitchFamily="18" charset="0"/>
              </a:rPr>
              <a:t>  </a:t>
            </a:r>
            <a:endParaRPr lang="es-CO" sz="1400" dirty="0">
              <a:ea typeface="Times New Roman" panose="02020603050405020304" pitchFamily="18" charset="0"/>
              <a:cs typeface="Times New Roman" panose="02020603050405020304" pitchFamily="18" charset="0"/>
            </a:endParaRPr>
          </a:p>
          <a:p>
            <a:pPr marL="1506855" algn="just">
              <a:lnSpc>
                <a:spcPct val="110000"/>
              </a:lnSpc>
              <a:spcAft>
                <a:spcPts val="0"/>
              </a:spcAft>
            </a:pPr>
            <a:r>
              <a:rPr lang="es-CO" sz="1400" b="1" dirty="0">
                <a:ea typeface="Calibri" panose="020F0502020204030204" pitchFamily="34" charset="0"/>
                <a:cs typeface="Times New Roman" panose="02020603050405020304" pitchFamily="18" charset="0"/>
              </a:rPr>
              <a:t> </a:t>
            </a:r>
            <a:endParaRPr lang="es-CO" sz="1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9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830511" y="2927671"/>
            <a:ext cx="10031826" cy="2214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lumMod val="95000"/>
                    <a:lumOff val="5000"/>
                  </a:schemeClr>
                </a:solidFill>
              </a:rPr>
              <a:t>METODOLOGÍA  </a:t>
            </a:r>
          </a:p>
          <a:p>
            <a:pPr algn="ctr"/>
            <a:endParaRPr lang="es-MX" sz="2400" b="1" dirty="0">
              <a:solidFill>
                <a:schemeClr val="tx1">
                  <a:lumMod val="95000"/>
                  <a:lumOff val="5000"/>
                </a:schemeClr>
              </a:solidFill>
            </a:endParaRPr>
          </a:p>
          <a:p>
            <a:pPr algn="ctr"/>
            <a:r>
              <a:rPr lang="es-MX" sz="2400" b="1" dirty="0">
                <a:solidFill>
                  <a:schemeClr val="tx1">
                    <a:lumMod val="95000"/>
                    <a:lumOff val="5000"/>
                  </a:schemeClr>
                </a:solidFill>
              </a:rPr>
              <a:t>MESAS DE PARTICIPACIÓN PRIORIZACIÓN DE PROYECTOS Y/O INICIATIVAS CAPÍTULO INDEPENDIENTE DE INVERSIONES SISTEMA GENERAL DE REGALIAS SGR </a:t>
            </a:r>
            <a:endParaRPr lang="es-CO" sz="2000" b="1" dirty="0">
              <a:solidFill>
                <a:schemeClr val="tx1">
                  <a:lumMod val="95000"/>
                  <a:lumOff val="5000"/>
                </a:schemeClr>
              </a:solidFill>
            </a:endParaRPr>
          </a:p>
          <a:p>
            <a:pPr algn="ctr"/>
            <a:r>
              <a:rPr lang="es-CO" sz="2000" b="1" dirty="0">
                <a:solidFill>
                  <a:schemeClr val="tx1">
                    <a:lumMod val="95000"/>
                    <a:lumOff val="5000"/>
                  </a:schemeClr>
                </a:solidFill>
              </a:rPr>
              <a:t> </a:t>
            </a:r>
          </a:p>
        </p:txBody>
      </p:sp>
      <p:pic>
        <p:nvPicPr>
          <p:cNvPr id="9" name="Imagen 8">
            <a:extLst>
              <a:ext uri="{FF2B5EF4-FFF2-40B4-BE49-F238E27FC236}">
                <a16:creationId xmlns:a16="http://schemas.microsoft.com/office/drawing/2014/main" id="{41F7672D-6A10-43A4-BCAE-6B6448909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498" y="866242"/>
            <a:ext cx="3979895" cy="1695223"/>
          </a:xfrm>
          <a:prstGeom prst="rect">
            <a:avLst/>
          </a:prstGeom>
        </p:spPr>
      </p:pic>
    </p:spTree>
    <p:extLst>
      <p:ext uri="{BB962C8B-B14F-4D97-AF65-F5344CB8AC3E}">
        <p14:creationId xmlns:p14="http://schemas.microsoft.com/office/powerpoint/2010/main" val="2800218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ED7ADAB-32E7-474F-AD12-840BC718B770}"/>
              </a:ext>
            </a:extLst>
          </p:cNvPr>
          <p:cNvSpPr/>
          <p:nvPr/>
        </p:nvSpPr>
        <p:spPr>
          <a:xfrm>
            <a:off x="1770076" y="752804"/>
            <a:ext cx="3306457" cy="400110"/>
          </a:xfrm>
          <a:prstGeom prst="rect">
            <a:avLst/>
          </a:prstGeom>
        </p:spPr>
        <p:txBody>
          <a:bodyPr wrap="square">
            <a:spAutoFit/>
          </a:bodyPr>
          <a:lstStyle/>
          <a:p>
            <a:r>
              <a:rPr lang="es-CO" sz="2000" dirty="0"/>
              <a:t>https://www.quindio.gov.co/</a:t>
            </a:r>
          </a:p>
        </p:txBody>
      </p:sp>
      <p:pic>
        <p:nvPicPr>
          <p:cNvPr id="1026" name="Picture 2" descr="capitulosgr Mesa de trabajo 1">
            <a:extLst>
              <a:ext uri="{FF2B5EF4-FFF2-40B4-BE49-F238E27FC236}">
                <a16:creationId xmlns:a16="http://schemas.microsoft.com/office/drawing/2014/main" id="{8224A147-4FBA-471B-A1B7-7E303365E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903" y="232796"/>
            <a:ext cx="3162649" cy="158512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3FBFA2CE-7A0D-4363-A1B4-682FE6C736CB}"/>
              </a:ext>
            </a:extLst>
          </p:cNvPr>
          <p:cNvPicPr>
            <a:picLocks noChangeAspect="1"/>
          </p:cNvPicPr>
          <p:nvPr/>
        </p:nvPicPr>
        <p:blipFill rotWithShape="1">
          <a:blip r:embed="rId3"/>
          <a:srcRect l="14794" t="20673" r="15092" b="23303"/>
          <a:stretch/>
        </p:blipFill>
        <p:spPr>
          <a:xfrm>
            <a:off x="1686187" y="2130804"/>
            <a:ext cx="9099476" cy="4089853"/>
          </a:xfrm>
          <a:prstGeom prst="rect">
            <a:avLst/>
          </a:prstGeom>
        </p:spPr>
      </p:pic>
    </p:spTree>
    <p:extLst>
      <p:ext uri="{BB962C8B-B14F-4D97-AF65-F5344CB8AC3E}">
        <p14:creationId xmlns:p14="http://schemas.microsoft.com/office/powerpoint/2010/main" val="286621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2E6287D-8ABC-418F-A673-FDF20DCD17DE}"/>
              </a:ext>
            </a:extLst>
          </p:cNvPr>
          <p:cNvPicPr>
            <a:picLocks noChangeAspect="1"/>
          </p:cNvPicPr>
          <p:nvPr/>
        </p:nvPicPr>
        <p:blipFill rotWithShape="1">
          <a:blip r:embed="rId2"/>
          <a:srcRect l="14175" t="19449" r="33600" b="13395"/>
          <a:stretch/>
        </p:blipFill>
        <p:spPr>
          <a:xfrm>
            <a:off x="1853967" y="2088858"/>
            <a:ext cx="6367244" cy="4496499"/>
          </a:xfrm>
          <a:prstGeom prst="rect">
            <a:avLst/>
          </a:prstGeom>
        </p:spPr>
      </p:pic>
      <p:sp>
        <p:nvSpPr>
          <p:cNvPr id="3" name="Rectángulo 2">
            <a:extLst>
              <a:ext uri="{FF2B5EF4-FFF2-40B4-BE49-F238E27FC236}">
                <a16:creationId xmlns:a16="http://schemas.microsoft.com/office/drawing/2014/main" id="{8F9EAB25-D9F4-48DB-A08A-93300FC2D154}"/>
              </a:ext>
            </a:extLst>
          </p:cNvPr>
          <p:cNvSpPr/>
          <p:nvPr/>
        </p:nvSpPr>
        <p:spPr>
          <a:xfrm>
            <a:off x="895435" y="517912"/>
            <a:ext cx="3795206" cy="461665"/>
          </a:xfrm>
          <a:prstGeom prst="rect">
            <a:avLst/>
          </a:prstGeom>
        </p:spPr>
        <p:txBody>
          <a:bodyPr wrap="none">
            <a:spAutoFit/>
          </a:bodyPr>
          <a:lstStyle/>
          <a:p>
            <a:r>
              <a:rPr lang="es-CO" sz="2400" dirty="0"/>
              <a:t>https://www.quindio.gov.co/</a:t>
            </a:r>
          </a:p>
        </p:txBody>
      </p:sp>
      <p:pic>
        <p:nvPicPr>
          <p:cNvPr id="4" name="Picture 2" descr="capitulosgr Mesa de trabajo 1">
            <a:extLst>
              <a:ext uri="{FF2B5EF4-FFF2-40B4-BE49-F238E27FC236}">
                <a16:creationId xmlns:a16="http://schemas.microsoft.com/office/drawing/2014/main" id="{FDEA6FC8-CA51-494E-8842-18F3A6717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790" y="253929"/>
            <a:ext cx="3192409" cy="1600038"/>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 la derecha 4">
            <a:extLst>
              <a:ext uri="{FF2B5EF4-FFF2-40B4-BE49-F238E27FC236}">
                <a16:creationId xmlns:a16="http://schemas.microsoft.com/office/drawing/2014/main" id="{DECF19EA-A578-4453-A7C0-181A01055774}"/>
              </a:ext>
            </a:extLst>
          </p:cNvPr>
          <p:cNvSpPr/>
          <p:nvPr/>
        </p:nvSpPr>
        <p:spPr>
          <a:xfrm>
            <a:off x="1266739" y="4538445"/>
            <a:ext cx="360726" cy="679508"/>
          </a:xfrm>
          <a:prstGeom prst="rightArrow">
            <a:avLst/>
          </a:prstGeom>
          <a:solidFill>
            <a:srgbClr val="50B9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0808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4119" y="2844778"/>
            <a:ext cx="9066727" cy="113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B050"/>
              </a:solidFill>
              <a:latin typeface="Arial Black" pitchFamily="34" charset="0"/>
            </a:endParaRPr>
          </a:p>
        </p:txBody>
      </p:sp>
      <p:sp>
        <p:nvSpPr>
          <p:cNvPr id="3" name="Rectángulo 2">
            <a:extLst>
              <a:ext uri="{FF2B5EF4-FFF2-40B4-BE49-F238E27FC236}">
                <a16:creationId xmlns:a16="http://schemas.microsoft.com/office/drawing/2014/main" id="{78AE429A-2DDD-4265-AEBB-2C5BB9BE7C1E}"/>
              </a:ext>
            </a:extLst>
          </p:cNvPr>
          <p:cNvSpPr/>
          <p:nvPr/>
        </p:nvSpPr>
        <p:spPr>
          <a:xfrm>
            <a:off x="1069596" y="2009655"/>
            <a:ext cx="9563449" cy="1266372"/>
          </a:xfrm>
          <a:prstGeom prst="rect">
            <a:avLst/>
          </a:prstGeom>
          <a:ln>
            <a:solidFill>
              <a:srgbClr val="C6E50E"/>
            </a:solidFill>
          </a:ln>
        </p:spPr>
        <p:txBody>
          <a:bodyPr wrap="square">
            <a:spAutoFit/>
          </a:bodyPr>
          <a:lstStyle/>
          <a:p>
            <a:pPr marL="342900" lvl="0" indent="-342900">
              <a:spcAft>
                <a:spcPts val="0"/>
              </a:spcAft>
              <a:tabLst>
                <a:tab pos="457200" algn="l"/>
              </a:tabLst>
            </a:pPr>
            <a:r>
              <a:rPr lang="es-ES_tradnl" b="1" dirty="0">
                <a:latin typeface="Arial" panose="020B0604020202020204" pitchFamily="34" charset="0"/>
              </a:rPr>
              <a:t>2. PRESENTACIÓN DE LOS ASISTENTES  </a:t>
            </a:r>
            <a:endParaRPr lang="es-CO" dirty="0"/>
          </a:p>
          <a:p>
            <a:pPr marL="1620520">
              <a:lnSpc>
                <a:spcPct val="110000"/>
              </a:lnSpc>
              <a:spcAft>
                <a:spcPts val="0"/>
              </a:spcAft>
            </a:pPr>
            <a:r>
              <a:rPr lang="es-ES_tradnl" dirty="0">
                <a:latin typeface="Arial" panose="020B0604020202020204" pitchFamily="34" charset="0"/>
                <a:ea typeface="Times New Roman" panose="02020603050405020304" pitchFamily="18" charset="0"/>
                <a:cs typeface="Times New Roman" panose="02020603050405020304" pitchFamily="18" charset="0"/>
              </a:rPr>
              <a:t> </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a:p>
            <a:pPr marL="1620520" algn="just">
              <a:lnSpc>
                <a:spcPct val="110000"/>
              </a:lnSpc>
              <a:spcAft>
                <a:spcPts val="0"/>
              </a:spcAft>
            </a:pPr>
            <a:r>
              <a:rPr lang="es-ES_tradnl" dirty="0">
                <a:latin typeface="Arial" panose="020B0604020202020204" pitchFamily="34" charset="0"/>
                <a:ea typeface="Times New Roman" panose="02020603050405020304" pitchFamily="18" charset="0"/>
                <a:cs typeface="Times New Roman" panose="02020603050405020304" pitchFamily="18" charset="0"/>
              </a:rPr>
              <a:t>Autopresentación de cada uno de los asistentes a la mesa de participación, que incluya nombre, profesión u oficio e instancia que representan.</a:t>
            </a:r>
            <a:endParaRPr lang="es-CO"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ángulo 3">
            <a:extLst>
              <a:ext uri="{FF2B5EF4-FFF2-40B4-BE49-F238E27FC236}">
                <a16:creationId xmlns:a16="http://schemas.microsoft.com/office/drawing/2014/main" id="{7DE6F8E2-61A3-4911-9734-A3D371372BBF}"/>
              </a:ext>
            </a:extLst>
          </p:cNvPr>
          <p:cNvSpPr/>
          <p:nvPr/>
        </p:nvSpPr>
        <p:spPr>
          <a:xfrm>
            <a:off x="1107346" y="3548293"/>
            <a:ext cx="9487948" cy="2890022"/>
          </a:xfrm>
          <a:prstGeom prst="rect">
            <a:avLst/>
          </a:prstGeom>
          <a:ln>
            <a:solidFill>
              <a:srgbClr val="C6E50E"/>
            </a:solidFill>
          </a:ln>
        </p:spPr>
        <p:txBody>
          <a:bodyPr wrap="square">
            <a:spAutoFit/>
          </a:bodyPr>
          <a:lstStyle/>
          <a:p>
            <a:pPr marL="342900" lvl="0" indent="-342900" algn="just">
              <a:spcAft>
                <a:spcPts val="0"/>
              </a:spcAft>
              <a:tabLst>
                <a:tab pos="1577340" algn="l"/>
              </a:tabLst>
            </a:pPr>
            <a:r>
              <a:rPr lang="es-ES_tradnl" b="1" dirty="0">
                <a:latin typeface="Arial" panose="020B0604020202020204" pitchFamily="34" charset="0"/>
              </a:rPr>
              <a:t>3. PRESENTACIÓN DIAGNÓSTICO DEL SISTEMA GENERAL DE REGALÍAS SGR – PLAN DE DESARROLLO “TU Y YO SOMOS QUINDÍO”</a:t>
            </a:r>
            <a:endParaRPr lang="es-CO" dirty="0"/>
          </a:p>
          <a:p>
            <a:pPr marL="2740660" algn="just">
              <a:lnSpc>
                <a:spcPct val="110000"/>
              </a:lnSpc>
              <a:spcAft>
                <a:spcPts val="0"/>
              </a:spcAft>
            </a:pPr>
            <a:r>
              <a:rPr lang="es-ES_tradnl" dirty="0">
                <a:latin typeface="Arial" panose="020B0604020202020204" pitchFamily="34" charset="0"/>
                <a:ea typeface="Times New Roman" panose="02020603050405020304" pitchFamily="18" charset="0"/>
                <a:cs typeface="Times New Roman" panose="02020603050405020304" pitchFamily="18" charset="0"/>
              </a:rPr>
              <a:t> </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a:p>
            <a:pPr lvl="4" algn="just"/>
            <a:r>
              <a:rPr lang="es-ES_tradnl" dirty="0">
                <a:latin typeface="Arial" panose="020B0604020202020204" pitchFamily="34" charset="0"/>
                <a:ea typeface="Times New Roman" panose="02020603050405020304" pitchFamily="18" charset="0"/>
              </a:rPr>
              <a:t>Presentación del Diagnóstico del Sistema General de Regalías SGR- Plan de Desarrollo Departamental 2020-2023 “TÚ Y YO SOMOS QUINDIO”, considerando las asignaciones del SGR (Asignaciones Directas, Asignación para la Inversión Regional Departamentos, Asignación para la Inversión por Regiones, Ciencia Tecnología e Innovación) y las metas financiadas con recursos de SGR en la Matriz Plurianual Plan de Desarrollo</a:t>
            </a:r>
            <a:endParaRPr lang="es-CO" dirty="0"/>
          </a:p>
        </p:txBody>
      </p:sp>
      <p:sp>
        <p:nvSpPr>
          <p:cNvPr id="6" name="Rectángulo 5">
            <a:extLst>
              <a:ext uri="{FF2B5EF4-FFF2-40B4-BE49-F238E27FC236}">
                <a16:creationId xmlns:a16="http://schemas.microsoft.com/office/drawing/2014/main" id="{8DD5F9AF-6B18-4C4E-A2F8-DCC172907E1B}"/>
              </a:ext>
            </a:extLst>
          </p:cNvPr>
          <p:cNvSpPr/>
          <p:nvPr/>
        </p:nvSpPr>
        <p:spPr>
          <a:xfrm>
            <a:off x="1031846" y="361711"/>
            <a:ext cx="9563449" cy="1571071"/>
          </a:xfrm>
          <a:prstGeom prst="rect">
            <a:avLst/>
          </a:prstGeom>
          <a:ln>
            <a:solidFill>
              <a:srgbClr val="C6E50E"/>
            </a:solidFill>
          </a:ln>
        </p:spPr>
        <p:txBody>
          <a:bodyPr wrap="square">
            <a:spAutoFit/>
          </a:bodyPr>
          <a:lstStyle/>
          <a:p>
            <a:pPr marL="342900" lvl="0" indent="-342900">
              <a:spcAft>
                <a:spcPts val="0"/>
              </a:spcAft>
              <a:tabLst>
                <a:tab pos="457200" algn="l"/>
              </a:tabLst>
            </a:pPr>
            <a:r>
              <a:rPr lang="es-ES_tradnl" b="1" dirty="0">
                <a:latin typeface="Arial" panose="020B0604020202020204" pitchFamily="34" charset="0"/>
              </a:rPr>
              <a:t>1. INSTALACIÓN DE LA MESA DE PARTICIPACIÓN </a:t>
            </a:r>
            <a:endParaRPr lang="es-CO" dirty="0"/>
          </a:p>
          <a:p>
            <a:pPr marL="1620520">
              <a:lnSpc>
                <a:spcPct val="110000"/>
              </a:lnSpc>
              <a:spcAft>
                <a:spcPts val="0"/>
              </a:spcAft>
            </a:pPr>
            <a:r>
              <a:rPr lang="es-ES_tradnl" dirty="0">
                <a:latin typeface="Arial" panose="020B0604020202020204" pitchFamily="34" charset="0"/>
                <a:ea typeface="Times New Roman" panose="02020603050405020304" pitchFamily="18" charset="0"/>
                <a:cs typeface="Times New Roman" panose="02020603050405020304" pitchFamily="18" charset="0"/>
              </a:rPr>
              <a:t>El Gobernador del Departamento del Quindío realiza la instalación de la Mesa de Participación de priorización de proyectos y/o iniciativas del Capítulo Independiente del Sistema General de Regalías SGR.  </a:t>
            </a:r>
            <a:endParaRPr lang="es-CO" sz="1200" dirty="0">
              <a:latin typeface="Calibri" panose="020F0502020204030204" pitchFamily="34" charset="0"/>
              <a:ea typeface="Times New Roman" panose="02020603050405020304" pitchFamily="18" charset="0"/>
              <a:cs typeface="Times New Roman" panose="02020603050405020304" pitchFamily="18" charset="0"/>
            </a:endParaRPr>
          </a:p>
          <a:p>
            <a:pPr marL="1620520" algn="just">
              <a:lnSpc>
                <a:spcPct val="110000"/>
              </a:lnSpc>
              <a:spcAft>
                <a:spcPts val="0"/>
              </a:spcAft>
            </a:pPr>
            <a:r>
              <a:rPr lang="es-ES_tradnl" dirty="0">
                <a:latin typeface="Arial" panose="020B0604020202020204" pitchFamily="34" charset="0"/>
                <a:ea typeface="Times New Roman" panose="02020603050405020304" pitchFamily="18" charset="0"/>
                <a:cs typeface="Times New Roman" panose="02020603050405020304" pitchFamily="18" charset="0"/>
              </a:rPr>
              <a:t> </a:t>
            </a:r>
            <a:endParaRPr lang="es-CO"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178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554CE51-90EC-409F-A71F-CAD57FA12192}"/>
              </a:ext>
            </a:extLst>
          </p:cNvPr>
          <p:cNvSpPr/>
          <p:nvPr/>
        </p:nvSpPr>
        <p:spPr>
          <a:xfrm>
            <a:off x="796954" y="248816"/>
            <a:ext cx="9597006" cy="1477328"/>
          </a:xfrm>
          <a:prstGeom prst="rect">
            <a:avLst/>
          </a:prstGeom>
          <a:ln>
            <a:solidFill>
              <a:srgbClr val="C6E50E"/>
            </a:solidFill>
          </a:ln>
        </p:spPr>
        <p:txBody>
          <a:bodyPr wrap="square">
            <a:spAutoFit/>
          </a:bodyPr>
          <a:lstStyle/>
          <a:p>
            <a:pPr marL="342900" lvl="0" indent="-342900" algn="just">
              <a:spcAft>
                <a:spcPts val="0"/>
              </a:spcAft>
              <a:tabLst>
                <a:tab pos="1577340" algn="l"/>
              </a:tabLst>
            </a:pPr>
            <a:r>
              <a:rPr lang="es-ES_tradnl" b="1" dirty="0">
                <a:latin typeface="Arial" panose="020B0604020202020204" pitchFamily="34" charset="0"/>
              </a:rPr>
              <a:t>4. DISTRIBUCIÓN DE LOS ASISTENTES POR GRUPOS DE TRABAJO </a:t>
            </a:r>
            <a:endParaRPr lang="es-CO" dirty="0"/>
          </a:p>
          <a:p>
            <a:pPr marL="2740660">
              <a:spcAft>
                <a:spcPts val="0"/>
              </a:spcAft>
            </a:pPr>
            <a:r>
              <a:rPr lang="es-ES_tradnl" dirty="0">
                <a:latin typeface="Arial" panose="020B0604020202020204" pitchFamily="34" charset="0"/>
              </a:rPr>
              <a:t> </a:t>
            </a:r>
            <a:endParaRPr lang="es-CO" dirty="0"/>
          </a:p>
          <a:p>
            <a:pPr marL="1620520" algn="just">
              <a:spcAft>
                <a:spcPts val="0"/>
              </a:spcAft>
            </a:pPr>
            <a:r>
              <a:rPr lang="es-ES_tradnl" dirty="0">
                <a:latin typeface="Arial" panose="020B0604020202020204" pitchFamily="34" charset="0"/>
              </a:rPr>
              <a:t>De conformidad con el número de asistentes a la mesa de trabajo participativa, los asistentes se distribuirán en grupos, para facilitar el trabajo en equipo, y así, lograr la participación de todos los integrantes.</a:t>
            </a:r>
            <a:endParaRPr lang="es-CO" dirty="0">
              <a:effectLst/>
            </a:endParaRPr>
          </a:p>
        </p:txBody>
      </p:sp>
      <p:sp>
        <p:nvSpPr>
          <p:cNvPr id="4" name="Rectángulo 3">
            <a:extLst>
              <a:ext uri="{FF2B5EF4-FFF2-40B4-BE49-F238E27FC236}">
                <a16:creationId xmlns:a16="http://schemas.microsoft.com/office/drawing/2014/main" id="{E60515B6-E89E-4CAF-BD0A-E68A4642ADD4}"/>
              </a:ext>
            </a:extLst>
          </p:cNvPr>
          <p:cNvSpPr/>
          <p:nvPr/>
        </p:nvSpPr>
        <p:spPr>
          <a:xfrm>
            <a:off x="796954" y="1935165"/>
            <a:ext cx="9597007" cy="1384995"/>
          </a:xfrm>
          <a:prstGeom prst="rect">
            <a:avLst/>
          </a:prstGeom>
          <a:ln>
            <a:solidFill>
              <a:srgbClr val="C6E50E"/>
            </a:solidFill>
          </a:ln>
        </p:spPr>
        <p:txBody>
          <a:bodyPr wrap="square">
            <a:spAutoFit/>
          </a:bodyPr>
          <a:lstStyle/>
          <a:p>
            <a:pPr marL="342900" indent="-342900" algn="just">
              <a:tabLst>
                <a:tab pos="1577340" algn="l"/>
              </a:tabLst>
            </a:pPr>
            <a:r>
              <a:rPr lang="es-ES_tradnl" b="1" dirty="0">
                <a:latin typeface="Arial" panose="020B0604020202020204" pitchFamily="34" charset="0"/>
              </a:rPr>
              <a:t>5. DEFINICIÓN  DEL MODERADOR POR GRUPO DE TRABAJO  </a:t>
            </a:r>
            <a:endParaRPr lang="es-CO" b="1" dirty="0">
              <a:latin typeface="Arial" panose="020B0604020202020204" pitchFamily="34" charset="0"/>
            </a:endParaRPr>
          </a:p>
          <a:p>
            <a:pPr marL="1620520" indent="-269875" algn="just">
              <a:spcAft>
                <a:spcPts val="0"/>
              </a:spcAft>
            </a:pPr>
            <a:r>
              <a:rPr lang="es-ES_tradnl" sz="1200" b="1" dirty="0">
                <a:latin typeface="Arial" panose="020B0604020202020204" pitchFamily="34" charset="0"/>
              </a:rPr>
              <a:t> </a:t>
            </a:r>
            <a:endParaRPr lang="es-CO" dirty="0"/>
          </a:p>
          <a:p>
            <a:pPr marL="1620520" algn="just"/>
            <a:r>
              <a:rPr lang="es-ES_tradnl" dirty="0">
                <a:latin typeface="Arial" panose="020B0604020202020204" pitchFamily="34" charset="0"/>
              </a:rPr>
              <a:t>Los integrantes de cada grupo deberán elegir un moderador, con el propósito de facilitar el trabajo en equipo y recoger la opinión de todos los participantes de las mesas. </a:t>
            </a:r>
            <a:endParaRPr lang="es-CO" dirty="0">
              <a:latin typeface="Arial" panose="020B0604020202020204" pitchFamily="34" charset="0"/>
            </a:endParaRPr>
          </a:p>
        </p:txBody>
      </p:sp>
      <p:sp>
        <p:nvSpPr>
          <p:cNvPr id="5" name="Rectángulo 4">
            <a:extLst>
              <a:ext uri="{FF2B5EF4-FFF2-40B4-BE49-F238E27FC236}">
                <a16:creationId xmlns:a16="http://schemas.microsoft.com/office/drawing/2014/main" id="{69A25942-43F3-47D5-85B6-0CD0E7C9F0F8}"/>
              </a:ext>
            </a:extLst>
          </p:cNvPr>
          <p:cNvSpPr/>
          <p:nvPr/>
        </p:nvSpPr>
        <p:spPr>
          <a:xfrm>
            <a:off x="855679" y="3529181"/>
            <a:ext cx="9538281" cy="3046988"/>
          </a:xfrm>
          <a:prstGeom prst="rect">
            <a:avLst/>
          </a:prstGeom>
          <a:ln>
            <a:solidFill>
              <a:srgbClr val="C6E50E"/>
            </a:solidFill>
          </a:ln>
        </p:spPr>
        <p:txBody>
          <a:bodyPr wrap="square">
            <a:spAutoFit/>
          </a:bodyPr>
          <a:lstStyle/>
          <a:p>
            <a:pPr marL="342900" indent="-342900" algn="just">
              <a:spcAft>
                <a:spcPts val="0"/>
              </a:spcAft>
              <a:tabLst>
                <a:tab pos="1577340" algn="l"/>
              </a:tabLst>
            </a:pPr>
            <a:r>
              <a:rPr lang="es-ES_tradnl" b="1" dirty="0">
                <a:latin typeface="Arial" panose="020B0604020202020204" pitchFamily="34" charset="0"/>
              </a:rPr>
              <a:t>6. ANÁLISIS DE ASIGNACIONES Y DIAGNÓSTICO SGR PLAN DE DESARROLLO     2020-2023 “TÚ Y YO SOMOS QUINDÍO”.</a:t>
            </a:r>
            <a:endParaRPr lang="es-CO" b="1" dirty="0">
              <a:latin typeface="Arial" panose="020B0604020202020204" pitchFamily="34" charset="0"/>
            </a:endParaRPr>
          </a:p>
          <a:p>
            <a:pPr marL="1350645" indent="-90170" algn="just">
              <a:spcAft>
                <a:spcPts val="0"/>
              </a:spcAft>
            </a:pPr>
            <a:r>
              <a:rPr lang="es-ES_tradnl" sz="1200" b="1" dirty="0">
                <a:latin typeface="Arial" panose="020B0604020202020204" pitchFamily="34" charset="0"/>
              </a:rPr>
              <a:t> </a:t>
            </a:r>
            <a:endParaRPr lang="es-CO" dirty="0"/>
          </a:p>
          <a:p>
            <a:pPr marL="1620520" algn="just">
              <a:spcAft>
                <a:spcPts val="0"/>
              </a:spcAft>
            </a:pPr>
            <a:r>
              <a:rPr lang="es-ES_tradnl" dirty="0">
                <a:latin typeface="Arial" panose="020B0604020202020204" pitchFamily="34" charset="0"/>
              </a:rPr>
              <a:t>El moderador general de la mesa de trabajo participativa del proceso </a:t>
            </a:r>
            <a:r>
              <a:rPr lang="es-CO" dirty="0">
                <a:latin typeface="Arial" panose="020B0604020202020204" pitchFamily="34" charset="0"/>
              </a:rPr>
              <a:t>de FORMULACIÓN DEL CAPÍTULO INDEPENDIENTE DE “INVERSIONES CON CARGO AL SGR” DEL PLAN DE DESARROLLO DEPARTAMENTAL 2020-2023 “TÚ Y YO SOMOS QUINDÍO”, </a:t>
            </a:r>
            <a:r>
              <a:rPr lang="es-ES_tradnl" dirty="0">
                <a:latin typeface="Arial" panose="020B0604020202020204" pitchFamily="34" charset="0"/>
              </a:rPr>
              <a:t>hace entrega  del documento diagnóstico del Sistema General de Regalías con las correspondientes fichas resumen de los proyectos, que hacen parte de las metas financiadas con recursos del SGR  en la Matriz Plurianual del Plan de Desarrollo Departamental 2020-2023 “ TÚ Y YO SOMOS QUINDÍO” </a:t>
            </a:r>
            <a:endParaRPr lang="es-CO" dirty="0">
              <a:latin typeface="Arial" panose="020B0604020202020204" pitchFamily="34" charset="0"/>
            </a:endParaRPr>
          </a:p>
        </p:txBody>
      </p:sp>
    </p:spTree>
    <p:extLst>
      <p:ext uri="{BB962C8B-B14F-4D97-AF65-F5344CB8AC3E}">
        <p14:creationId xmlns:p14="http://schemas.microsoft.com/office/powerpoint/2010/main" val="2052015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641C58E-EFD7-4006-AFC3-CD95779EF980}"/>
              </a:ext>
            </a:extLst>
          </p:cNvPr>
          <p:cNvSpPr/>
          <p:nvPr/>
        </p:nvSpPr>
        <p:spPr>
          <a:xfrm>
            <a:off x="780176" y="654341"/>
            <a:ext cx="9857064" cy="4639219"/>
          </a:xfrm>
          <a:prstGeom prst="rect">
            <a:avLst/>
          </a:prstGeom>
          <a:ln>
            <a:solidFill>
              <a:srgbClr val="C6E50E"/>
            </a:solidFill>
          </a:ln>
        </p:spPr>
        <p:txBody>
          <a:bodyPr wrap="square">
            <a:spAutoFit/>
          </a:bodyPr>
          <a:lstStyle/>
          <a:p>
            <a:pPr marL="342900" indent="-342900" algn="just">
              <a:lnSpc>
                <a:spcPct val="110000"/>
              </a:lnSpc>
              <a:tabLst>
                <a:tab pos="1577340" algn="l"/>
              </a:tabLst>
            </a:pPr>
            <a:r>
              <a:rPr lang="es-CO" b="1" dirty="0">
                <a:latin typeface="Arial" panose="020B0604020202020204" pitchFamily="34" charset="0"/>
              </a:rPr>
              <a:t>7. PRIORIZACIÓN DE PROYECTOS A FINANCIAR CON RECURSOS DEL SISTEMA GENERAL DE REGALÍAS SGR</a:t>
            </a:r>
          </a:p>
          <a:p>
            <a:pPr marL="342900" indent="-342900" algn="just">
              <a:lnSpc>
                <a:spcPct val="110000"/>
              </a:lnSpc>
              <a:tabLst>
                <a:tab pos="1577340" algn="l"/>
              </a:tabLst>
            </a:pPr>
            <a:r>
              <a:rPr lang="es-CO" b="1" dirty="0">
                <a:latin typeface="Arial" panose="020B0604020202020204" pitchFamily="34" charset="0"/>
              </a:rPr>
              <a:t> </a:t>
            </a:r>
          </a:p>
          <a:p>
            <a:pPr marL="1620520" algn="just">
              <a:lnSpc>
                <a:spcPct val="110000"/>
              </a:lnSpc>
              <a:spcAft>
                <a:spcPts val="0"/>
              </a:spcAft>
            </a:pPr>
            <a:r>
              <a:rPr lang="es-CO" dirty="0">
                <a:latin typeface="Arial" panose="020B0604020202020204" pitchFamily="34" charset="0"/>
              </a:rPr>
              <a:t>Para el efecto, se hará entrega del Formato de Priorización Proyectos del SGR, que contiene las metas contempladas en la Matriz Plurianual del Plan de Desarrollo Departamental para ser financiadas con recursos del Sistema General de Regalías-SGR con sus correspondientes proyectos por fuente de financiación, con el fin de que sean priorizados por la mesa. </a:t>
            </a:r>
          </a:p>
          <a:p>
            <a:pPr marL="1620520" algn="just">
              <a:lnSpc>
                <a:spcPct val="110000"/>
              </a:lnSpc>
              <a:spcAft>
                <a:spcPts val="0"/>
              </a:spcAft>
            </a:pPr>
            <a:r>
              <a:rPr lang="es-CO" dirty="0">
                <a:latin typeface="Arial" panose="020B0604020202020204" pitchFamily="34" charset="0"/>
              </a:rPr>
              <a:t> </a:t>
            </a:r>
          </a:p>
          <a:p>
            <a:pPr marL="1620520" algn="just">
              <a:lnSpc>
                <a:spcPct val="110000"/>
              </a:lnSpc>
              <a:spcAft>
                <a:spcPts val="0"/>
              </a:spcAft>
            </a:pPr>
            <a:r>
              <a:rPr lang="es-CO" dirty="0">
                <a:latin typeface="Arial" panose="020B0604020202020204" pitchFamily="34" charset="0"/>
              </a:rPr>
              <a:t>Además, se hará entrega de un Formato de propuestas de Iniciativas de Proyectos y/o Iniciativas, para ser diligenciado,  en el caso de considerar otros.   </a:t>
            </a:r>
          </a:p>
          <a:p>
            <a:pPr marL="1620520" algn="just">
              <a:lnSpc>
                <a:spcPct val="110000"/>
              </a:lnSpc>
              <a:spcAft>
                <a:spcPts val="0"/>
              </a:spcAft>
            </a:pPr>
            <a:r>
              <a:rPr lang="es-CO" dirty="0">
                <a:latin typeface="Arial" panose="020B0604020202020204" pitchFamily="34" charset="0"/>
              </a:rPr>
              <a:t> </a:t>
            </a:r>
          </a:p>
          <a:p>
            <a:pPr marL="1620520" algn="just">
              <a:lnSpc>
                <a:spcPct val="110000"/>
              </a:lnSpc>
              <a:spcAft>
                <a:spcPts val="0"/>
              </a:spcAft>
            </a:pPr>
            <a:r>
              <a:rPr lang="es-CO" dirty="0">
                <a:latin typeface="Arial" panose="020B0604020202020204" pitchFamily="34" charset="0"/>
              </a:rPr>
              <a:t>Los Formatos de Priorización y de Propuestas de Proyectos y/o Iniciativas contarán, con una numeración o calificación que permita establecer la priorización.</a:t>
            </a:r>
          </a:p>
        </p:txBody>
      </p:sp>
    </p:spTree>
    <p:extLst>
      <p:ext uri="{BB962C8B-B14F-4D97-AF65-F5344CB8AC3E}">
        <p14:creationId xmlns:p14="http://schemas.microsoft.com/office/powerpoint/2010/main" val="3408737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00E33AE-EEB0-4809-9258-3CC1C6694DAD}"/>
              </a:ext>
            </a:extLst>
          </p:cNvPr>
          <p:cNvSpPr/>
          <p:nvPr/>
        </p:nvSpPr>
        <p:spPr>
          <a:xfrm>
            <a:off x="1023457" y="637728"/>
            <a:ext cx="9563449" cy="1287532"/>
          </a:xfrm>
          <a:prstGeom prst="rect">
            <a:avLst/>
          </a:prstGeom>
          <a:ln>
            <a:solidFill>
              <a:srgbClr val="C6E50E"/>
            </a:solidFill>
          </a:ln>
        </p:spPr>
        <p:txBody>
          <a:bodyPr wrap="square">
            <a:spAutoFit/>
          </a:bodyPr>
          <a:lstStyle/>
          <a:p>
            <a:pPr marL="342900" indent="-342900" algn="just">
              <a:lnSpc>
                <a:spcPct val="110000"/>
              </a:lnSpc>
              <a:spcAft>
                <a:spcPts val="0"/>
              </a:spcAft>
              <a:tabLst>
                <a:tab pos="1577340" algn="l"/>
              </a:tabLst>
            </a:pPr>
            <a:r>
              <a:rPr lang="es-CO" b="1" dirty="0">
                <a:latin typeface="Arial" panose="020B0604020202020204" pitchFamily="34" charset="0"/>
              </a:rPr>
              <a:t>7. DESIGNACIÓN DE UN RELATOR POR GRUPO  </a:t>
            </a:r>
          </a:p>
          <a:p>
            <a:pPr marL="342900" indent="-342900" algn="just">
              <a:lnSpc>
                <a:spcPct val="110000"/>
              </a:lnSpc>
              <a:spcAft>
                <a:spcPts val="0"/>
              </a:spcAft>
              <a:tabLst>
                <a:tab pos="1577340" algn="l"/>
              </a:tabLst>
            </a:pPr>
            <a:r>
              <a:rPr lang="es-CO" b="1" dirty="0">
                <a:latin typeface="Arial" panose="020B0604020202020204" pitchFamily="34" charset="0"/>
              </a:rPr>
              <a:t> </a:t>
            </a:r>
          </a:p>
          <a:p>
            <a:pPr marL="1620520" indent="-342900" algn="just">
              <a:lnSpc>
                <a:spcPct val="110000"/>
              </a:lnSpc>
              <a:tabLst>
                <a:tab pos="1577340" algn="l"/>
              </a:tabLst>
            </a:pPr>
            <a:r>
              <a:rPr lang="es-CO" dirty="0">
                <a:latin typeface="Arial" panose="020B0604020202020204" pitchFamily="34" charset="0"/>
              </a:rPr>
              <a:t>     Al final de ejercicio se realizará una relatoría de los resultados de cada mesa por parte de la persona encargada de exponer frente a los demás grupos. </a:t>
            </a:r>
          </a:p>
        </p:txBody>
      </p:sp>
      <p:sp>
        <p:nvSpPr>
          <p:cNvPr id="3" name="Rectángulo 2">
            <a:extLst>
              <a:ext uri="{FF2B5EF4-FFF2-40B4-BE49-F238E27FC236}">
                <a16:creationId xmlns:a16="http://schemas.microsoft.com/office/drawing/2014/main" id="{0CC086ED-D1CF-4505-B76F-27CD5809196A}"/>
              </a:ext>
            </a:extLst>
          </p:cNvPr>
          <p:cNvSpPr/>
          <p:nvPr/>
        </p:nvSpPr>
        <p:spPr>
          <a:xfrm>
            <a:off x="1023457" y="2779111"/>
            <a:ext cx="9563449" cy="1389098"/>
          </a:xfrm>
          <a:prstGeom prst="rect">
            <a:avLst/>
          </a:prstGeom>
          <a:ln>
            <a:solidFill>
              <a:srgbClr val="C6E50E"/>
            </a:solidFill>
          </a:ln>
        </p:spPr>
        <p:txBody>
          <a:bodyPr wrap="square">
            <a:spAutoFit/>
          </a:bodyPr>
          <a:lstStyle/>
          <a:p>
            <a:pPr marL="1530350" algn="just">
              <a:lnSpc>
                <a:spcPct val="110000"/>
              </a:lnSpc>
              <a:spcAft>
                <a:spcPts val="0"/>
              </a:spcAft>
            </a:pPr>
            <a:r>
              <a:rPr lang="es-CO" sz="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CO" sz="10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0000"/>
              </a:lnSpc>
              <a:tabLst>
                <a:tab pos="1577340" algn="l"/>
              </a:tabLst>
            </a:pPr>
            <a:r>
              <a:rPr lang="es-CO" b="1" dirty="0">
                <a:latin typeface="Arial" panose="020B0604020202020204" pitchFamily="34" charset="0"/>
              </a:rPr>
              <a:t>8.  CIERRE DE LA MESA DE TRABAJO </a:t>
            </a:r>
          </a:p>
          <a:p>
            <a:pPr>
              <a:lnSpc>
                <a:spcPct val="110000"/>
              </a:lnSpc>
              <a:spcAft>
                <a:spcPts val="0"/>
              </a:spcAft>
            </a:pPr>
            <a:r>
              <a:rPr lang="es-CO" sz="1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s-CO" sz="1000" dirty="0">
              <a:latin typeface="Calibri" panose="020F0502020204030204" pitchFamily="34" charset="0"/>
              <a:ea typeface="Times New Roman" panose="02020603050405020304" pitchFamily="18" charset="0"/>
              <a:cs typeface="Times New Roman" panose="02020603050405020304" pitchFamily="18" charset="0"/>
            </a:endParaRPr>
          </a:p>
          <a:p>
            <a:pPr marL="1530350" algn="just">
              <a:lnSpc>
                <a:spcPct val="110000"/>
              </a:lnSpc>
              <a:spcAft>
                <a:spcPts val="0"/>
              </a:spcAft>
            </a:pPr>
            <a:r>
              <a:rPr lang="es-CO" dirty="0">
                <a:latin typeface="Arial" panose="020B0604020202020204" pitchFamily="34" charset="0"/>
              </a:rPr>
              <a:t>El coordinador General de la Mesa de trabajo, expondrá las conclusiones del evento y brindará a los asistentes los agradecimientos por la participación </a:t>
            </a:r>
          </a:p>
        </p:txBody>
      </p:sp>
    </p:spTree>
    <p:extLst>
      <p:ext uri="{BB962C8B-B14F-4D97-AF65-F5344CB8AC3E}">
        <p14:creationId xmlns:p14="http://schemas.microsoft.com/office/powerpoint/2010/main" val="1533135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076ACE3-6DDF-4232-9A03-5C4E18409786}"/>
              </a:ext>
            </a:extLst>
          </p:cNvPr>
          <p:cNvGraphicFramePr>
            <a:graphicFrameLocks noGrp="1"/>
          </p:cNvGraphicFramePr>
          <p:nvPr>
            <p:extLst>
              <p:ext uri="{D42A27DB-BD31-4B8C-83A1-F6EECF244321}">
                <p14:modId xmlns:p14="http://schemas.microsoft.com/office/powerpoint/2010/main" val="3886439153"/>
              </p:ext>
            </p:extLst>
          </p:nvPr>
        </p:nvGraphicFramePr>
        <p:xfrm>
          <a:off x="973123" y="437415"/>
          <a:ext cx="9739620" cy="5476824"/>
        </p:xfrm>
        <a:graphic>
          <a:graphicData uri="http://schemas.openxmlformats.org/drawingml/2006/table">
            <a:tbl>
              <a:tblPr/>
              <a:tblGrid>
                <a:gridCol w="429808">
                  <a:extLst>
                    <a:ext uri="{9D8B030D-6E8A-4147-A177-3AD203B41FA5}">
                      <a16:colId xmlns:a16="http://schemas.microsoft.com/office/drawing/2014/main" val="3394677041"/>
                    </a:ext>
                  </a:extLst>
                </a:gridCol>
                <a:gridCol w="2289473">
                  <a:extLst>
                    <a:ext uri="{9D8B030D-6E8A-4147-A177-3AD203B41FA5}">
                      <a16:colId xmlns:a16="http://schemas.microsoft.com/office/drawing/2014/main" val="233895784"/>
                    </a:ext>
                  </a:extLst>
                </a:gridCol>
                <a:gridCol w="2803350">
                  <a:extLst>
                    <a:ext uri="{9D8B030D-6E8A-4147-A177-3AD203B41FA5}">
                      <a16:colId xmlns:a16="http://schemas.microsoft.com/office/drawing/2014/main" val="2352667766"/>
                    </a:ext>
                  </a:extLst>
                </a:gridCol>
                <a:gridCol w="1865207">
                  <a:extLst>
                    <a:ext uri="{9D8B030D-6E8A-4147-A177-3AD203B41FA5}">
                      <a16:colId xmlns:a16="http://schemas.microsoft.com/office/drawing/2014/main" val="1544442748"/>
                    </a:ext>
                  </a:extLst>
                </a:gridCol>
                <a:gridCol w="2351782">
                  <a:extLst>
                    <a:ext uri="{9D8B030D-6E8A-4147-A177-3AD203B41FA5}">
                      <a16:colId xmlns:a16="http://schemas.microsoft.com/office/drawing/2014/main" val="3274976728"/>
                    </a:ext>
                  </a:extLst>
                </a:gridCol>
              </a:tblGrid>
              <a:tr h="765267">
                <a:tc gridSpan="5">
                  <a:txBody>
                    <a:bodyPr/>
                    <a:lstStyle/>
                    <a:p>
                      <a:pPr algn="ctr"/>
                      <a:r>
                        <a:rPr lang="es-MX" sz="1800" b="1" dirty="0">
                          <a:solidFill>
                            <a:schemeClr val="bg1"/>
                          </a:solidFill>
                        </a:rPr>
                        <a:t>DISTRIBUCIÓN MESAS PARTICIPATIVAS SISTEMA GENERAL DE REGALÍAS SGR</a:t>
                      </a:r>
                    </a:p>
                    <a:p>
                      <a:pPr algn="ctr"/>
                      <a:r>
                        <a:rPr lang="es-MX" sz="1800" b="1" dirty="0">
                          <a:solidFill>
                            <a:schemeClr val="bg1"/>
                          </a:solidFill>
                        </a:rPr>
                        <a:t> POR SALAS PLATAFORMA ZOON </a:t>
                      </a:r>
                      <a:endParaRPr lang="es-CO" sz="1800" b="1" dirty="0">
                        <a:solidFill>
                          <a:schemeClr val="bg1"/>
                        </a:solidFill>
                      </a:endParaRPr>
                    </a:p>
                    <a:p>
                      <a:pPr algn="ctr" fontAlgn="ctr"/>
                      <a:endParaRPr lang="es-MX" sz="1200" b="1" i="0" u="none" strike="noStrike" dirty="0">
                        <a:solidFill>
                          <a:srgbClr val="000000"/>
                        </a:solidFill>
                        <a:effectLst/>
                        <a:latin typeface="Calibri" panose="020F0502020204030204" pitchFamily="34" charset="0"/>
                      </a:endParaRPr>
                    </a:p>
                  </a:txBody>
                  <a:tcPr marL="8738" marR="8738" marT="8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589988401"/>
                  </a:ext>
                </a:extLst>
              </a:tr>
              <a:tr h="334214">
                <a:tc>
                  <a:txBody>
                    <a:bodyPr/>
                    <a:lstStyle/>
                    <a:p>
                      <a:pPr algn="ctr" fontAlgn="ctr"/>
                      <a:r>
                        <a:rPr lang="es-CO" sz="1200" b="1" i="0" u="none" strike="noStrike">
                          <a:solidFill>
                            <a:srgbClr val="000000"/>
                          </a:solidFill>
                          <a:effectLst/>
                          <a:latin typeface="Calibri" panose="020F0502020204030204" pitchFamily="34" charset="0"/>
                        </a:rPr>
                        <a:t>SALA </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a:solidFill>
                            <a:srgbClr val="000000"/>
                          </a:solidFill>
                          <a:effectLst/>
                          <a:latin typeface="Calibri" panose="020F0502020204030204" pitchFamily="34" charset="0"/>
                        </a:rPr>
                        <a:t>NOMBRE</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Calibri" panose="020F0502020204030204" pitchFamily="34" charset="0"/>
                        </a:rPr>
                        <a:t>LINK FORMULARIO</a:t>
                      </a:r>
                    </a:p>
                  </a:txBody>
                  <a:tcPr marL="8738" marR="8738" marT="8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Calibri" panose="020F0502020204030204" pitchFamily="34" charset="0"/>
                        </a:rPr>
                        <a:t>ENLACES </a:t>
                      </a:r>
                    </a:p>
                  </a:txBody>
                  <a:tcPr marL="8738" marR="8738" marT="8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1" i="0" u="none" strike="noStrike" dirty="0">
                          <a:solidFill>
                            <a:srgbClr val="000000"/>
                          </a:solidFill>
                          <a:effectLst/>
                          <a:latin typeface="Calibri" panose="020F0502020204030204" pitchFamily="34" charset="0"/>
                        </a:rPr>
                        <a:t>SECRETARIOS / ASESORES</a:t>
                      </a:r>
                    </a:p>
                  </a:txBody>
                  <a:tcPr marL="8738" marR="8738" marT="8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477189"/>
                  </a:ext>
                </a:extLst>
              </a:tr>
              <a:tr h="702248">
                <a:tc>
                  <a:txBody>
                    <a:bodyPr/>
                    <a:lstStyle/>
                    <a:p>
                      <a:pPr algn="ctr" fontAlgn="ctr"/>
                      <a:r>
                        <a:rPr lang="es-CO" sz="1100" b="1" i="0" u="none" strike="noStrike" dirty="0">
                          <a:solidFill>
                            <a:srgbClr val="000000"/>
                          </a:solidFill>
                          <a:effectLst/>
                          <a:latin typeface="Calibri" panose="020F0502020204030204" pitchFamily="34" charset="0"/>
                        </a:rPr>
                        <a:t>1</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alibri" panose="020F0502020204030204" pitchFamily="34" charset="0"/>
                        </a:rPr>
                        <a:t>ASAMBLEA DEPARTAMENTAL </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https://forms.gle/VAaU5xScZ4P3w1vq6</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100" b="0" i="0" u="none" strike="noStrike">
                          <a:solidFill>
                            <a:srgbClr val="000000"/>
                          </a:solidFill>
                          <a:effectLst/>
                          <a:latin typeface="Calibri" panose="020F0502020204030204" pitchFamily="34" charset="0"/>
                        </a:rPr>
                        <a:t>SANDRA PATRICIA DÍAZ ORDOÑEZ                          Jefe de Proyectos y Cooperación Internacional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pt-BR" sz="1100" b="0" i="0" u="none" strike="noStrike">
                          <a:solidFill>
                            <a:srgbClr val="000000"/>
                          </a:solidFill>
                          <a:effectLst/>
                          <a:latin typeface="Calibri" panose="020F0502020204030204" pitchFamily="34" charset="0"/>
                        </a:rPr>
                        <a:t>JORGE HERNAN ZAPATA BOTERO                                DIRECTOR OFICINA PRIVADA    </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259317"/>
                  </a:ext>
                </a:extLst>
              </a:tr>
              <a:tr h="528944">
                <a:tc>
                  <a:txBody>
                    <a:bodyPr/>
                    <a:lstStyle/>
                    <a:p>
                      <a:pPr algn="ctr" fontAlgn="ctr"/>
                      <a:r>
                        <a:rPr lang="es-CO" sz="1100" b="1" i="0" u="none" strike="noStrike">
                          <a:solidFill>
                            <a:srgbClr val="000000"/>
                          </a:solidFill>
                          <a:effectLst/>
                          <a:latin typeface="Calibri" panose="020F0502020204030204" pitchFamily="34" charset="0"/>
                        </a:rPr>
                        <a:t>2</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panose="020F0502020204030204" pitchFamily="34" charset="0"/>
                        </a:rPr>
                        <a:t>ALCALDES</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https://forms.gle/LuHh2RABcG5tUSYu8</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Calibri" panose="020F0502020204030204" pitchFamily="34" charset="0"/>
                        </a:rPr>
                        <a:t>HENRY JARAMIILLO GÓMEZ                           Contratista</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100" b="0" i="0" u="none" strike="noStrike">
                          <a:solidFill>
                            <a:srgbClr val="000000"/>
                          </a:solidFill>
                          <a:effectLst/>
                          <a:latin typeface="Calibri" panose="020F0502020204030204" pitchFamily="34" charset="0"/>
                        </a:rPr>
                        <a:t>JULIAN MAURICIO JARA MORALES                                                      SECRETARIO JURÍDICO Y DE CONTRATACIÓN</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113303"/>
                  </a:ext>
                </a:extLst>
              </a:tr>
              <a:tr h="551002">
                <a:tc>
                  <a:txBody>
                    <a:bodyPr/>
                    <a:lstStyle/>
                    <a:p>
                      <a:pPr algn="ctr" fontAlgn="ctr"/>
                      <a:r>
                        <a:rPr lang="es-CO" sz="1100" b="1" i="0" u="none" strike="noStrike">
                          <a:solidFill>
                            <a:srgbClr val="000000"/>
                          </a:solidFill>
                          <a:effectLst/>
                          <a:latin typeface="Calibri" panose="020F0502020204030204" pitchFamily="34" charset="0"/>
                        </a:rPr>
                        <a:t>3</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panose="020F0502020204030204" pitchFamily="34" charset="0"/>
                        </a:rPr>
                        <a:t>COMISIÓN REGIONAL DE COMPETITIVIDAD</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https://forms.gle/ujtnbUgxan3tRpFQ9</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Calibri" panose="020F0502020204030204" pitchFamily="34" charset="0"/>
                        </a:rPr>
                        <a:t>NICOLÁS PADILLA FERNÁNDEZ   Contratista</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100" b="0" i="0" u="none" strike="noStrike" dirty="0">
                          <a:solidFill>
                            <a:srgbClr val="000000"/>
                          </a:solidFill>
                          <a:effectLst/>
                          <a:latin typeface="Calibri" panose="020F0502020204030204" pitchFamily="34" charset="0"/>
                        </a:rPr>
                        <a:t>JHON MARIO LIÉVANO FERNÁNDEZ                    Secretario de Tecnologías de la Información y Comunicación</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196190"/>
                  </a:ext>
                </a:extLst>
              </a:tr>
              <a:tr h="370346">
                <a:tc>
                  <a:txBody>
                    <a:bodyPr/>
                    <a:lstStyle/>
                    <a:p>
                      <a:pPr algn="ctr" fontAlgn="ctr"/>
                      <a:r>
                        <a:rPr lang="es-CO" sz="1100" b="1" i="0" u="none" strike="noStrike">
                          <a:solidFill>
                            <a:srgbClr val="000000"/>
                          </a:solidFill>
                          <a:effectLst/>
                          <a:latin typeface="Calibri" panose="020F0502020204030204" pitchFamily="34" charset="0"/>
                        </a:rPr>
                        <a:t>4</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panose="020F0502020204030204" pitchFamily="34" charset="0"/>
                        </a:rPr>
                        <a:t>UNIVERSIDADES</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https://forms.gle/1TWnLhxsAiqy72mr9</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Calibri" panose="020F0502020204030204" pitchFamily="34" charset="0"/>
                        </a:rPr>
                        <a:t>ANDRÉS LIBARDO GARCÍA                              Contratista</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100" b="0" i="0" u="none" strike="noStrike" dirty="0">
                          <a:solidFill>
                            <a:srgbClr val="000000"/>
                          </a:solidFill>
                          <a:effectLst/>
                          <a:latin typeface="Calibri" panose="020F0502020204030204" pitchFamily="34" charset="0"/>
                        </a:rPr>
                        <a:t>JOSE IGNACIO ROJAS SEPULVEDA                       Secretario de Planeación </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497812"/>
                  </a:ext>
                </a:extLst>
              </a:tr>
              <a:tr h="702248">
                <a:tc>
                  <a:txBody>
                    <a:bodyPr/>
                    <a:lstStyle/>
                    <a:p>
                      <a:pPr algn="ctr" fontAlgn="ctr"/>
                      <a:r>
                        <a:rPr lang="es-CO" sz="1100" b="1" i="0" u="none" strike="noStrike">
                          <a:solidFill>
                            <a:srgbClr val="000000"/>
                          </a:solidFill>
                          <a:effectLst/>
                          <a:latin typeface="Calibri" panose="020F0502020204030204" pitchFamily="34" charset="0"/>
                        </a:rPr>
                        <a:t>5</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a:solidFill>
                            <a:srgbClr val="000000"/>
                          </a:solidFill>
                          <a:effectLst/>
                          <a:latin typeface="Calibri" panose="020F0502020204030204" pitchFamily="34" charset="0"/>
                        </a:rPr>
                        <a:t>CONSEJO TERRITORIAL DE PLANEACIÓN  CTP</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https://forms.gle/adEtS4R9Y59h6YMh7</a:t>
                      </a:r>
                    </a:p>
                  </a:txBody>
                  <a:tcPr marL="8738" marR="8738" marT="8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MX" sz="1100" b="0" i="0" u="none" strike="noStrike">
                          <a:solidFill>
                            <a:srgbClr val="000000"/>
                          </a:solidFill>
                          <a:effectLst/>
                          <a:latin typeface="Calibri" panose="020F0502020204030204" pitchFamily="34" charset="0"/>
                        </a:rPr>
                        <a:t>MARTHA ELENA GIRALDO RAMÍREZ               Directora Técnica Secretaría de Planeación Departamental </a:t>
                      </a:r>
                    </a:p>
                  </a:txBody>
                  <a:tcPr marL="8738" marR="8738" marT="87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Calibri" panose="020F0502020204030204" pitchFamily="34" charset="0"/>
                        </a:rPr>
                        <a:t>LUIS ALBERTO RINCÓN VALENCIA   Asesor de Despacho SGR</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88640"/>
                  </a:ext>
                </a:extLst>
              </a:tr>
              <a:tr h="370346">
                <a:tc>
                  <a:txBody>
                    <a:bodyPr/>
                    <a:lstStyle/>
                    <a:p>
                      <a:pPr algn="ctr" fontAlgn="ctr"/>
                      <a:r>
                        <a:rPr lang="es-CO" sz="1100" b="1" i="0" u="none" strike="noStrike">
                          <a:solidFill>
                            <a:srgbClr val="000000"/>
                          </a:solidFill>
                          <a:effectLst/>
                          <a:latin typeface="Calibri" panose="020F0502020204030204" pitchFamily="34" charset="0"/>
                        </a:rPr>
                        <a:t>6</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panose="020F0502020204030204" pitchFamily="34" charset="0"/>
                        </a:rPr>
                        <a:t>SECTORES SOCIALES  </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https://forms.gle/nN3timCfoax9H4r48</a:t>
                      </a:r>
                    </a:p>
                  </a:txBody>
                  <a:tcPr marL="8738" marR="8738" marT="8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CO" sz="1100" b="0" i="0" u="none" strike="noStrike" dirty="0">
                          <a:solidFill>
                            <a:srgbClr val="000000"/>
                          </a:solidFill>
                          <a:effectLst/>
                          <a:latin typeface="Calibri" panose="020F0502020204030204" pitchFamily="34" charset="0"/>
                        </a:rPr>
                        <a:t>WARNER CORREA TORRES                          Contratista</a:t>
                      </a:r>
                    </a:p>
                  </a:txBody>
                  <a:tcPr marL="8738" marR="8738" marT="87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Calibri" panose="020F0502020204030204" pitchFamily="34" charset="0"/>
                        </a:rPr>
                        <a:t>ALBA JHOANA QUEJADA TORRES                                                                            Secretaria de Familia </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000291"/>
                  </a:ext>
                </a:extLst>
              </a:tr>
              <a:tr h="623265">
                <a:tc>
                  <a:txBody>
                    <a:bodyPr/>
                    <a:lstStyle/>
                    <a:p>
                      <a:pPr algn="ctr" fontAlgn="ctr"/>
                      <a:r>
                        <a:rPr lang="es-CO" sz="1100" b="1" i="0" u="none" strike="noStrike">
                          <a:solidFill>
                            <a:srgbClr val="000000"/>
                          </a:solidFill>
                          <a:effectLst/>
                          <a:latin typeface="Calibri" panose="020F0502020204030204" pitchFamily="34" charset="0"/>
                        </a:rPr>
                        <a:t>7</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auto"/>
                      <a:r>
                        <a:rPr lang="es-MX" sz="1100" b="0" i="0" u="none" strike="noStrike">
                          <a:solidFill>
                            <a:srgbClr val="000000"/>
                          </a:solidFill>
                          <a:effectLst/>
                          <a:latin typeface="Calibri" panose="020F0502020204030204" pitchFamily="34" charset="0"/>
                        </a:rPr>
                        <a:t>CONGRESISTAS                                                    REGIÓN ADMINISTRATIVA DE PLANIFICACIÓN RAP EJE CAFETERO </a:t>
                      </a:r>
                    </a:p>
                  </a:txBody>
                  <a:tcPr marL="8738" marR="8738" marT="873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0" i="0" u="none" strike="noStrike">
                          <a:solidFill>
                            <a:srgbClr val="000000"/>
                          </a:solidFill>
                          <a:effectLst/>
                          <a:latin typeface="Calibri" panose="020F0502020204030204" pitchFamily="34" charset="0"/>
                        </a:rPr>
                        <a:t>https://forms.gle/429keVMiumg25PkCA</a:t>
                      </a:r>
                    </a:p>
                  </a:txBody>
                  <a:tcPr marL="8738" marR="8738" marT="8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Calibri" panose="020F0502020204030204" pitchFamily="34" charset="0"/>
                        </a:rPr>
                        <a:t>CRISTIAN CAMILO CONTRERAS   Contratista</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MX" sz="1100" b="0" i="0" u="none" strike="noStrike" dirty="0">
                          <a:solidFill>
                            <a:srgbClr val="000000"/>
                          </a:solidFill>
                          <a:effectLst/>
                          <a:latin typeface="Calibri" panose="020F0502020204030204" pitchFamily="34" charset="0"/>
                        </a:rPr>
                        <a:t>JULIO CESAR CORTÉS PÚLIDO                                         Secretario de Agricultura, Desarrollo Rural y Medio Ambiente</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519813"/>
                  </a:ext>
                </a:extLst>
              </a:tr>
              <a:tr h="528944">
                <a:tc>
                  <a:txBody>
                    <a:bodyPr/>
                    <a:lstStyle/>
                    <a:p>
                      <a:pPr algn="ctr" fontAlgn="ctr"/>
                      <a:r>
                        <a:rPr lang="es-CO" sz="1100" b="1" i="0" u="none" strike="noStrike" dirty="0">
                          <a:solidFill>
                            <a:srgbClr val="000000"/>
                          </a:solidFill>
                          <a:effectLst/>
                          <a:latin typeface="Calibri" panose="020F0502020204030204" pitchFamily="34" charset="0"/>
                        </a:rPr>
                        <a:t>8</a:t>
                      </a:r>
                    </a:p>
                  </a:txBody>
                  <a:tcPr marL="8738" marR="8738" marT="873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panose="020F0502020204030204" pitchFamily="34" charset="0"/>
                        </a:rPr>
                        <a:t>ORGANIZACIONES DE MUJERES</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O" sz="1100" b="0" i="0" u="none" strike="noStrike" dirty="0">
                          <a:solidFill>
                            <a:srgbClr val="000000"/>
                          </a:solidFill>
                          <a:effectLst/>
                          <a:latin typeface="Calibri" panose="020F0502020204030204" pitchFamily="34" charset="0"/>
                        </a:rPr>
                        <a:t>https://forms.gle/MR38TT91bjpZ2AU28</a:t>
                      </a:r>
                    </a:p>
                  </a:txBody>
                  <a:tcPr marL="8738" marR="8738" marT="87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auto"/>
                      <a:r>
                        <a:rPr lang="es-MX" sz="1100" b="0" i="0" u="none" strike="noStrike">
                          <a:solidFill>
                            <a:srgbClr val="000000"/>
                          </a:solidFill>
                          <a:effectLst/>
                          <a:latin typeface="Calibri" panose="020F0502020204030204" pitchFamily="34" charset="0"/>
                        </a:rPr>
                        <a:t>LEIDY YOANNA JARAMILLO  SANTOFIMIO                Directora de Desarrollo Humano y Familia</a:t>
                      </a:r>
                    </a:p>
                  </a:txBody>
                  <a:tcPr marL="8738" marR="8738" marT="873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Calibri" panose="020F0502020204030204" pitchFamily="34" charset="0"/>
                        </a:rPr>
                        <a:t>XIMENA ESCOBAR MEJÍA                                                 Secretaria de Cultura </a:t>
                      </a:r>
                    </a:p>
                  </a:txBody>
                  <a:tcPr marL="8738" marR="8738" marT="873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795334"/>
                  </a:ext>
                </a:extLst>
              </a:tr>
            </a:tbl>
          </a:graphicData>
        </a:graphic>
      </p:graphicFrame>
    </p:spTree>
    <p:extLst>
      <p:ext uri="{BB962C8B-B14F-4D97-AF65-F5344CB8AC3E}">
        <p14:creationId xmlns:p14="http://schemas.microsoft.com/office/powerpoint/2010/main" val="1245310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4119" y="2844778"/>
            <a:ext cx="9066727" cy="113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B050"/>
              </a:solidFill>
              <a:latin typeface="Arial Black" pitchFamily="34" charset="0"/>
            </a:endParaRPr>
          </a:p>
        </p:txBody>
      </p:sp>
      <p:sp>
        <p:nvSpPr>
          <p:cNvPr id="7" name="6 Rectángulo"/>
          <p:cNvSpPr/>
          <p:nvPr/>
        </p:nvSpPr>
        <p:spPr>
          <a:xfrm>
            <a:off x="920266" y="870244"/>
            <a:ext cx="10201421" cy="712183"/>
          </a:xfrm>
          <a:prstGeom prst="rect">
            <a:avLst/>
          </a:prstGeom>
          <a:noFill/>
          <a:ln>
            <a:noFill/>
          </a:ln>
        </p:spPr>
        <p:txBody>
          <a:bodyPr wrap="square">
            <a:spAutoFit/>
          </a:bodyPr>
          <a:lstStyle/>
          <a:p>
            <a:pPr>
              <a:lnSpc>
                <a:spcPts val="2400"/>
              </a:lnSpc>
            </a:pPr>
            <a:r>
              <a:rPr lang="es-CO" sz="2400" b="1" dirty="0"/>
              <a:t>2.1. Comportamiento  histórico de las asignaciones del Sistema General de Regalías SGR 2012-2023</a:t>
            </a:r>
          </a:p>
        </p:txBody>
      </p:sp>
      <p:sp>
        <p:nvSpPr>
          <p:cNvPr id="9" name="CuadroTexto 8">
            <a:extLst>
              <a:ext uri="{FF2B5EF4-FFF2-40B4-BE49-F238E27FC236}">
                <a16:creationId xmlns:a16="http://schemas.microsoft.com/office/drawing/2014/main" id="{5E74F583-BAB9-448A-9CF5-B8A82537D82F}"/>
              </a:ext>
            </a:extLst>
          </p:cNvPr>
          <p:cNvSpPr txBox="1"/>
          <p:nvPr/>
        </p:nvSpPr>
        <p:spPr>
          <a:xfrm>
            <a:off x="577366" y="285469"/>
            <a:ext cx="9271484" cy="584775"/>
          </a:xfrm>
          <a:prstGeom prst="rect">
            <a:avLst/>
          </a:prstGeom>
          <a:noFill/>
        </p:spPr>
        <p:txBody>
          <a:bodyPr wrap="square" rtlCol="0">
            <a:spAutoFit/>
          </a:bodyPr>
          <a:lstStyle/>
          <a:p>
            <a:r>
              <a:rPr lang="es-MX" sz="3200" b="1" spc="-150" dirty="0"/>
              <a:t>2. Estructuración del Componente de Diagnóstico</a:t>
            </a:r>
            <a:endParaRPr lang="es-CO" sz="3200" b="1" spc="-150" dirty="0"/>
          </a:p>
        </p:txBody>
      </p:sp>
      <p:graphicFrame>
        <p:nvGraphicFramePr>
          <p:cNvPr id="11" name="Gráfico 10">
            <a:extLst>
              <a:ext uri="{FF2B5EF4-FFF2-40B4-BE49-F238E27FC236}">
                <a16:creationId xmlns:a16="http://schemas.microsoft.com/office/drawing/2014/main" id="{5D69A5C3-EC05-439A-B66F-75B1BACA721B}"/>
              </a:ext>
            </a:extLst>
          </p:cNvPr>
          <p:cNvGraphicFramePr>
            <a:graphicFrameLocks/>
          </p:cNvGraphicFramePr>
          <p:nvPr>
            <p:extLst>
              <p:ext uri="{D42A27DB-BD31-4B8C-83A1-F6EECF244321}">
                <p14:modId xmlns:p14="http://schemas.microsoft.com/office/powerpoint/2010/main" val="193082644"/>
              </p:ext>
            </p:extLst>
          </p:nvPr>
        </p:nvGraphicFramePr>
        <p:xfrm>
          <a:off x="1333500" y="1711354"/>
          <a:ext cx="9525000" cy="43608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726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96514" y="1734360"/>
            <a:ext cx="9375070" cy="2246769"/>
          </a:xfrm>
          <a:prstGeom prst="rect">
            <a:avLst/>
          </a:prstGeom>
          <a:ln>
            <a:noFill/>
          </a:ln>
        </p:spPr>
        <p:txBody>
          <a:bodyPr wrap="square">
            <a:spAutoFit/>
          </a:bodyPr>
          <a:lstStyle/>
          <a:p>
            <a:pPr algn="just"/>
            <a:r>
              <a:rPr lang="es-CO" sz="2000" b="1" dirty="0">
                <a:solidFill>
                  <a:srgbClr val="FF6600"/>
                </a:solidFill>
              </a:rPr>
              <a:t>ARTÍCULO 30. Ejercicios de planeación</a:t>
            </a:r>
            <a:r>
              <a:rPr lang="es-CO" sz="2000" dirty="0"/>
              <a:t>. En el marco del proceso de formulación y aprobación de los planes de desarrollo de las entidades territoriales se identificarán y priorizarán las iniciativas o proyectos de inversión susceptibles de ser financiados con recursos de las Asignaciones Directas, la Asignación para la Inversión Local y la Asignación para la Inversión Regional del Sistema General de Regalías, atendiendo los principios de desarrollo competitivo y productivo del territorio y de los de planeación con enfoque participativo, democrático y de concertación.</a:t>
            </a:r>
          </a:p>
        </p:txBody>
      </p:sp>
      <p:sp>
        <p:nvSpPr>
          <p:cNvPr id="8" name="7 Rectángulo"/>
          <p:cNvSpPr/>
          <p:nvPr/>
        </p:nvSpPr>
        <p:spPr>
          <a:xfrm>
            <a:off x="1196514" y="3981129"/>
            <a:ext cx="9375070" cy="2246769"/>
          </a:xfrm>
          <a:prstGeom prst="rect">
            <a:avLst/>
          </a:prstGeom>
          <a:ln>
            <a:noFill/>
          </a:ln>
        </p:spPr>
        <p:txBody>
          <a:bodyPr wrap="square">
            <a:spAutoFit/>
          </a:bodyPr>
          <a:lstStyle/>
          <a:p>
            <a:pPr algn="just"/>
            <a:r>
              <a:rPr lang="es-CO" sz="2000" b="1" dirty="0">
                <a:solidFill>
                  <a:srgbClr val="FF6600"/>
                </a:solidFill>
              </a:rPr>
              <a:t>Parágrafo transitorio. </a:t>
            </a:r>
            <a:r>
              <a:rPr lang="es-CO" sz="2000" dirty="0"/>
              <a:t>Los alcaldes y gobernadores deberán dentro de los seis (6) meses siguientes a la entrada en vigencia de la presente Ley y por una única vez, mediante decreto, adoptar las modificaciones o adiciones al respectivo plan de desarrollo vigente, a fin de incorporarle el capítulo independiente de inversiones con cargo al SGR, el cual se elaborará a partir de las mesas públicas de participación ciudadana, según lo establecido en el presente artículo y teniendo en cuenta las metas de desarrollo establecidas en el respectivo plan de desarrollo territorial.</a:t>
            </a:r>
          </a:p>
        </p:txBody>
      </p:sp>
      <p:sp>
        <p:nvSpPr>
          <p:cNvPr id="9" name="8 Rectángulo"/>
          <p:cNvSpPr/>
          <p:nvPr/>
        </p:nvSpPr>
        <p:spPr>
          <a:xfrm>
            <a:off x="693194" y="244488"/>
            <a:ext cx="9605544" cy="1323439"/>
          </a:xfrm>
          <a:prstGeom prst="rect">
            <a:avLst/>
          </a:prstGeom>
          <a:solidFill>
            <a:schemeClr val="bg1"/>
          </a:solidFill>
          <a:ln>
            <a:noFill/>
          </a:ln>
        </p:spPr>
        <p:txBody>
          <a:bodyPr wrap="square">
            <a:spAutoFit/>
          </a:bodyPr>
          <a:lstStyle/>
          <a:p>
            <a:r>
              <a:rPr lang="es-CO" sz="3200" b="1" dirty="0"/>
              <a:t>Ley 2056 de 2020 </a:t>
            </a:r>
          </a:p>
          <a:p>
            <a:r>
              <a:rPr lang="es-CO" sz="2400" b="1" dirty="0"/>
              <a:t>"Por la cual se regula la organización y el funcionamiento del Sistema General de Regalías" </a:t>
            </a:r>
          </a:p>
        </p:txBody>
      </p:sp>
    </p:spTree>
    <p:extLst>
      <p:ext uri="{BB962C8B-B14F-4D97-AF65-F5344CB8AC3E}">
        <p14:creationId xmlns:p14="http://schemas.microsoft.com/office/powerpoint/2010/main" val="3829100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1672678378"/>
              </p:ext>
            </p:extLst>
          </p:nvPr>
        </p:nvGraphicFramePr>
        <p:xfrm>
          <a:off x="948841" y="1849757"/>
          <a:ext cx="10585935" cy="4194932"/>
        </p:xfrm>
        <a:graphic>
          <a:graphicData uri="http://schemas.openxmlformats.org/drawingml/2006/table">
            <a:tbl>
              <a:tblPr firstRow="1" firstCol="1" bandRow="1"/>
              <a:tblGrid>
                <a:gridCol w="2397144">
                  <a:extLst>
                    <a:ext uri="{9D8B030D-6E8A-4147-A177-3AD203B41FA5}">
                      <a16:colId xmlns:a16="http://schemas.microsoft.com/office/drawing/2014/main" val="20000"/>
                    </a:ext>
                  </a:extLst>
                </a:gridCol>
                <a:gridCol w="1399794">
                  <a:extLst>
                    <a:ext uri="{9D8B030D-6E8A-4147-A177-3AD203B41FA5}">
                      <a16:colId xmlns:a16="http://schemas.microsoft.com/office/drawing/2014/main" val="20001"/>
                    </a:ext>
                  </a:extLst>
                </a:gridCol>
                <a:gridCol w="1417291">
                  <a:extLst>
                    <a:ext uri="{9D8B030D-6E8A-4147-A177-3AD203B41FA5}">
                      <a16:colId xmlns:a16="http://schemas.microsoft.com/office/drawing/2014/main" val="20002"/>
                    </a:ext>
                  </a:extLst>
                </a:gridCol>
                <a:gridCol w="1959710">
                  <a:extLst>
                    <a:ext uri="{9D8B030D-6E8A-4147-A177-3AD203B41FA5}">
                      <a16:colId xmlns:a16="http://schemas.microsoft.com/office/drawing/2014/main" val="20003"/>
                    </a:ext>
                  </a:extLst>
                </a:gridCol>
                <a:gridCol w="1749741">
                  <a:extLst>
                    <a:ext uri="{9D8B030D-6E8A-4147-A177-3AD203B41FA5}">
                      <a16:colId xmlns:a16="http://schemas.microsoft.com/office/drawing/2014/main" val="20004"/>
                    </a:ext>
                  </a:extLst>
                </a:gridCol>
                <a:gridCol w="1662255">
                  <a:extLst>
                    <a:ext uri="{9D8B030D-6E8A-4147-A177-3AD203B41FA5}">
                      <a16:colId xmlns:a16="http://schemas.microsoft.com/office/drawing/2014/main" val="20005"/>
                    </a:ext>
                  </a:extLst>
                </a:gridCol>
              </a:tblGrid>
              <a:tr h="636268">
                <a:tc>
                  <a:txBody>
                    <a:bodyPr/>
                    <a:lstStyle/>
                    <a:p>
                      <a:pPr algn="ctr" rtl="0" fontAlgn="ctr"/>
                      <a:r>
                        <a:rPr lang="es-CO" sz="1400" b="1" i="0" u="none" strike="noStrike" dirty="0">
                          <a:solidFill>
                            <a:srgbClr val="FFFFFF"/>
                          </a:solidFill>
                          <a:effectLst/>
                          <a:latin typeface="+mn-lt"/>
                        </a:rPr>
                        <a:t>CONCEPTO</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CO" sz="1400" b="1" i="0" u="none" strike="noStrike" dirty="0">
                          <a:solidFill>
                            <a:srgbClr val="FFFFFF"/>
                          </a:solidFill>
                          <a:effectLst/>
                          <a:latin typeface="+mn-lt"/>
                        </a:rPr>
                        <a:t>ASIGNACIONES DIRECTAS</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CO" sz="1400" b="1" i="0" u="none" strike="noStrike" dirty="0">
                          <a:solidFill>
                            <a:srgbClr val="FFFFFF"/>
                          </a:solidFill>
                          <a:effectLst/>
                          <a:latin typeface="+mn-lt"/>
                        </a:rPr>
                        <a:t>FDR - INVERSIÓN</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CO" sz="1400" b="1" i="0" u="none" strike="noStrike" dirty="0">
                          <a:solidFill>
                            <a:srgbClr val="FFFFFF"/>
                          </a:solidFill>
                          <a:effectLst/>
                          <a:latin typeface="+mn-lt"/>
                        </a:rPr>
                        <a:t>FCR - 60%</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CO" sz="1400" b="1" i="0" u="none" strike="noStrike" dirty="0">
                          <a:solidFill>
                            <a:srgbClr val="FFFFFF"/>
                          </a:solidFill>
                          <a:effectLst/>
                          <a:latin typeface="+mn-lt"/>
                        </a:rPr>
                        <a:t>FONDO DE CIENCIA Y TECNOLOGÍA.</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CO" sz="1400" b="1" i="0" u="none" strike="noStrike" dirty="0">
                          <a:solidFill>
                            <a:srgbClr val="FFFFFF"/>
                          </a:solidFill>
                          <a:effectLst/>
                          <a:latin typeface="+mn-lt"/>
                        </a:rPr>
                        <a:t>TOTAL</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525970">
                <a:tc>
                  <a:txBody>
                    <a:bodyPr/>
                    <a:lstStyle/>
                    <a:p>
                      <a:pPr algn="l" rtl="0" fontAlgn="ctr"/>
                      <a:r>
                        <a:rPr lang="es-CO" sz="1400" b="0" i="0" u="none" strike="noStrike" dirty="0">
                          <a:solidFill>
                            <a:srgbClr val="000000"/>
                          </a:solidFill>
                          <a:effectLst/>
                          <a:latin typeface="+mn-lt"/>
                        </a:rPr>
                        <a:t>(+) Asignación 2012 (Decreto 1399 de 2013)</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$2.157.664</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$15.002.814.726</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$10.564.981.702</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$7.203.086.183</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$32.773.040.275</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3113">
                <a:tc>
                  <a:txBody>
                    <a:bodyPr/>
                    <a:lstStyle/>
                    <a:p>
                      <a:pPr algn="l" rtl="0" fontAlgn="ctr"/>
                      <a:r>
                        <a:rPr lang="es-CO" sz="1400" b="0" i="0" u="none" strike="noStrike" dirty="0">
                          <a:solidFill>
                            <a:srgbClr val="000000"/>
                          </a:solidFill>
                          <a:effectLst/>
                          <a:latin typeface="+mn-lt"/>
                        </a:rPr>
                        <a:t>(+) Asignación 2013-2014 (Decreto 722 de 2015 AJUSTADO)</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$3.370.108</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$39.945.284.676</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$28.467.799.826</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$13.849.169.200</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$82.265.623.810</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5970">
                <a:tc>
                  <a:txBody>
                    <a:bodyPr/>
                    <a:lstStyle/>
                    <a:p>
                      <a:pPr algn="l" rtl="0" fontAlgn="ctr"/>
                      <a:r>
                        <a:rPr lang="es-CO" sz="1400" b="0" i="0" u="none" strike="noStrike">
                          <a:solidFill>
                            <a:srgbClr val="000000"/>
                          </a:solidFill>
                          <a:effectLst/>
                          <a:latin typeface="+mn-lt"/>
                        </a:rPr>
                        <a:t>(+) Recaudo vigencia 2015-2016</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$3.770.478</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$32.520.318.107</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$22.425.064.483</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$9.591.689.713</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$64.540.842.781</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5970">
                <a:tc>
                  <a:txBody>
                    <a:bodyPr/>
                    <a:lstStyle/>
                    <a:p>
                      <a:pPr algn="l" rtl="0" fontAlgn="ctr"/>
                      <a:r>
                        <a:rPr lang="es-CO" sz="1400" b="0" i="0" u="none" strike="noStrike">
                          <a:solidFill>
                            <a:srgbClr val="000000"/>
                          </a:solidFill>
                          <a:effectLst/>
                          <a:latin typeface="+mn-lt"/>
                        </a:rPr>
                        <a:t>(+) Recaudo de la vigencia 2017-2018</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$427.802</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$57.326.586.465</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a:solidFill>
                            <a:srgbClr val="000000"/>
                          </a:solidFill>
                          <a:effectLst/>
                          <a:latin typeface="+mn-lt"/>
                        </a:rPr>
                        <a:t>$33.292.155.278</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$9.053.301.369</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$99.672.470.913</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4602">
                <a:tc>
                  <a:txBody>
                    <a:bodyPr/>
                    <a:lstStyle/>
                    <a:p>
                      <a:pPr algn="l" rtl="0" fontAlgn="ctr"/>
                      <a:r>
                        <a:rPr lang="es-CO" sz="1400" b="0" i="0" u="none" strike="noStrike" dirty="0">
                          <a:solidFill>
                            <a:srgbClr val="000000"/>
                          </a:solidFill>
                          <a:effectLst/>
                          <a:latin typeface="+mn-lt"/>
                        </a:rPr>
                        <a:t>(+) Presupuesto 2019-2020. Ley 1942 de 2018(+) Desahorro FAE bienio 2019-2020</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$6.070.332.300</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$50.785.484.292</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$33.746.901.578</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$14.298.049.507</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CO" sz="1400" b="0" i="0" u="none" strike="noStrike" dirty="0">
                          <a:solidFill>
                            <a:srgbClr val="000000"/>
                          </a:solidFill>
                          <a:effectLst/>
                          <a:latin typeface="+mn-lt"/>
                        </a:rPr>
                        <a:t>$104.900.767.677</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3039">
                <a:tc>
                  <a:txBody>
                    <a:bodyPr/>
                    <a:lstStyle/>
                    <a:p>
                      <a:pPr algn="l" rtl="0" fontAlgn="ctr"/>
                      <a:r>
                        <a:rPr lang="es-CO" sz="1400" b="1" i="0" u="none" strike="noStrike" dirty="0">
                          <a:solidFill>
                            <a:srgbClr val="FFFFFF"/>
                          </a:solidFill>
                          <a:effectLst/>
                          <a:latin typeface="+mn-lt"/>
                        </a:rPr>
                        <a:t>TOTAL</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r" rtl="0" fontAlgn="ctr"/>
                      <a:r>
                        <a:rPr lang="es-CO" sz="1400" b="1" i="0" u="none" strike="noStrike" dirty="0">
                          <a:solidFill>
                            <a:srgbClr val="FFFFFF"/>
                          </a:solidFill>
                          <a:effectLst/>
                          <a:latin typeface="+mn-lt"/>
                        </a:rPr>
                        <a:t>$6.080.058.352</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r" rtl="0" fontAlgn="ctr"/>
                      <a:r>
                        <a:rPr lang="es-CO" sz="1400" b="1" i="0" u="none" strike="noStrike" dirty="0">
                          <a:solidFill>
                            <a:srgbClr val="FFFFFF"/>
                          </a:solidFill>
                          <a:effectLst/>
                          <a:latin typeface="+mn-lt"/>
                        </a:rPr>
                        <a:t>$195.580.488.266</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r" rtl="0" fontAlgn="ctr"/>
                      <a:r>
                        <a:rPr lang="es-CO" sz="1400" b="1" i="0" u="none" strike="noStrike" dirty="0">
                          <a:solidFill>
                            <a:srgbClr val="FFFFFF"/>
                          </a:solidFill>
                          <a:effectLst/>
                          <a:latin typeface="+mn-lt"/>
                        </a:rPr>
                        <a:t>$128.496.902.867</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r" rtl="0" fontAlgn="ctr"/>
                      <a:r>
                        <a:rPr lang="es-CO" sz="1400" b="1" i="0" u="none" strike="noStrike" dirty="0">
                          <a:solidFill>
                            <a:srgbClr val="FFFFFF"/>
                          </a:solidFill>
                          <a:effectLst/>
                          <a:latin typeface="+mn-lt"/>
                        </a:rPr>
                        <a:t>$53.995.295.972</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r" rtl="0" fontAlgn="ctr"/>
                      <a:r>
                        <a:rPr lang="es-CO" sz="1400" b="1" i="0" u="none" strike="noStrike" dirty="0">
                          <a:solidFill>
                            <a:srgbClr val="FFFFFF"/>
                          </a:solidFill>
                          <a:effectLst/>
                          <a:latin typeface="+mn-lt"/>
                        </a:rPr>
                        <a:t>$384.152.745.456</a:t>
                      </a:r>
                    </a:p>
                  </a:txBody>
                  <a:tcPr marL="9472" marR="9472"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6"/>
                  </a:ext>
                </a:extLst>
              </a:tr>
            </a:tbl>
          </a:graphicData>
        </a:graphic>
      </p:graphicFrame>
      <p:sp>
        <p:nvSpPr>
          <p:cNvPr id="4" name="6 Rectángulo">
            <a:extLst>
              <a:ext uri="{FF2B5EF4-FFF2-40B4-BE49-F238E27FC236}">
                <a16:creationId xmlns:a16="http://schemas.microsoft.com/office/drawing/2014/main" id="{CC39FBE3-D69F-424A-882E-8B029FE67748}"/>
              </a:ext>
            </a:extLst>
          </p:cNvPr>
          <p:cNvSpPr/>
          <p:nvPr/>
        </p:nvSpPr>
        <p:spPr>
          <a:xfrm>
            <a:off x="825016" y="565799"/>
            <a:ext cx="9795359" cy="712183"/>
          </a:xfrm>
          <a:prstGeom prst="rect">
            <a:avLst/>
          </a:prstGeom>
          <a:noFill/>
          <a:ln>
            <a:noFill/>
          </a:ln>
        </p:spPr>
        <p:txBody>
          <a:bodyPr wrap="square">
            <a:spAutoFit/>
          </a:bodyPr>
          <a:lstStyle/>
          <a:p>
            <a:pPr>
              <a:lnSpc>
                <a:spcPts val="2400"/>
              </a:lnSpc>
            </a:pPr>
            <a:r>
              <a:rPr lang="es-CO" sz="2400" b="1" dirty="0"/>
              <a:t>2.2. Comportamiento  histórico del Sistema General de Regalías SGR por fuentes de financiación 2012-2020</a:t>
            </a:r>
          </a:p>
        </p:txBody>
      </p:sp>
    </p:spTree>
    <p:extLst>
      <p:ext uri="{BB962C8B-B14F-4D97-AF65-F5344CB8AC3E}">
        <p14:creationId xmlns:p14="http://schemas.microsoft.com/office/powerpoint/2010/main" val="3778768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1649" y="369153"/>
            <a:ext cx="10349701" cy="712183"/>
          </a:xfrm>
          <a:prstGeom prst="rect">
            <a:avLst/>
          </a:prstGeom>
          <a:noFill/>
          <a:ln>
            <a:noFill/>
          </a:ln>
        </p:spPr>
        <p:txBody>
          <a:bodyPr wrap="square">
            <a:spAutoFit/>
          </a:bodyPr>
          <a:lstStyle/>
          <a:p>
            <a:pPr>
              <a:lnSpc>
                <a:spcPts val="2400"/>
              </a:lnSpc>
            </a:pPr>
            <a:r>
              <a:rPr lang="es-CO" sz="2400" b="1" dirty="0"/>
              <a:t>2.3. Comportamiento histórico  de los recursos aprobados en proyectos de inversión frente las asignaciones por bienios (acumulados) 2012-2020 </a:t>
            </a:r>
          </a:p>
        </p:txBody>
      </p:sp>
      <p:graphicFrame>
        <p:nvGraphicFramePr>
          <p:cNvPr id="9" name="1 Gráfico"/>
          <p:cNvGraphicFramePr>
            <a:graphicFrameLocks/>
          </p:cNvGraphicFramePr>
          <p:nvPr>
            <p:extLst>
              <p:ext uri="{D42A27DB-BD31-4B8C-83A1-F6EECF244321}">
                <p14:modId xmlns:p14="http://schemas.microsoft.com/office/powerpoint/2010/main" val="1980282872"/>
              </p:ext>
            </p:extLst>
          </p:nvPr>
        </p:nvGraphicFramePr>
        <p:xfrm>
          <a:off x="534849" y="1200150"/>
          <a:ext cx="10838001" cy="5052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7665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8749" y="233813"/>
            <a:ext cx="10349701" cy="712183"/>
          </a:xfrm>
          <a:prstGeom prst="rect">
            <a:avLst/>
          </a:prstGeom>
          <a:noFill/>
          <a:ln>
            <a:noFill/>
          </a:ln>
        </p:spPr>
        <p:txBody>
          <a:bodyPr wrap="square">
            <a:spAutoFit/>
          </a:bodyPr>
          <a:lstStyle/>
          <a:p>
            <a:pPr lvl="1">
              <a:lnSpc>
                <a:spcPts val="2400"/>
              </a:lnSpc>
              <a:spcAft>
                <a:spcPts val="0"/>
              </a:spcAft>
              <a:buSzPts val="1400"/>
            </a:pPr>
            <a:r>
              <a:rPr lang="es-CO" sz="2400" b="1" dirty="0">
                <a:ea typeface="Calibri"/>
                <a:cs typeface="Times New Roman"/>
              </a:rPr>
              <a:t>2.4.  Monto de recursos matriz plurianual por líneas estratégicas  </a:t>
            </a:r>
          </a:p>
          <a:p>
            <a:pPr lvl="1">
              <a:lnSpc>
                <a:spcPts val="2400"/>
              </a:lnSpc>
              <a:spcAft>
                <a:spcPts val="0"/>
              </a:spcAft>
              <a:buSzPts val="1400"/>
            </a:pPr>
            <a:r>
              <a:rPr lang="es-CO" sz="2400" b="1" dirty="0">
                <a:ea typeface="Calibri"/>
                <a:cs typeface="Times New Roman"/>
              </a:rPr>
              <a:t>Plan de Desarrollo 2020-2023</a:t>
            </a:r>
            <a:endParaRPr lang="es-CO" sz="2400" dirty="0">
              <a:ea typeface="Calibri"/>
              <a:cs typeface="Times New Roman"/>
            </a:endParaRPr>
          </a:p>
        </p:txBody>
      </p:sp>
      <p:graphicFrame>
        <p:nvGraphicFramePr>
          <p:cNvPr id="4" name="1 Gráfico">
            <a:extLst>
              <a:ext uri="{FF2B5EF4-FFF2-40B4-BE49-F238E27FC236}">
                <a16:creationId xmlns:a16="http://schemas.microsoft.com/office/drawing/2014/main" id="{E11443EA-6D6F-434F-92E7-FC322CAE5534}"/>
              </a:ext>
            </a:extLst>
          </p:cNvPr>
          <p:cNvGraphicFramePr>
            <a:graphicFrameLocks/>
          </p:cNvGraphicFramePr>
          <p:nvPr>
            <p:extLst>
              <p:ext uri="{D42A27DB-BD31-4B8C-83A1-F6EECF244321}">
                <p14:modId xmlns:p14="http://schemas.microsoft.com/office/powerpoint/2010/main" val="725339367"/>
              </p:ext>
            </p:extLst>
          </p:nvPr>
        </p:nvGraphicFramePr>
        <p:xfrm>
          <a:off x="593490" y="975595"/>
          <a:ext cx="10794488" cy="5416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1886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8749" y="332073"/>
            <a:ext cx="10511626" cy="404406"/>
          </a:xfrm>
          <a:prstGeom prst="rect">
            <a:avLst/>
          </a:prstGeom>
          <a:noFill/>
          <a:ln>
            <a:noFill/>
          </a:ln>
        </p:spPr>
        <p:txBody>
          <a:bodyPr wrap="square">
            <a:spAutoFit/>
          </a:bodyPr>
          <a:lstStyle/>
          <a:p>
            <a:pPr lvl="1">
              <a:lnSpc>
                <a:spcPts val="2400"/>
              </a:lnSpc>
              <a:spcAft>
                <a:spcPts val="0"/>
              </a:spcAft>
              <a:buSzPts val="1400"/>
            </a:pPr>
            <a:r>
              <a:rPr lang="es-CO" sz="2400" b="1" dirty="0">
                <a:ea typeface="Calibri"/>
                <a:cs typeface="Times New Roman"/>
              </a:rPr>
              <a:t>2.5.  Relación de metas del Plan de Desarrollo 2020-2023 financiadas con SGR</a:t>
            </a:r>
            <a:endParaRPr lang="es-CO" sz="2400" dirty="0">
              <a:ea typeface="Calibri"/>
              <a:cs typeface="Times New Roman"/>
            </a:endParaRPr>
          </a:p>
        </p:txBody>
      </p:sp>
      <p:sp>
        <p:nvSpPr>
          <p:cNvPr id="5" name="Flecha circular 5">
            <a:extLst>
              <a:ext uri="{FF2B5EF4-FFF2-40B4-BE49-F238E27FC236}">
                <a16:creationId xmlns:a16="http://schemas.microsoft.com/office/drawing/2014/main" id="{B0B0F7A8-5F14-4901-B2C9-C18365419777}"/>
              </a:ext>
            </a:extLst>
          </p:cNvPr>
          <p:cNvSpPr/>
          <p:nvPr/>
        </p:nvSpPr>
        <p:spPr>
          <a:xfrm>
            <a:off x="3776868" y="1239144"/>
            <a:ext cx="4228829" cy="4186424"/>
          </a:xfrm>
          <a:prstGeom prst="circularArrow">
            <a:avLst>
              <a:gd name="adj1" fmla="val 5544"/>
              <a:gd name="adj2" fmla="val 330680"/>
              <a:gd name="adj3" fmla="val 14143189"/>
              <a:gd name="adj4" fmla="val 17166270"/>
              <a:gd name="adj5" fmla="val 5757"/>
            </a:avLst>
          </a:prstGeom>
          <a:solidFill>
            <a:srgbClr val="27305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6" name="Grupo 5">
            <a:extLst>
              <a:ext uri="{FF2B5EF4-FFF2-40B4-BE49-F238E27FC236}">
                <a16:creationId xmlns:a16="http://schemas.microsoft.com/office/drawing/2014/main" id="{85E7272C-DE7A-4853-9683-3304DF084BFD}"/>
              </a:ext>
            </a:extLst>
          </p:cNvPr>
          <p:cNvGrpSpPr/>
          <p:nvPr/>
        </p:nvGrpSpPr>
        <p:grpSpPr>
          <a:xfrm>
            <a:off x="2589798" y="1114299"/>
            <a:ext cx="6392278" cy="4548500"/>
            <a:chOff x="2213887" y="1183342"/>
            <a:chExt cx="6268226" cy="4767847"/>
          </a:xfrm>
        </p:grpSpPr>
        <p:sp>
          <p:nvSpPr>
            <p:cNvPr id="7" name="Forma libre 7">
              <a:extLst>
                <a:ext uri="{FF2B5EF4-FFF2-40B4-BE49-F238E27FC236}">
                  <a16:creationId xmlns:a16="http://schemas.microsoft.com/office/drawing/2014/main" id="{F8298D89-A7A6-4449-A580-832CB7B9CDFE}"/>
                </a:ext>
              </a:extLst>
            </p:cNvPr>
            <p:cNvSpPr/>
            <p:nvPr/>
          </p:nvSpPr>
          <p:spPr>
            <a:xfrm>
              <a:off x="4648909" y="1183342"/>
              <a:ext cx="1838005" cy="1132688"/>
            </a:xfrm>
            <a:custGeom>
              <a:avLst/>
              <a:gdLst>
                <a:gd name="connsiteX0" fmla="*/ 0 w 1838005"/>
                <a:gd name="connsiteY0" fmla="*/ 188785 h 1132688"/>
                <a:gd name="connsiteX1" fmla="*/ 188785 w 1838005"/>
                <a:gd name="connsiteY1" fmla="*/ 0 h 1132688"/>
                <a:gd name="connsiteX2" fmla="*/ 1649220 w 1838005"/>
                <a:gd name="connsiteY2" fmla="*/ 0 h 1132688"/>
                <a:gd name="connsiteX3" fmla="*/ 1838005 w 1838005"/>
                <a:gd name="connsiteY3" fmla="*/ 188785 h 1132688"/>
                <a:gd name="connsiteX4" fmla="*/ 1838005 w 1838005"/>
                <a:gd name="connsiteY4" fmla="*/ 943903 h 1132688"/>
                <a:gd name="connsiteX5" fmla="*/ 1649220 w 1838005"/>
                <a:gd name="connsiteY5" fmla="*/ 1132688 h 1132688"/>
                <a:gd name="connsiteX6" fmla="*/ 188785 w 1838005"/>
                <a:gd name="connsiteY6" fmla="*/ 1132688 h 1132688"/>
                <a:gd name="connsiteX7" fmla="*/ 0 w 1838005"/>
                <a:gd name="connsiteY7" fmla="*/ 943903 h 1132688"/>
                <a:gd name="connsiteX8" fmla="*/ 0 w 1838005"/>
                <a:gd name="connsiteY8" fmla="*/ 188785 h 113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8005" h="1132688">
                  <a:moveTo>
                    <a:pt x="0" y="188785"/>
                  </a:moveTo>
                  <a:cubicBezTo>
                    <a:pt x="0" y="84522"/>
                    <a:pt x="84522" y="0"/>
                    <a:pt x="188785" y="0"/>
                  </a:cubicBezTo>
                  <a:lnTo>
                    <a:pt x="1649220" y="0"/>
                  </a:lnTo>
                  <a:cubicBezTo>
                    <a:pt x="1753483" y="0"/>
                    <a:pt x="1838005" y="84522"/>
                    <a:pt x="1838005" y="188785"/>
                  </a:cubicBezTo>
                  <a:lnTo>
                    <a:pt x="1838005" y="943903"/>
                  </a:lnTo>
                  <a:cubicBezTo>
                    <a:pt x="1838005" y="1048166"/>
                    <a:pt x="1753483" y="1132688"/>
                    <a:pt x="1649220" y="1132688"/>
                  </a:cubicBezTo>
                  <a:lnTo>
                    <a:pt x="188785" y="1132688"/>
                  </a:lnTo>
                  <a:cubicBezTo>
                    <a:pt x="84522" y="1132688"/>
                    <a:pt x="0" y="1048166"/>
                    <a:pt x="0" y="943903"/>
                  </a:cubicBezTo>
                  <a:lnTo>
                    <a:pt x="0" y="188785"/>
                  </a:lnTo>
                  <a:close/>
                </a:path>
              </a:pathLst>
            </a:cu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1493" tIns="131493" rIns="131493" bIns="131493" numCol="1" spcCol="1270" anchor="ctr" anchorCtr="0">
              <a:noAutofit/>
            </a:bodyPr>
            <a:lstStyle/>
            <a:p>
              <a:pPr lvl="0" algn="ctr" defTabSz="889000">
                <a:lnSpc>
                  <a:spcPct val="90000"/>
                </a:lnSpc>
                <a:spcBef>
                  <a:spcPct val="0"/>
                </a:spcBef>
                <a:spcAft>
                  <a:spcPct val="35000"/>
                </a:spcAft>
              </a:pPr>
              <a:r>
                <a:rPr lang="es-ES" b="1" kern="1200" dirty="0"/>
                <a:t>Inclusión social y equidad</a:t>
              </a:r>
            </a:p>
          </p:txBody>
        </p:sp>
        <p:sp>
          <p:nvSpPr>
            <p:cNvPr id="8" name="Forma libre 8">
              <a:extLst>
                <a:ext uri="{FF2B5EF4-FFF2-40B4-BE49-F238E27FC236}">
                  <a16:creationId xmlns:a16="http://schemas.microsoft.com/office/drawing/2014/main" id="{0FDEB5CC-7066-48C1-B301-7D15396AEAEB}"/>
                </a:ext>
              </a:extLst>
            </p:cNvPr>
            <p:cNvSpPr/>
            <p:nvPr/>
          </p:nvSpPr>
          <p:spPr>
            <a:xfrm>
              <a:off x="6370015" y="3055909"/>
              <a:ext cx="2112098" cy="1132688"/>
            </a:xfrm>
            <a:custGeom>
              <a:avLst/>
              <a:gdLst>
                <a:gd name="connsiteX0" fmla="*/ 0 w 2112098"/>
                <a:gd name="connsiteY0" fmla="*/ 188785 h 1132688"/>
                <a:gd name="connsiteX1" fmla="*/ 188785 w 2112098"/>
                <a:gd name="connsiteY1" fmla="*/ 0 h 1132688"/>
                <a:gd name="connsiteX2" fmla="*/ 1923313 w 2112098"/>
                <a:gd name="connsiteY2" fmla="*/ 0 h 1132688"/>
                <a:gd name="connsiteX3" fmla="*/ 2112098 w 2112098"/>
                <a:gd name="connsiteY3" fmla="*/ 188785 h 1132688"/>
                <a:gd name="connsiteX4" fmla="*/ 2112098 w 2112098"/>
                <a:gd name="connsiteY4" fmla="*/ 943903 h 1132688"/>
                <a:gd name="connsiteX5" fmla="*/ 1923313 w 2112098"/>
                <a:gd name="connsiteY5" fmla="*/ 1132688 h 1132688"/>
                <a:gd name="connsiteX6" fmla="*/ 188785 w 2112098"/>
                <a:gd name="connsiteY6" fmla="*/ 1132688 h 1132688"/>
                <a:gd name="connsiteX7" fmla="*/ 0 w 2112098"/>
                <a:gd name="connsiteY7" fmla="*/ 943903 h 1132688"/>
                <a:gd name="connsiteX8" fmla="*/ 0 w 2112098"/>
                <a:gd name="connsiteY8" fmla="*/ 188785 h 113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098" h="1132688">
                  <a:moveTo>
                    <a:pt x="0" y="188785"/>
                  </a:moveTo>
                  <a:cubicBezTo>
                    <a:pt x="0" y="84522"/>
                    <a:pt x="84522" y="0"/>
                    <a:pt x="188785" y="0"/>
                  </a:cubicBezTo>
                  <a:lnTo>
                    <a:pt x="1923313" y="0"/>
                  </a:lnTo>
                  <a:cubicBezTo>
                    <a:pt x="2027576" y="0"/>
                    <a:pt x="2112098" y="84522"/>
                    <a:pt x="2112098" y="188785"/>
                  </a:cubicBezTo>
                  <a:lnTo>
                    <a:pt x="2112098" y="943903"/>
                  </a:lnTo>
                  <a:cubicBezTo>
                    <a:pt x="2112098" y="1048166"/>
                    <a:pt x="2027576" y="1132688"/>
                    <a:pt x="1923313" y="1132688"/>
                  </a:cubicBezTo>
                  <a:lnTo>
                    <a:pt x="188785" y="1132688"/>
                  </a:lnTo>
                  <a:cubicBezTo>
                    <a:pt x="84522" y="1132688"/>
                    <a:pt x="0" y="1048166"/>
                    <a:pt x="0" y="943903"/>
                  </a:cubicBezTo>
                  <a:lnTo>
                    <a:pt x="0" y="188785"/>
                  </a:lnTo>
                  <a:close/>
                </a:path>
              </a:pathLst>
            </a:custGeom>
            <a:solidFill>
              <a:srgbClr val="0078C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1493" tIns="131493" rIns="131493" bIns="131493" numCol="1" spcCol="1270" anchor="ctr" anchorCtr="0">
              <a:noAutofit/>
            </a:bodyPr>
            <a:lstStyle/>
            <a:p>
              <a:pPr lvl="0" algn="ctr" defTabSz="889000">
                <a:lnSpc>
                  <a:spcPct val="90000"/>
                </a:lnSpc>
                <a:spcBef>
                  <a:spcPct val="0"/>
                </a:spcBef>
                <a:spcAft>
                  <a:spcPct val="35000"/>
                </a:spcAft>
              </a:pPr>
              <a:r>
                <a:rPr lang="es-ES" b="1" kern="1200" dirty="0"/>
                <a:t>Productividad y competitividad</a:t>
              </a:r>
            </a:p>
          </p:txBody>
        </p:sp>
        <p:sp>
          <p:nvSpPr>
            <p:cNvPr id="9" name="Forma libre 9">
              <a:extLst>
                <a:ext uri="{FF2B5EF4-FFF2-40B4-BE49-F238E27FC236}">
                  <a16:creationId xmlns:a16="http://schemas.microsoft.com/office/drawing/2014/main" id="{C708A8A8-CE14-47DE-956D-C833AD8AFC13}"/>
                </a:ext>
              </a:extLst>
            </p:cNvPr>
            <p:cNvSpPr/>
            <p:nvPr/>
          </p:nvSpPr>
          <p:spPr>
            <a:xfrm>
              <a:off x="4203175" y="4818501"/>
              <a:ext cx="2377098" cy="1132688"/>
            </a:xfrm>
            <a:custGeom>
              <a:avLst/>
              <a:gdLst>
                <a:gd name="connsiteX0" fmla="*/ 0 w 1933673"/>
                <a:gd name="connsiteY0" fmla="*/ 188785 h 1132688"/>
                <a:gd name="connsiteX1" fmla="*/ 188785 w 1933673"/>
                <a:gd name="connsiteY1" fmla="*/ 0 h 1132688"/>
                <a:gd name="connsiteX2" fmla="*/ 1744888 w 1933673"/>
                <a:gd name="connsiteY2" fmla="*/ 0 h 1132688"/>
                <a:gd name="connsiteX3" fmla="*/ 1933673 w 1933673"/>
                <a:gd name="connsiteY3" fmla="*/ 188785 h 1132688"/>
                <a:gd name="connsiteX4" fmla="*/ 1933673 w 1933673"/>
                <a:gd name="connsiteY4" fmla="*/ 943903 h 1132688"/>
                <a:gd name="connsiteX5" fmla="*/ 1744888 w 1933673"/>
                <a:gd name="connsiteY5" fmla="*/ 1132688 h 1132688"/>
                <a:gd name="connsiteX6" fmla="*/ 188785 w 1933673"/>
                <a:gd name="connsiteY6" fmla="*/ 1132688 h 1132688"/>
                <a:gd name="connsiteX7" fmla="*/ 0 w 1933673"/>
                <a:gd name="connsiteY7" fmla="*/ 943903 h 1132688"/>
                <a:gd name="connsiteX8" fmla="*/ 0 w 1933673"/>
                <a:gd name="connsiteY8" fmla="*/ 188785 h 113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3673" h="1132688">
                  <a:moveTo>
                    <a:pt x="0" y="188785"/>
                  </a:moveTo>
                  <a:cubicBezTo>
                    <a:pt x="0" y="84522"/>
                    <a:pt x="84522" y="0"/>
                    <a:pt x="188785" y="0"/>
                  </a:cubicBezTo>
                  <a:lnTo>
                    <a:pt x="1744888" y="0"/>
                  </a:lnTo>
                  <a:cubicBezTo>
                    <a:pt x="1849151" y="0"/>
                    <a:pt x="1933673" y="84522"/>
                    <a:pt x="1933673" y="188785"/>
                  </a:cubicBezTo>
                  <a:lnTo>
                    <a:pt x="1933673" y="943903"/>
                  </a:lnTo>
                  <a:cubicBezTo>
                    <a:pt x="1933673" y="1048166"/>
                    <a:pt x="1849151" y="1132688"/>
                    <a:pt x="1744888" y="1132688"/>
                  </a:cubicBezTo>
                  <a:lnTo>
                    <a:pt x="188785" y="1132688"/>
                  </a:lnTo>
                  <a:cubicBezTo>
                    <a:pt x="84522" y="1132688"/>
                    <a:pt x="0" y="1048166"/>
                    <a:pt x="0" y="943903"/>
                  </a:cubicBezTo>
                  <a:lnTo>
                    <a:pt x="0" y="188785"/>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1493" tIns="131493" rIns="131493" bIns="131493" numCol="1" spcCol="1270" anchor="ctr" anchorCtr="0">
              <a:noAutofit/>
            </a:bodyPr>
            <a:lstStyle/>
            <a:p>
              <a:pPr lvl="0" algn="ctr" defTabSz="889000">
                <a:lnSpc>
                  <a:spcPct val="90000"/>
                </a:lnSpc>
                <a:spcBef>
                  <a:spcPct val="0"/>
                </a:spcBef>
                <a:spcAft>
                  <a:spcPct val="35000"/>
                </a:spcAft>
              </a:pPr>
              <a:r>
                <a:rPr lang="es-ES" b="1" kern="1200" dirty="0"/>
                <a:t>Territorio, ambiente y desarrollo sostenible</a:t>
              </a:r>
            </a:p>
          </p:txBody>
        </p:sp>
        <p:sp>
          <p:nvSpPr>
            <p:cNvPr id="10" name="Forma libre 11">
              <a:extLst>
                <a:ext uri="{FF2B5EF4-FFF2-40B4-BE49-F238E27FC236}">
                  <a16:creationId xmlns:a16="http://schemas.microsoft.com/office/drawing/2014/main" id="{54AC6563-95D9-417E-AEB0-7972F389CE49}"/>
                </a:ext>
              </a:extLst>
            </p:cNvPr>
            <p:cNvSpPr/>
            <p:nvPr/>
          </p:nvSpPr>
          <p:spPr>
            <a:xfrm>
              <a:off x="2213887" y="3055909"/>
              <a:ext cx="2203671" cy="1132688"/>
            </a:xfrm>
            <a:custGeom>
              <a:avLst/>
              <a:gdLst>
                <a:gd name="connsiteX0" fmla="*/ 0 w 2203671"/>
                <a:gd name="connsiteY0" fmla="*/ 188785 h 1132688"/>
                <a:gd name="connsiteX1" fmla="*/ 188785 w 2203671"/>
                <a:gd name="connsiteY1" fmla="*/ 0 h 1132688"/>
                <a:gd name="connsiteX2" fmla="*/ 2014886 w 2203671"/>
                <a:gd name="connsiteY2" fmla="*/ 0 h 1132688"/>
                <a:gd name="connsiteX3" fmla="*/ 2203671 w 2203671"/>
                <a:gd name="connsiteY3" fmla="*/ 188785 h 1132688"/>
                <a:gd name="connsiteX4" fmla="*/ 2203671 w 2203671"/>
                <a:gd name="connsiteY4" fmla="*/ 943903 h 1132688"/>
                <a:gd name="connsiteX5" fmla="*/ 2014886 w 2203671"/>
                <a:gd name="connsiteY5" fmla="*/ 1132688 h 1132688"/>
                <a:gd name="connsiteX6" fmla="*/ 188785 w 2203671"/>
                <a:gd name="connsiteY6" fmla="*/ 1132688 h 1132688"/>
                <a:gd name="connsiteX7" fmla="*/ 0 w 2203671"/>
                <a:gd name="connsiteY7" fmla="*/ 943903 h 1132688"/>
                <a:gd name="connsiteX8" fmla="*/ 0 w 2203671"/>
                <a:gd name="connsiteY8" fmla="*/ 188785 h 113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671" h="1132688">
                  <a:moveTo>
                    <a:pt x="0" y="188785"/>
                  </a:moveTo>
                  <a:cubicBezTo>
                    <a:pt x="0" y="84522"/>
                    <a:pt x="84522" y="0"/>
                    <a:pt x="188785" y="0"/>
                  </a:cubicBezTo>
                  <a:lnTo>
                    <a:pt x="2014886" y="0"/>
                  </a:lnTo>
                  <a:cubicBezTo>
                    <a:pt x="2119149" y="0"/>
                    <a:pt x="2203671" y="84522"/>
                    <a:pt x="2203671" y="188785"/>
                  </a:cubicBezTo>
                  <a:lnTo>
                    <a:pt x="2203671" y="943903"/>
                  </a:lnTo>
                  <a:cubicBezTo>
                    <a:pt x="2203671" y="1048166"/>
                    <a:pt x="2119149" y="1132688"/>
                    <a:pt x="2014886" y="1132688"/>
                  </a:cubicBezTo>
                  <a:lnTo>
                    <a:pt x="188785" y="1132688"/>
                  </a:lnTo>
                  <a:cubicBezTo>
                    <a:pt x="84522" y="1132688"/>
                    <a:pt x="0" y="1048166"/>
                    <a:pt x="0" y="943903"/>
                  </a:cubicBezTo>
                  <a:lnTo>
                    <a:pt x="0" y="188785"/>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1493" tIns="131493" rIns="131493" bIns="131493" numCol="1" spcCol="1270" anchor="ctr" anchorCtr="0">
              <a:noAutofit/>
            </a:bodyPr>
            <a:lstStyle/>
            <a:p>
              <a:pPr lvl="0" algn="ctr" defTabSz="889000">
                <a:lnSpc>
                  <a:spcPct val="90000"/>
                </a:lnSpc>
                <a:spcBef>
                  <a:spcPct val="0"/>
                </a:spcBef>
                <a:spcAft>
                  <a:spcPct val="35000"/>
                </a:spcAft>
              </a:pPr>
              <a:r>
                <a:rPr lang="es-ES" b="1" kern="1200" dirty="0"/>
                <a:t>Gestión eficiente           y transparente</a:t>
              </a:r>
            </a:p>
          </p:txBody>
        </p:sp>
      </p:grpSp>
      <p:pic>
        <p:nvPicPr>
          <p:cNvPr id="11" name="Imagen 10">
            <a:extLst>
              <a:ext uri="{FF2B5EF4-FFF2-40B4-BE49-F238E27FC236}">
                <a16:creationId xmlns:a16="http://schemas.microsoft.com/office/drawing/2014/main" id="{6BE62976-3A44-4465-A448-EC1CF02FC1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3011" y="3092466"/>
            <a:ext cx="1636545" cy="697081"/>
          </a:xfrm>
          <a:prstGeom prst="rect">
            <a:avLst/>
          </a:prstGeom>
        </p:spPr>
      </p:pic>
      <p:sp>
        <p:nvSpPr>
          <p:cNvPr id="12" name="29 CuadroTexto">
            <a:extLst>
              <a:ext uri="{FF2B5EF4-FFF2-40B4-BE49-F238E27FC236}">
                <a16:creationId xmlns:a16="http://schemas.microsoft.com/office/drawing/2014/main" id="{E8FDB000-943E-47BB-AE5C-519926C4919F}"/>
              </a:ext>
            </a:extLst>
          </p:cNvPr>
          <p:cNvSpPr txBox="1"/>
          <p:nvPr/>
        </p:nvSpPr>
        <p:spPr>
          <a:xfrm rot="5400000">
            <a:off x="5471431" y="3501501"/>
            <a:ext cx="510778" cy="5101879"/>
          </a:xfrm>
          <a:prstGeom prst="roundRect">
            <a:avLst/>
          </a:prstGeom>
          <a:solidFill>
            <a:srgbClr val="273050"/>
          </a:solidFill>
        </p:spPr>
        <p:txBody>
          <a:bodyPr vert="vert270" wrap="square" rtlCol="0">
            <a:spAutoFit/>
          </a:bodyPr>
          <a:lstStyle/>
          <a:p>
            <a:pPr algn="ctr"/>
            <a:r>
              <a:rPr lang="es-CO" b="1" spc="300" dirty="0">
                <a:solidFill>
                  <a:schemeClr val="bg1"/>
                </a:solidFill>
                <a:ea typeface="Arial Unicode MS" pitchFamily="34" charset="-128"/>
                <a:cs typeface="Arial Unicode MS" pitchFamily="34" charset="-128"/>
              </a:rPr>
              <a:t> Inteligencia territorial</a:t>
            </a:r>
          </a:p>
        </p:txBody>
      </p:sp>
    </p:spTree>
    <p:extLst>
      <p:ext uri="{BB962C8B-B14F-4D97-AF65-F5344CB8AC3E}">
        <p14:creationId xmlns:p14="http://schemas.microsoft.com/office/powerpoint/2010/main" val="929668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509834858"/>
              </p:ext>
            </p:extLst>
          </p:nvPr>
        </p:nvGraphicFramePr>
        <p:xfrm>
          <a:off x="688945" y="1174707"/>
          <a:ext cx="10347169" cy="4759368"/>
        </p:xfrm>
        <a:graphic>
          <a:graphicData uri="http://schemas.openxmlformats.org/drawingml/2006/table">
            <a:tbl>
              <a:tblPr firstRow="1" firstCol="1" bandRow="1"/>
              <a:tblGrid>
                <a:gridCol w="1028359">
                  <a:extLst>
                    <a:ext uri="{9D8B030D-6E8A-4147-A177-3AD203B41FA5}">
                      <a16:colId xmlns:a16="http://schemas.microsoft.com/office/drawing/2014/main" val="20000"/>
                    </a:ext>
                  </a:extLst>
                </a:gridCol>
                <a:gridCol w="2158932">
                  <a:extLst>
                    <a:ext uri="{9D8B030D-6E8A-4147-A177-3AD203B41FA5}">
                      <a16:colId xmlns:a16="http://schemas.microsoft.com/office/drawing/2014/main" val="20001"/>
                    </a:ext>
                  </a:extLst>
                </a:gridCol>
                <a:gridCol w="1194144">
                  <a:extLst>
                    <a:ext uri="{9D8B030D-6E8A-4147-A177-3AD203B41FA5}">
                      <a16:colId xmlns:a16="http://schemas.microsoft.com/office/drawing/2014/main" val="20002"/>
                    </a:ext>
                  </a:extLst>
                </a:gridCol>
                <a:gridCol w="2286076">
                  <a:extLst>
                    <a:ext uri="{9D8B030D-6E8A-4147-A177-3AD203B41FA5}">
                      <a16:colId xmlns:a16="http://schemas.microsoft.com/office/drawing/2014/main" val="20003"/>
                    </a:ext>
                  </a:extLst>
                </a:gridCol>
                <a:gridCol w="1467127">
                  <a:extLst>
                    <a:ext uri="{9D8B030D-6E8A-4147-A177-3AD203B41FA5}">
                      <a16:colId xmlns:a16="http://schemas.microsoft.com/office/drawing/2014/main" val="20004"/>
                    </a:ext>
                  </a:extLst>
                </a:gridCol>
                <a:gridCol w="2212531">
                  <a:extLst>
                    <a:ext uri="{9D8B030D-6E8A-4147-A177-3AD203B41FA5}">
                      <a16:colId xmlns:a16="http://schemas.microsoft.com/office/drawing/2014/main" val="20005"/>
                    </a:ext>
                  </a:extLst>
                </a:gridCol>
              </a:tblGrid>
              <a:tr h="280684">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PROGRAMA</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PRODUCTO</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CÓDIGO</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969337">
                <a:tc>
                  <a:txBody>
                    <a:bodyPr/>
                    <a:lstStyle/>
                    <a:p>
                      <a:pPr algn="ctr">
                        <a:lnSpc>
                          <a:spcPct val="107000"/>
                        </a:lnSpc>
                        <a:spcAft>
                          <a:spcPts val="0"/>
                        </a:spcAft>
                      </a:pPr>
                      <a:r>
                        <a:rPr lang="es-CO" sz="1400" dirty="0">
                          <a:effectLst/>
                          <a:latin typeface="Calibri"/>
                          <a:ea typeface="Times New Roman"/>
                          <a:cs typeface="Calibri"/>
                        </a:rPr>
                        <a:t>1906</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Aseguramiento y Prestación integral de servicios de salud. "Tú y yo con servicios de salud"</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effectLst/>
                          <a:latin typeface="Calibri"/>
                          <a:ea typeface="Times New Roman"/>
                          <a:cs typeface="Calibri"/>
                        </a:rPr>
                        <a:t>1906005</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Hospitales de primer nivel de atención dotados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190600500</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Hospitales de primer nivel de atención dotados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9337">
                <a:tc>
                  <a:txBody>
                    <a:bodyPr/>
                    <a:lstStyle/>
                    <a:p>
                      <a:pPr algn="ctr">
                        <a:lnSpc>
                          <a:spcPct val="107000"/>
                        </a:lnSpc>
                        <a:spcAft>
                          <a:spcPts val="0"/>
                        </a:spcAft>
                      </a:pPr>
                      <a:r>
                        <a:rPr lang="es-CO" sz="1400">
                          <a:effectLst/>
                          <a:latin typeface="Calibri"/>
                          <a:ea typeface="Times New Roman"/>
                          <a:cs typeface="Calibri"/>
                        </a:rPr>
                        <a:t>1906</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Aseguramiento y Prestación integral de servicios de salud. "Tú y yo con servicios de salud"</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1906012</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Hospitales de segundo nivel de atención dotados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190601200</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Hospitales de segundo nivel de atención dotados</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9337">
                <a:tc>
                  <a:txBody>
                    <a:bodyPr/>
                    <a:lstStyle/>
                    <a:p>
                      <a:pPr algn="ctr">
                        <a:lnSpc>
                          <a:spcPct val="107000"/>
                        </a:lnSpc>
                        <a:spcAft>
                          <a:spcPts val="0"/>
                        </a:spcAft>
                      </a:pPr>
                      <a:r>
                        <a:rPr lang="es-CO" sz="1400">
                          <a:effectLst/>
                          <a:latin typeface="Calibri"/>
                          <a:ea typeface="Times New Roman"/>
                          <a:cs typeface="Calibri"/>
                        </a:rPr>
                        <a:t>1906</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Aseguramiento y Prestación integral de servicios de salud. "Tú y yo con servicios de salud"</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1906019</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Hospitales de tercer nivel de atención dotados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effectLst/>
                          <a:latin typeface="Calibri"/>
                          <a:ea typeface="Times New Roman"/>
                          <a:cs typeface="Calibri"/>
                        </a:rPr>
                        <a:t>190601900</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Hospitales de tercer nivel de atención dotados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70673">
                <a:tc>
                  <a:txBody>
                    <a:bodyPr/>
                    <a:lstStyle/>
                    <a:p>
                      <a:pPr algn="ctr">
                        <a:lnSpc>
                          <a:spcPct val="107000"/>
                        </a:lnSpc>
                        <a:spcAft>
                          <a:spcPts val="0"/>
                        </a:spcAft>
                      </a:pPr>
                      <a:r>
                        <a:rPr lang="es-CO" sz="1400" dirty="0">
                          <a:effectLst/>
                          <a:latin typeface="Calibri"/>
                          <a:ea typeface="Times New Roman"/>
                          <a:cs typeface="Calibri"/>
                        </a:rPr>
                        <a:t>1906</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0"/>
                        </a:spcAft>
                      </a:pPr>
                      <a:r>
                        <a:rPr lang="es-CO" sz="1400">
                          <a:effectLst/>
                          <a:latin typeface="Calibri"/>
                          <a:ea typeface="Times New Roman"/>
                          <a:cs typeface="Calibri"/>
                        </a:rPr>
                        <a:t>Aseguramiento y prestación integral de servicios de salud. "Tú y yo con servicios de salud"</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effectLst/>
                          <a:latin typeface="Calibri"/>
                          <a:ea typeface="Times New Roman"/>
                          <a:cs typeface="Calibri"/>
                        </a:rPr>
                        <a:t>1906015</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Infraestructura hospitalaria con procesos constructivos, mejorados, ampliados, mantenidos, y/o reforzados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190601500</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Infraestructura hospitalaria con procesos constructivos, mejorados, ampliados, mantenidos, y/o reforzados realizados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2 Rectángulo">
            <a:extLst>
              <a:ext uri="{FF2B5EF4-FFF2-40B4-BE49-F238E27FC236}">
                <a16:creationId xmlns:a16="http://schemas.microsoft.com/office/drawing/2014/main" id="{FA883890-3CC4-4BBC-AB15-3682950B8D0B}"/>
              </a:ext>
            </a:extLst>
          </p:cNvPr>
          <p:cNvSpPr/>
          <p:nvPr/>
        </p:nvSpPr>
        <p:spPr>
          <a:xfrm>
            <a:off x="688945" y="170723"/>
            <a:ext cx="6540530" cy="712183"/>
          </a:xfrm>
          <a:prstGeom prst="rect">
            <a:avLst/>
          </a:prstGeom>
          <a:noFill/>
          <a:ln>
            <a:noFill/>
          </a:ln>
        </p:spPr>
        <p:txBody>
          <a:bodyPr wrap="square">
            <a:spAutoFit/>
          </a:bodyPr>
          <a:lstStyle/>
          <a:p>
            <a:pPr>
              <a:lnSpc>
                <a:spcPts val="2400"/>
              </a:lnSpc>
            </a:pPr>
            <a:r>
              <a:rPr lang="es-CO" sz="2400" b="1" dirty="0">
                <a:solidFill>
                  <a:schemeClr val="tx1">
                    <a:lumMod val="95000"/>
                    <a:lumOff val="5000"/>
                  </a:schemeClr>
                </a:solidFill>
              </a:rPr>
              <a:t>Línea estratégica de Inclusión Social y Equidad  </a:t>
            </a:r>
          </a:p>
          <a:p>
            <a:pPr>
              <a:lnSpc>
                <a:spcPts val="2400"/>
              </a:lnSpc>
            </a:pPr>
            <a:r>
              <a:rPr lang="es-CO" sz="2400" b="1" dirty="0">
                <a:solidFill>
                  <a:schemeClr val="tx1">
                    <a:lumMod val="95000"/>
                    <a:lumOff val="5000"/>
                  </a:schemeClr>
                </a:solidFill>
              </a:rPr>
              <a:t>Sector:  Protección Social y Salud</a:t>
            </a:r>
          </a:p>
        </p:txBody>
      </p:sp>
    </p:spTree>
    <p:extLst>
      <p:ext uri="{BB962C8B-B14F-4D97-AF65-F5344CB8AC3E}">
        <p14:creationId xmlns:p14="http://schemas.microsoft.com/office/powerpoint/2010/main" val="124313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799745270"/>
              </p:ext>
            </p:extLst>
          </p:nvPr>
        </p:nvGraphicFramePr>
        <p:xfrm>
          <a:off x="786929" y="1149752"/>
          <a:ext cx="10123618" cy="2409434"/>
        </p:xfrm>
        <a:graphic>
          <a:graphicData uri="http://schemas.openxmlformats.org/drawingml/2006/table">
            <a:tbl>
              <a:tblPr firstRow="1" firstCol="1" bandRow="1"/>
              <a:tblGrid>
                <a:gridCol w="1529143">
                  <a:extLst>
                    <a:ext uri="{9D8B030D-6E8A-4147-A177-3AD203B41FA5}">
                      <a16:colId xmlns:a16="http://schemas.microsoft.com/office/drawing/2014/main" val="20000"/>
                    </a:ext>
                  </a:extLst>
                </a:gridCol>
                <a:gridCol w="1988501">
                  <a:extLst>
                    <a:ext uri="{9D8B030D-6E8A-4147-A177-3AD203B41FA5}">
                      <a16:colId xmlns:a16="http://schemas.microsoft.com/office/drawing/2014/main" val="20001"/>
                    </a:ext>
                  </a:extLst>
                </a:gridCol>
                <a:gridCol w="941732">
                  <a:extLst>
                    <a:ext uri="{9D8B030D-6E8A-4147-A177-3AD203B41FA5}">
                      <a16:colId xmlns:a16="http://schemas.microsoft.com/office/drawing/2014/main" val="20002"/>
                    </a:ext>
                  </a:extLst>
                </a:gridCol>
                <a:gridCol w="1780621">
                  <a:extLst>
                    <a:ext uri="{9D8B030D-6E8A-4147-A177-3AD203B41FA5}">
                      <a16:colId xmlns:a16="http://schemas.microsoft.com/office/drawing/2014/main" val="20003"/>
                    </a:ext>
                  </a:extLst>
                </a:gridCol>
                <a:gridCol w="1803748">
                  <a:extLst>
                    <a:ext uri="{9D8B030D-6E8A-4147-A177-3AD203B41FA5}">
                      <a16:colId xmlns:a16="http://schemas.microsoft.com/office/drawing/2014/main" val="20004"/>
                    </a:ext>
                  </a:extLst>
                </a:gridCol>
                <a:gridCol w="2079873">
                  <a:extLst>
                    <a:ext uri="{9D8B030D-6E8A-4147-A177-3AD203B41FA5}">
                      <a16:colId xmlns:a16="http://schemas.microsoft.com/office/drawing/2014/main" val="20005"/>
                    </a:ext>
                  </a:extLst>
                </a:gridCol>
              </a:tblGrid>
              <a:tr h="438078">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PROGRAMA</a:t>
                      </a:r>
                      <a:endParaRPr lang="es-CO" sz="14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PRODUCTO</a:t>
                      </a:r>
                      <a:endParaRPr lang="es-CO" sz="14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971356">
                <a:tc>
                  <a:txBody>
                    <a:bodyPr/>
                    <a:lstStyle/>
                    <a:p>
                      <a:pPr algn="ctr">
                        <a:lnSpc>
                          <a:spcPct val="107000"/>
                        </a:lnSpc>
                        <a:spcAft>
                          <a:spcPts val="0"/>
                        </a:spcAft>
                      </a:pPr>
                      <a:r>
                        <a:rPr lang="es-CO" sz="1400">
                          <a:effectLst/>
                          <a:latin typeface="Calibri"/>
                          <a:ea typeface="Times New Roman"/>
                          <a:cs typeface="Calibri"/>
                        </a:rPr>
                        <a:t>2201</a:t>
                      </a:r>
                      <a:endParaRPr lang="es-CO" sz="14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Calidad, cobertura y fortalecimiento de la educación inicial, preescolar, básica y media." Tú y yo con educación y de calidad"</a:t>
                      </a:r>
                      <a:endParaRPr lang="es-CO" sz="14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effectLst/>
                          <a:latin typeface="Calibri"/>
                          <a:ea typeface="Times New Roman"/>
                          <a:cs typeface="Calibri"/>
                        </a:rPr>
                        <a:t>2201034</a:t>
                      </a:r>
                      <a:endParaRPr lang="es-CO" sz="14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Servicios educativos de promoción del bilingüismo</a:t>
                      </a:r>
                      <a:endParaRPr lang="es-CO" sz="14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220103401</a:t>
                      </a:r>
                      <a:endParaRPr lang="es-CO" sz="14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Instituciones educativas fortalecidas en competencias comunicativas en un segundo idioma</a:t>
                      </a:r>
                      <a:endParaRPr lang="es-CO" sz="14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2 Rectángulo">
            <a:extLst>
              <a:ext uri="{FF2B5EF4-FFF2-40B4-BE49-F238E27FC236}">
                <a16:creationId xmlns:a16="http://schemas.microsoft.com/office/drawing/2014/main" id="{4F46E7D3-66A4-4BE4-8C99-1B60227289BD}"/>
              </a:ext>
            </a:extLst>
          </p:cNvPr>
          <p:cNvSpPr/>
          <p:nvPr/>
        </p:nvSpPr>
        <p:spPr>
          <a:xfrm>
            <a:off x="688945" y="170723"/>
            <a:ext cx="6540530" cy="712183"/>
          </a:xfrm>
          <a:prstGeom prst="rect">
            <a:avLst/>
          </a:prstGeom>
          <a:noFill/>
          <a:ln>
            <a:noFill/>
          </a:ln>
        </p:spPr>
        <p:txBody>
          <a:bodyPr wrap="square">
            <a:spAutoFit/>
          </a:bodyPr>
          <a:lstStyle/>
          <a:p>
            <a:pPr>
              <a:lnSpc>
                <a:spcPts val="2400"/>
              </a:lnSpc>
            </a:pPr>
            <a:r>
              <a:rPr lang="es-CO" sz="2400" b="1" dirty="0">
                <a:solidFill>
                  <a:schemeClr val="tx1">
                    <a:lumMod val="95000"/>
                    <a:lumOff val="5000"/>
                  </a:schemeClr>
                </a:solidFill>
              </a:rPr>
              <a:t>Línea estratégica de Inclusión Social y Equidad  </a:t>
            </a:r>
          </a:p>
          <a:p>
            <a:pPr>
              <a:lnSpc>
                <a:spcPts val="2400"/>
              </a:lnSpc>
            </a:pPr>
            <a:r>
              <a:rPr lang="es-CO" sz="2400" b="1" dirty="0">
                <a:solidFill>
                  <a:schemeClr val="tx1">
                    <a:lumMod val="95000"/>
                    <a:lumOff val="5000"/>
                  </a:schemeClr>
                </a:solidFill>
              </a:rPr>
              <a:t>Sector:  Educación</a:t>
            </a:r>
          </a:p>
        </p:txBody>
      </p:sp>
    </p:spTree>
    <p:extLst>
      <p:ext uri="{BB962C8B-B14F-4D97-AF65-F5344CB8AC3E}">
        <p14:creationId xmlns:p14="http://schemas.microsoft.com/office/powerpoint/2010/main" val="2303538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777643094"/>
              </p:ext>
            </p:extLst>
          </p:nvPr>
        </p:nvGraphicFramePr>
        <p:xfrm>
          <a:off x="901231" y="951978"/>
          <a:ext cx="9854399" cy="5102216"/>
        </p:xfrm>
        <a:graphic>
          <a:graphicData uri="http://schemas.openxmlformats.org/drawingml/2006/table">
            <a:tbl>
              <a:tblPr firstRow="1" firstCol="1" bandRow="1"/>
              <a:tblGrid>
                <a:gridCol w="1015875">
                  <a:extLst>
                    <a:ext uri="{9D8B030D-6E8A-4147-A177-3AD203B41FA5}">
                      <a16:colId xmlns:a16="http://schemas.microsoft.com/office/drawing/2014/main" val="20000"/>
                    </a:ext>
                  </a:extLst>
                </a:gridCol>
                <a:gridCol w="2187218">
                  <a:extLst>
                    <a:ext uri="{9D8B030D-6E8A-4147-A177-3AD203B41FA5}">
                      <a16:colId xmlns:a16="http://schemas.microsoft.com/office/drawing/2014/main" val="20001"/>
                    </a:ext>
                  </a:extLst>
                </a:gridCol>
                <a:gridCol w="1008755">
                  <a:extLst>
                    <a:ext uri="{9D8B030D-6E8A-4147-A177-3AD203B41FA5}">
                      <a16:colId xmlns:a16="http://schemas.microsoft.com/office/drawing/2014/main" val="20002"/>
                    </a:ext>
                  </a:extLst>
                </a:gridCol>
                <a:gridCol w="2006832">
                  <a:extLst>
                    <a:ext uri="{9D8B030D-6E8A-4147-A177-3AD203B41FA5}">
                      <a16:colId xmlns:a16="http://schemas.microsoft.com/office/drawing/2014/main" val="20003"/>
                    </a:ext>
                  </a:extLst>
                </a:gridCol>
                <a:gridCol w="1550562">
                  <a:extLst>
                    <a:ext uri="{9D8B030D-6E8A-4147-A177-3AD203B41FA5}">
                      <a16:colId xmlns:a16="http://schemas.microsoft.com/office/drawing/2014/main" val="20004"/>
                    </a:ext>
                  </a:extLst>
                </a:gridCol>
                <a:gridCol w="2085157">
                  <a:extLst>
                    <a:ext uri="{9D8B030D-6E8A-4147-A177-3AD203B41FA5}">
                      <a16:colId xmlns:a16="http://schemas.microsoft.com/office/drawing/2014/main" val="20005"/>
                    </a:ext>
                  </a:extLst>
                </a:gridCol>
              </a:tblGrid>
              <a:tr h="292481">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PROGRAMA</a:t>
                      </a:r>
                      <a:endParaRPr lang="es-CO" sz="14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PRODUCTO</a:t>
                      </a:r>
                      <a:endParaRPr lang="es-CO" sz="14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1561159">
                <a:tc>
                  <a:txBody>
                    <a:bodyPr/>
                    <a:lstStyle/>
                    <a:p>
                      <a:pPr algn="ctr">
                        <a:lnSpc>
                          <a:spcPct val="107000"/>
                        </a:lnSpc>
                        <a:spcAft>
                          <a:spcPts val="0"/>
                        </a:spcAft>
                      </a:pPr>
                      <a:r>
                        <a:rPr lang="es-CO" sz="1400">
                          <a:effectLst/>
                          <a:latin typeface="Calibri"/>
                          <a:ea typeface="Times New Roman"/>
                          <a:cs typeface="Calibri"/>
                        </a:rPr>
                        <a:t>301</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Facilitar el acceso y uso de las Tecnologías de la Información y las Comunicaciones (TIC) en todo el territorio nacional. "Tú y yo somos ciudadanos TIC"</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2301004</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Documentos de planeación</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effectLst/>
                          <a:latin typeface="Calibri"/>
                          <a:ea typeface="Times New Roman"/>
                          <a:cs typeface="Calibri"/>
                        </a:rPr>
                        <a:t>230100400</a:t>
                      </a:r>
                      <a:endParaRPr lang="es-CO" sz="14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Documentos de planeación elaborados</a:t>
                      </a:r>
                      <a:endParaRPr lang="es-CO" sz="14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61159">
                <a:tc>
                  <a:txBody>
                    <a:bodyPr/>
                    <a:lstStyle/>
                    <a:p>
                      <a:pPr algn="ctr">
                        <a:lnSpc>
                          <a:spcPct val="107000"/>
                        </a:lnSpc>
                        <a:spcAft>
                          <a:spcPts val="0"/>
                        </a:spcAft>
                      </a:pPr>
                      <a:r>
                        <a:rPr lang="es-CO" sz="1400">
                          <a:effectLst/>
                          <a:latin typeface="Calibri"/>
                          <a:ea typeface="Times New Roman"/>
                          <a:cs typeface="Calibri"/>
                        </a:rPr>
                        <a:t>2301</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Facilitar el acceso y uso de las Tecnologías de la Información y las Comunicaciones (TIC) en todo el territorio nacional. "Tú y yo somos ciudadanos TIC"</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effectLst/>
                          <a:latin typeface="Arial"/>
                          <a:ea typeface="Times New Roman"/>
                          <a:cs typeface="Times New Roman"/>
                        </a:rPr>
                        <a:t>2301079</a:t>
                      </a:r>
                      <a:endParaRPr lang="es-CO" sz="14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Servicio de acceso Zonas Wifi</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230107902</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Zonas Wifi en áreas rurales instaladas</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33973">
                <a:tc>
                  <a:txBody>
                    <a:bodyPr/>
                    <a:lstStyle/>
                    <a:p>
                      <a:pPr algn="ctr">
                        <a:lnSpc>
                          <a:spcPct val="107000"/>
                        </a:lnSpc>
                        <a:spcAft>
                          <a:spcPts val="0"/>
                        </a:spcAft>
                      </a:pPr>
                      <a:r>
                        <a:rPr lang="es-CO" sz="1400">
                          <a:effectLst/>
                          <a:latin typeface="Calibri"/>
                          <a:ea typeface="Times New Roman"/>
                          <a:cs typeface="Calibri"/>
                        </a:rPr>
                        <a:t>2301</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Facilitar el acceso y uso de las Tecnologías de la Información y las Comunicaciones (TIC) en todo el territorio nacional. "Tú y yo somos ciudadanos TIC"</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2301015</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Servicio de asistencia técnica para proyectos en Tecnologías de la Información y las Comunicaciones</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230101500</a:t>
                      </a:r>
                      <a:endParaRPr lang="es-CO" sz="140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Municipios asistidos en diseño, implementación, ejecución y/ o liquidación  de proyectos</a:t>
                      </a:r>
                      <a:endParaRPr lang="es-CO" sz="14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2 Rectángulo">
            <a:extLst>
              <a:ext uri="{FF2B5EF4-FFF2-40B4-BE49-F238E27FC236}">
                <a16:creationId xmlns:a16="http://schemas.microsoft.com/office/drawing/2014/main" id="{941E2836-E34A-4A8B-A788-54A30FB19074}"/>
              </a:ext>
            </a:extLst>
          </p:cNvPr>
          <p:cNvSpPr/>
          <p:nvPr/>
        </p:nvSpPr>
        <p:spPr>
          <a:xfrm>
            <a:off x="688944" y="170723"/>
            <a:ext cx="9369455" cy="712183"/>
          </a:xfrm>
          <a:prstGeom prst="rect">
            <a:avLst/>
          </a:prstGeom>
          <a:noFill/>
          <a:ln>
            <a:noFill/>
          </a:ln>
        </p:spPr>
        <p:txBody>
          <a:bodyPr wrap="square">
            <a:spAutoFit/>
          </a:bodyPr>
          <a:lstStyle/>
          <a:p>
            <a:pPr>
              <a:lnSpc>
                <a:spcPts val="2400"/>
              </a:lnSpc>
            </a:pPr>
            <a:r>
              <a:rPr lang="es-CO" sz="2400" b="1" dirty="0">
                <a:solidFill>
                  <a:schemeClr val="tx1">
                    <a:lumMod val="95000"/>
                    <a:lumOff val="5000"/>
                  </a:schemeClr>
                </a:solidFill>
              </a:rPr>
              <a:t>Línea estratégica de Inclusión Social y Equidad  </a:t>
            </a:r>
          </a:p>
          <a:p>
            <a:pPr>
              <a:lnSpc>
                <a:spcPts val="2400"/>
              </a:lnSpc>
            </a:pPr>
            <a:r>
              <a:rPr lang="es-CO" sz="2400" b="1" dirty="0">
                <a:solidFill>
                  <a:schemeClr val="tx1">
                    <a:lumMod val="95000"/>
                    <a:lumOff val="5000"/>
                  </a:schemeClr>
                </a:solidFill>
              </a:rPr>
              <a:t>Sector:  Tecnologías de la Información y las Comunicaciones </a:t>
            </a:r>
          </a:p>
        </p:txBody>
      </p:sp>
    </p:spTree>
    <p:extLst>
      <p:ext uri="{BB962C8B-B14F-4D97-AF65-F5344CB8AC3E}">
        <p14:creationId xmlns:p14="http://schemas.microsoft.com/office/powerpoint/2010/main" val="215331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688628277"/>
              </p:ext>
            </p:extLst>
          </p:nvPr>
        </p:nvGraphicFramePr>
        <p:xfrm>
          <a:off x="901227" y="644828"/>
          <a:ext cx="9759772" cy="5489272"/>
        </p:xfrm>
        <a:graphic>
          <a:graphicData uri="http://schemas.openxmlformats.org/drawingml/2006/table">
            <a:tbl>
              <a:tblPr firstRow="1" firstCol="1" bandRow="1"/>
              <a:tblGrid>
                <a:gridCol w="1015481">
                  <a:extLst>
                    <a:ext uri="{9D8B030D-6E8A-4147-A177-3AD203B41FA5}">
                      <a16:colId xmlns:a16="http://schemas.microsoft.com/office/drawing/2014/main" val="20000"/>
                    </a:ext>
                  </a:extLst>
                </a:gridCol>
                <a:gridCol w="2186369">
                  <a:extLst>
                    <a:ext uri="{9D8B030D-6E8A-4147-A177-3AD203B41FA5}">
                      <a16:colId xmlns:a16="http://schemas.microsoft.com/office/drawing/2014/main" val="20001"/>
                    </a:ext>
                  </a:extLst>
                </a:gridCol>
                <a:gridCol w="1008362">
                  <a:extLst>
                    <a:ext uri="{9D8B030D-6E8A-4147-A177-3AD203B41FA5}">
                      <a16:colId xmlns:a16="http://schemas.microsoft.com/office/drawing/2014/main" val="20002"/>
                    </a:ext>
                  </a:extLst>
                </a:gridCol>
                <a:gridCol w="2006050">
                  <a:extLst>
                    <a:ext uri="{9D8B030D-6E8A-4147-A177-3AD203B41FA5}">
                      <a16:colId xmlns:a16="http://schemas.microsoft.com/office/drawing/2014/main" val="20003"/>
                    </a:ext>
                  </a:extLst>
                </a:gridCol>
                <a:gridCol w="1459163">
                  <a:extLst>
                    <a:ext uri="{9D8B030D-6E8A-4147-A177-3AD203B41FA5}">
                      <a16:colId xmlns:a16="http://schemas.microsoft.com/office/drawing/2014/main" val="20004"/>
                    </a:ext>
                  </a:extLst>
                </a:gridCol>
                <a:gridCol w="2084347">
                  <a:extLst>
                    <a:ext uri="{9D8B030D-6E8A-4147-A177-3AD203B41FA5}">
                      <a16:colId xmlns:a16="http://schemas.microsoft.com/office/drawing/2014/main" val="20005"/>
                    </a:ext>
                  </a:extLst>
                </a:gridCol>
              </a:tblGrid>
              <a:tr h="1372318">
                <a:tc>
                  <a:txBody>
                    <a:bodyPr/>
                    <a:lstStyle/>
                    <a:p>
                      <a:pPr algn="ctr">
                        <a:lnSpc>
                          <a:spcPct val="107000"/>
                        </a:lnSpc>
                        <a:spcAft>
                          <a:spcPts val="0"/>
                        </a:spcAft>
                      </a:pPr>
                      <a:r>
                        <a:rPr lang="es-CO" sz="1300" dirty="0">
                          <a:effectLst/>
                          <a:latin typeface="Calibri"/>
                          <a:ea typeface="Times New Roman"/>
                          <a:cs typeface="Calibri"/>
                        </a:rPr>
                        <a:t>2301</a:t>
                      </a:r>
                      <a:endParaRPr lang="es-CO" sz="1300" dirty="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dirty="0">
                          <a:effectLst/>
                          <a:latin typeface="Calibri"/>
                          <a:ea typeface="Times New Roman"/>
                          <a:cs typeface="Calibri"/>
                        </a:rPr>
                        <a:t>Facilitar el acceso y uso de las Tecnologías de la Información y las Comunicaciones (TIC) en todo el territorio nacional. "Tú y yo somos ciudadanos TIC"</a:t>
                      </a:r>
                      <a:endParaRPr lang="es-CO" sz="1300" dirty="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dirty="0">
                          <a:effectLst/>
                          <a:latin typeface="Calibri"/>
                          <a:ea typeface="Times New Roman"/>
                          <a:cs typeface="Calibri"/>
                        </a:rPr>
                        <a:t>2301024</a:t>
                      </a:r>
                      <a:endParaRPr lang="es-CO" sz="1300" dirty="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Servicio de acceso y uso de Tecnologías de la Información y las Comunicaciones</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230102401</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dirty="0">
                          <a:effectLst/>
                          <a:latin typeface="Calibri"/>
                          <a:ea typeface="Times New Roman"/>
                          <a:cs typeface="Calibri"/>
                        </a:rPr>
                        <a:t>Centros de acceso comunitario en zonas urbanas funcionando</a:t>
                      </a:r>
                      <a:endParaRPr lang="es-CO" sz="1300" dirty="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2318">
                <a:tc>
                  <a:txBody>
                    <a:bodyPr/>
                    <a:lstStyle/>
                    <a:p>
                      <a:pPr algn="ctr">
                        <a:lnSpc>
                          <a:spcPct val="107000"/>
                        </a:lnSpc>
                        <a:spcAft>
                          <a:spcPts val="0"/>
                        </a:spcAft>
                      </a:pPr>
                      <a:r>
                        <a:rPr lang="es-CO" sz="1300">
                          <a:effectLst/>
                          <a:latin typeface="Calibri"/>
                          <a:ea typeface="Times New Roman"/>
                          <a:cs typeface="Calibri"/>
                        </a:rPr>
                        <a:t>2301</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Facilitar el acceso y uso de las Tecnologías de la Información y las Comunicaciones (TIC) en todo el territorio nacional. "Tú y yo somos ciudadanos TIC"</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2301024</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Servicio de acceso y uso de Tecnologías de la Información y las Comunicaciones</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230102404</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Soluciones de conectividad en instituciones públicas instaladas</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2318">
                <a:tc>
                  <a:txBody>
                    <a:bodyPr/>
                    <a:lstStyle/>
                    <a:p>
                      <a:pPr algn="ctr">
                        <a:lnSpc>
                          <a:spcPct val="107000"/>
                        </a:lnSpc>
                        <a:spcAft>
                          <a:spcPts val="0"/>
                        </a:spcAft>
                      </a:pPr>
                      <a:r>
                        <a:rPr lang="es-CO" sz="1300">
                          <a:effectLst/>
                          <a:latin typeface="Calibri"/>
                          <a:ea typeface="Times New Roman"/>
                          <a:cs typeface="Calibri"/>
                        </a:rPr>
                        <a:t>2301</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Facilitar el acceso y uso de las Tecnologías de la Información y las Comunicaciones (TIC) en todo el territorio nacional. "Tú y yo somos ciudadanos TIC"</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2301030</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Servicio de educación informal en tecnologías de la información y las comunicaciones.</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230103000</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Personas capacitadas en tecnologías de la información y las comunicaciones</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2318">
                <a:tc>
                  <a:txBody>
                    <a:bodyPr/>
                    <a:lstStyle/>
                    <a:p>
                      <a:pPr algn="ctr">
                        <a:lnSpc>
                          <a:spcPct val="107000"/>
                        </a:lnSpc>
                        <a:spcAft>
                          <a:spcPts val="0"/>
                        </a:spcAft>
                      </a:pPr>
                      <a:r>
                        <a:rPr lang="es-CO" sz="1300">
                          <a:effectLst/>
                          <a:latin typeface="Calibri"/>
                          <a:ea typeface="Times New Roman"/>
                          <a:cs typeface="Calibri"/>
                        </a:rPr>
                        <a:t>2301</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Facilitar el acceso y uso de las Tecnologías de la Información y las Comunicaciones (TIC) en todo el territorio nacional. "Tú y yo somos ciudadanos TIC"</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2301035</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dirty="0">
                          <a:effectLst/>
                          <a:latin typeface="Calibri"/>
                          <a:ea typeface="Times New Roman"/>
                          <a:cs typeface="Calibri"/>
                        </a:rPr>
                        <a:t>Servicio de educación para el trabajo en temas de uso pedagógico de tecnologías de la información y las comunicaciones.</a:t>
                      </a:r>
                      <a:endParaRPr lang="es-CO" sz="1300" dirty="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230103500</a:t>
                      </a:r>
                      <a:endParaRPr lang="es-CO" sz="130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dirty="0">
                          <a:effectLst/>
                          <a:latin typeface="Calibri"/>
                          <a:ea typeface="Times New Roman"/>
                          <a:cs typeface="Calibri"/>
                        </a:rPr>
                        <a:t>Docentes formados en uso pedagógico de tecnologías de la información y las comunicaciones.</a:t>
                      </a:r>
                      <a:endParaRPr lang="es-CO" sz="1300" dirty="0">
                        <a:effectLst/>
                        <a:latin typeface="Calibri"/>
                        <a:ea typeface="Calibri"/>
                        <a:cs typeface="Times New Roman"/>
                      </a:endParaRPr>
                    </a:p>
                  </a:txBody>
                  <a:tcPr marL="32948" marR="32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 name="2 Tabla"/>
          <p:cNvGraphicFramePr>
            <a:graphicFrameLocks noGrp="1"/>
          </p:cNvGraphicFramePr>
          <p:nvPr/>
        </p:nvGraphicFramePr>
        <p:xfrm>
          <a:off x="901229" y="212942"/>
          <a:ext cx="9759770" cy="421862"/>
        </p:xfrm>
        <a:graphic>
          <a:graphicData uri="http://schemas.openxmlformats.org/drawingml/2006/table">
            <a:tbl>
              <a:tblPr firstRow="1" firstCol="1" bandRow="1"/>
              <a:tblGrid>
                <a:gridCol w="1006120">
                  <a:extLst>
                    <a:ext uri="{9D8B030D-6E8A-4147-A177-3AD203B41FA5}">
                      <a16:colId xmlns:a16="http://schemas.microsoft.com/office/drawing/2014/main" val="20000"/>
                    </a:ext>
                  </a:extLst>
                </a:gridCol>
                <a:gridCol w="2166215">
                  <a:extLst>
                    <a:ext uri="{9D8B030D-6E8A-4147-A177-3AD203B41FA5}">
                      <a16:colId xmlns:a16="http://schemas.microsoft.com/office/drawing/2014/main" val="20001"/>
                    </a:ext>
                  </a:extLst>
                </a:gridCol>
                <a:gridCol w="999068">
                  <a:extLst>
                    <a:ext uri="{9D8B030D-6E8A-4147-A177-3AD203B41FA5}">
                      <a16:colId xmlns:a16="http://schemas.microsoft.com/office/drawing/2014/main" val="20002"/>
                    </a:ext>
                  </a:extLst>
                </a:gridCol>
                <a:gridCol w="1987560">
                  <a:extLst>
                    <a:ext uri="{9D8B030D-6E8A-4147-A177-3AD203B41FA5}">
                      <a16:colId xmlns:a16="http://schemas.microsoft.com/office/drawing/2014/main" val="20003"/>
                    </a:ext>
                  </a:extLst>
                </a:gridCol>
                <a:gridCol w="1535673">
                  <a:extLst>
                    <a:ext uri="{9D8B030D-6E8A-4147-A177-3AD203B41FA5}">
                      <a16:colId xmlns:a16="http://schemas.microsoft.com/office/drawing/2014/main" val="20004"/>
                    </a:ext>
                  </a:extLst>
                </a:gridCol>
                <a:gridCol w="2065134">
                  <a:extLst>
                    <a:ext uri="{9D8B030D-6E8A-4147-A177-3AD203B41FA5}">
                      <a16:colId xmlns:a16="http://schemas.microsoft.com/office/drawing/2014/main" val="20005"/>
                    </a:ext>
                  </a:extLst>
                </a:gridCol>
              </a:tblGrid>
              <a:tr h="421862">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PROGRAMA</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PRODUCTO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INDICADOR</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6074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713788" y="265754"/>
          <a:ext cx="9854402" cy="300470"/>
        </p:xfrm>
        <a:graphic>
          <a:graphicData uri="http://schemas.openxmlformats.org/drawingml/2006/table">
            <a:tbl>
              <a:tblPr firstRow="1" firstCol="1" bandRow="1"/>
              <a:tblGrid>
                <a:gridCol w="855293">
                  <a:extLst>
                    <a:ext uri="{9D8B030D-6E8A-4147-A177-3AD203B41FA5}">
                      <a16:colId xmlns:a16="http://schemas.microsoft.com/office/drawing/2014/main" val="20000"/>
                    </a:ext>
                  </a:extLst>
                </a:gridCol>
                <a:gridCol w="2008509">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668780">
                  <a:extLst>
                    <a:ext uri="{9D8B030D-6E8A-4147-A177-3AD203B41FA5}">
                      <a16:colId xmlns:a16="http://schemas.microsoft.com/office/drawing/2014/main" val="20003"/>
                    </a:ext>
                  </a:extLst>
                </a:gridCol>
                <a:gridCol w="1211580">
                  <a:extLst>
                    <a:ext uri="{9D8B030D-6E8A-4147-A177-3AD203B41FA5}">
                      <a16:colId xmlns:a16="http://schemas.microsoft.com/office/drawing/2014/main" val="20004"/>
                    </a:ext>
                  </a:extLst>
                </a:gridCol>
                <a:gridCol w="1805940">
                  <a:extLst>
                    <a:ext uri="{9D8B030D-6E8A-4147-A177-3AD203B41FA5}">
                      <a16:colId xmlns:a16="http://schemas.microsoft.com/office/drawing/2014/main" val="20005"/>
                    </a:ext>
                  </a:extLst>
                </a:gridCol>
                <a:gridCol w="1207020">
                  <a:extLst>
                    <a:ext uri="{9D8B030D-6E8A-4147-A177-3AD203B41FA5}">
                      <a16:colId xmlns:a16="http://schemas.microsoft.com/office/drawing/2014/main" val="20006"/>
                    </a:ext>
                  </a:extLst>
                </a:gridCol>
              </a:tblGrid>
              <a:tr h="300470">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PROGRAMA</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PRODUCTO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INDICADOR</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VALOR</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1257188674"/>
              </p:ext>
            </p:extLst>
          </p:nvPr>
        </p:nvGraphicFramePr>
        <p:xfrm>
          <a:off x="735330" y="563880"/>
          <a:ext cx="9813809" cy="5551170"/>
        </p:xfrm>
        <a:graphic>
          <a:graphicData uri="http://schemas.openxmlformats.org/drawingml/2006/table">
            <a:tbl>
              <a:tblPr firstRow="1" firstCol="1" bandRow="1"/>
              <a:tblGrid>
                <a:gridCol w="858434">
                  <a:extLst>
                    <a:ext uri="{9D8B030D-6E8A-4147-A177-3AD203B41FA5}">
                      <a16:colId xmlns:a16="http://schemas.microsoft.com/office/drawing/2014/main" val="20000"/>
                    </a:ext>
                  </a:extLst>
                </a:gridCol>
                <a:gridCol w="1964776">
                  <a:extLst>
                    <a:ext uri="{9D8B030D-6E8A-4147-A177-3AD203B41FA5}">
                      <a16:colId xmlns:a16="http://schemas.microsoft.com/office/drawing/2014/main" val="20001"/>
                    </a:ext>
                  </a:extLst>
                </a:gridCol>
                <a:gridCol w="1131570">
                  <a:extLst>
                    <a:ext uri="{9D8B030D-6E8A-4147-A177-3AD203B41FA5}">
                      <a16:colId xmlns:a16="http://schemas.microsoft.com/office/drawing/2014/main" val="20002"/>
                    </a:ext>
                  </a:extLst>
                </a:gridCol>
                <a:gridCol w="165735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gridCol w="1817370">
                  <a:extLst>
                    <a:ext uri="{9D8B030D-6E8A-4147-A177-3AD203B41FA5}">
                      <a16:colId xmlns:a16="http://schemas.microsoft.com/office/drawing/2014/main" val="20005"/>
                    </a:ext>
                  </a:extLst>
                </a:gridCol>
                <a:gridCol w="1195589">
                  <a:extLst>
                    <a:ext uri="{9D8B030D-6E8A-4147-A177-3AD203B41FA5}">
                      <a16:colId xmlns:a16="http://schemas.microsoft.com/office/drawing/2014/main" val="20006"/>
                    </a:ext>
                  </a:extLst>
                </a:gridCol>
              </a:tblGrid>
              <a:tr h="1213356">
                <a:tc>
                  <a:txBody>
                    <a:bodyPr/>
                    <a:lstStyle/>
                    <a:p>
                      <a:pPr algn="ctr">
                        <a:lnSpc>
                          <a:spcPct val="107000"/>
                        </a:lnSpc>
                        <a:spcAft>
                          <a:spcPts val="0"/>
                        </a:spcAft>
                      </a:pPr>
                      <a:r>
                        <a:rPr lang="es-CO" sz="1200" dirty="0">
                          <a:effectLst/>
                          <a:latin typeface="Calibri"/>
                          <a:ea typeface="Times New Roman"/>
                          <a:cs typeface="Calibri"/>
                        </a:rPr>
                        <a:t>2301</a:t>
                      </a:r>
                      <a:endParaRPr lang="es-CO" sz="12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Facilitar el acceso y uso de las Tecnologías de la Información y las Comunicaciones (TIC) en todo el territorio nacional. "Tú y yo somos ciudadanos TIC"</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dirty="0">
                          <a:effectLst/>
                          <a:latin typeface="Calibri"/>
                          <a:ea typeface="Times New Roman"/>
                          <a:cs typeface="Calibri"/>
                        </a:rPr>
                        <a:t>2301042</a:t>
                      </a:r>
                      <a:endParaRPr lang="es-CO" sz="12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Servicio de telecomunicaciones para el envío de alertas tempranas a la población.</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230104201</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Disponibilidad del servicio  de telecomunicaciones para el envío de alertas tempranas a la población. </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200" dirty="0">
                          <a:solidFill>
                            <a:srgbClr val="000000"/>
                          </a:solidFill>
                          <a:effectLst/>
                          <a:latin typeface="Calibri"/>
                          <a:ea typeface="Times New Roman"/>
                          <a:cs typeface="Calibri"/>
                        </a:rPr>
                        <a:t>55.000.000</a:t>
                      </a:r>
                      <a:endParaRPr lang="es-CO" sz="12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13356">
                <a:tc>
                  <a:txBody>
                    <a:bodyPr/>
                    <a:lstStyle/>
                    <a:p>
                      <a:pPr algn="ctr">
                        <a:lnSpc>
                          <a:spcPct val="107000"/>
                        </a:lnSpc>
                        <a:spcAft>
                          <a:spcPts val="0"/>
                        </a:spcAft>
                      </a:pPr>
                      <a:r>
                        <a:rPr lang="es-CO" sz="1200">
                          <a:effectLst/>
                          <a:latin typeface="Calibri"/>
                          <a:ea typeface="Times New Roman"/>
                          <a:cs typeface="Calibri"/>
                        </a:rPr>
                        <a:t>2301</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Facilitar el acceso y uso de las Tecnologías de la Información y las Comunicaciones (TIC) en todo el territorio nacional. "Tú y yo somos ciudadanos TIC"</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2301062</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Servicio de apoyo en tecnologías de la información y las comunicaciones para la educación básica, primaria y secundaria</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230106201</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Relación de estudiantes por terminal de cómputo en sedes educativas oficiales</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200" dirty="0">
                          <a:solidFill>
                            <a:srgbClr val="000000"/>
                          </a:solidFill>
                          <a:effectLst/>
                          <a:latin typeface="Calibri"/>
                          <a:ea typeface="Times New Roman"/>
                          <a:cs typeface="Calibri"/>
                        </a:rPr>
                        <a:t>550.000.000</a:t>
                      </a:r>
                      <a:endParaRPr lang="es-CO" sz="12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62229">
                <a:tc>
                  <a:txBody>
                    <a:bodyPr/>
                    <a:lstStyle/>
                    <a:p>
                      <a:pPr algn="ctr">
                        <a:lnSpc>
                          <a:spcPct val="107000"/>
                        </a:lnSpc>
                        <a:spcAft>
                          <a:spcPts val="0"/>
                        </a:spcAft>
                      </a:pPr>
                      <a:r>
                        <a:rPr lang="es-CO" sz="1200">
                          <a:effectLst/>
                          <a:latin typeface="Calibri"/>
                          <a:ea typeface="Times New Roman"/>
                          <a:cs typeface="Calibri"/>
                        </a:rPr>
                        <a:t>2302</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Fomento del desarrollo de aplicaciones, software y contenidos para impulsar la apropiación de las Tecnologías de la Información y las Comunicaciones (TIC) "Quindío paraíso empresarial TIC-Quindío TIC"</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2302021</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Servicio de asistencia técnica a emprendedores y empresas</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230202100</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Emprendedores y empresas asistidas técnicamente</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200" dirty="0">
                          <a:solidFill>
                            <a:srgbClr val="000000"/>
                          </a:solidFill>
                          <a:effectLst/>
                          <a:latin typeface="Calibri"/>
                          <a:ea typeface="Times New Roman"/>
                          <a:cs typeface="Calibri"/>
                        </a:rPr>
                        <a:t>469.347.098</a:t>
                      </a:r>
                      <a:endParaRPr lang="es-CO" sz="12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62229">
                <a:tc>
                  <a:txBody>
                    <a:bodyPr/>
                    <a:lstStyle/>
                    <a:p>
                      <a:pPr algn="ctr">
                        <a:lnSpc>
                          <a:spcPct val="107000"/>
                        </a:lnSpc>
                        <a:spcAft>
                          <a:spcPts val="0"/>
                        </a:spcAft>
                      </a:pPr>
                      <a:r>
                        <a:rPr lang="es-CO" sz="1200">
                          <a:effectLst/>
                          <a:latin typeface="Calibri"/>
                          <a:ea typeface="Times New Roman"/>
                          <a:cs typeface="Calibri"/>
                        </a:rPr>
                        <a:t>2302</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Calibri"/>
                          <a:ea typeface="Times New Roman"/>
                          <a:cs typeface="Calibri"/>
                        </a:rPr>
                        <a:t>Fomento del desarrollo de aplicaciones, software y contenidos para impulsar la apropiación de las Tecnologías de la Información y las Comunicaciones (TIC) "Quindío paraíso empresarial TIC-Quindío TIC"</a:t>
                      </a:r>
                      <a:endParaRPr lang="es-CO" sz="12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2302058</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Servicio de educación informal en Teletrabajo</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230205800</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Personas y/o entidades (públicas y privadas) de la comunidad capacitadas en teletrabajo </a:t>
                      </a:r>
                      <a:endParaRPr lang="es-CO" sz="120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200" dirty="0">
                          <a:solidFill>
                            <a:srgbClr val="000000"/>
                          </a:solidFill>
                          <a:effectLst/>
                          <a:latin typeface="Calibri"/>
                          <a:ea typeface="Times New Roman"/>
                          <a:cs typeface="Calibri"/>
                        </a:rPr>
                        <a:t>550.000.000</a:t>
                      </a:r>
                      <a:endParaRPr lang="es-CO" sz="1200" dirty="0">
                        <a:effectLst/>
                        <a:latin typeface="Calibri"/>
                        <a:ea typeface="Calibri"/>
                        <a:cs typeface="Times New Roman"/>
                      </a:endParaRPr>
                    </a:p>
                  </a:txBody>
                  <a:tcPr marL="26957" marR="2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218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4119" y="2844778"/>
            <a:ext cx="9066727" cy="113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B050"/>
              </a:solidFill>
              <a:latin typeface="Arial Black"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052434725"/>
              </p:ext>
            </p:extLst>
          </p:nvPr>
        </p:nvGraphicFramePr>
        <p:xfrm>
          <a:off x="738554" y="601248"/>
          <a:ext cx="9996121" cy="5542376"/>
        </p:xfrm>
        <a:graphic>
          <a:graphicData uri="http://schemas.openxmlformats.org/drawingml/2006/table">
            <a:tbl>
              <a:tblPr firstRow="1" firstCol="1" bandRow="1"/>
              <a:tblGrid>
                <a:gridCol w="797562">
                  <a:extLst>
                    <a:ext uri="{9D8B030D-6E8A-4147-A177-3AD203B41FA5}">
                      <a16:colId xmlns:a16="http://schemas.microsoft.com/office/drawing/2014/main" val="20000"/>
                    </a:ext>
                  </a:extLst>
                </a:gridCol>
                <a:gridCol w="2499030">
                  <a:extLst>
                    <a:ext uri="{9D8B030D-6E8A-4147-A177-3AD203B41FA5}">
                      <a16:colId xmlns:a16="http://schemas.microsoft.com/office/drawing/2014/main" val="20001"/>
                    </a:ext>
                  </a:extLst>
                </a:gridCol>
                <a:gridCol w="1262807">
                  <a:extLst>
                    <a:ext uri="{9D8B030D-6E8A-4147-A177-3AD203B41FA5}">
                      <a16:colId xmlns:a16="http://schemas.microsoft.com/office/drawing/2014/main" val="20002"/>
                    </a:ext>
                  </a:extLst>
                </a:gridCol>
                <a:gridCol w="1900858">
                  <a:extLst>
                    <a:ext uri="{9D8B030D-6E8A-4147-A177-3AD203B41FA5}">
                      <a16:colId xmlns:a16="http://schemas.microsoft.com/office/drawing/2014/main" val="20003"/>
                    </a:ext>
                  </a:extLst>
                </a:gridCol>
                <a:gridCol w="1488785">
                  <a:extLst>
                    <a:ext uri="{9D8B030D-6E8A-4147-A177-3AD203B41FA5}">
                      <a16:colId xmlns:a16="http://schemas.microsoft.com/office/drawing/2014/main" val="20004"/>
                    </a:ext>
                  </a:extLst>
                </a:gridCol>
                <a:gridCol w="2047079">
                  <a:extLst>
                    <a:ext uri="{9D8B030D-6E8A-4147-A177-3AD203B41FA5}">
                      <a16:colId xmlns:a16="http://schemas.microsoft.com/office/drawing/2014/main" val="20005"/>
                    </a:ext>
                  </a:extLst>
                </a:gridCol>
              </a:tblGrid>
              <a:tr h="1385594">
                <a:tc>
                  <a:txBody>
                    <a:bodyPr/>
                    <a:lstStyle/>
                    <a:p>
                      <a:pPr algn="ctr">
                        <a:lnSpc>
                          <a:spcPct val="107000"/>
                        </a:lnSpc>
                        <a:spcAft>
                          <a:spcPts val="0"/>
                        </a:spcAft>
                      </a:pPr>
                      <a:r>
                        <a:rPr lang="es-CO" sz="1200" dirty="0">
                          <a:effectLst/>
                          <a:latin typeface="Calibri"/>
                          <a:ea typeface="Times New Roman"/>
                          <a:cs typeface="Calibri"/>
                        </a:rPr>
                        <a:t>2302</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Calibri"/>
                          <a:ea typeface="Times New Roman"/>
                          <a:cs typeface="Calibri"/>
                        </a:rPr>
                        <a:t>Fomento del desarrollo de aplicaciones, software y contenidos para impulsar la apropiación de las Tecnologías de la Información y las Comunicaciones (TIC) "Quindío paraíso empresarial TIC-Quindío TIC"</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2302068</a:t>
                      </a:r>
                      <a:endParaRPr lang="es-CO" sz="120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Calibri"/>
                          <a:ea typeface="Times New Roman"/>
                          <a:cs typeface="Calibri"/>
                        </a:rPr>
                        <a:t>Servicio de educación informal para aumentar la calidad y cantidad de talento humano para la industria TI</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dirty="0">
                          <a:effectLst/>
                          <a:latin typeface="Calibri"/>
                          <a:ea typeface="Times New Roman"/>
                          <a:cs typeface="Calibri"/>
                        </a:rPr>
                        <a:t>230206800</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Calibri"/>
                          <a:ea typeface="Times New Roman"/>
                          <a:cs typeface="Calibri"/>
                        </a:rPr>
                        <a:t>Personas capacitadas en programas informales de Tecnologías de la Información</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85594">
                <a:tc>
                  <a:txBody>
                    <a:bodyPr/>
                    <a:lstStyle/>
                    <a:p>
                      <a:pPr algn="ctr">
                        <a:lnSpc>
                          <a:spcPct val="107000"/>
                        </a:lnSpc>
                        <a:spcAft>
                          <a:spcPts val="0"/>
                        </a:spcAft>
                      </a:pPr>
                      <a:r>
                        <a:rPr lang="es-CO" sz="1200">
                          <a:effectLst/>
                          <a:latin typeface="Calibri"/>
                          <a:ea typeface="Times New Roman"/>
                          <a:cs typeface="Calibri"/>
                        </a:rPr>
                        <a:t>2302</a:t>
                      </a:r>
                      <a:endParaRPr lang="es-CO" sz="120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Calibri"/>
                          <a:ea typeface="Times New Roman"/>
                          <a:cs typeface="Calibri"/>
                        </a:rPr>
                        <a:t>Fomento del desarrollo de aplicaciones, software y contenidos para impulsar la apropiación de las Tecnologías de la Información y las Comunicaciones (TIC) "Quindío paraíso empresarial TIC-Quindío TIC"</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dirty="0">
                          <a:effectLst/>
                          <a:latin typeface="Calibri"/>
                          <a:ea typeface="Times New Roman"/>
                          <a:cs typeface="Calibri"/>
                        </a:rPr>
                        <a:t>2302022</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Calibri"/>
                          <a:ea typeface="Times New Roman"/>
                          <a:cs typeface="Calibri"/>
                        </a:rPr>
                        <a:t>Servicio de asistencia técnica a empresas de la industria de Tecnologías de la Información para mejorar sus capacidades de comercialización e innovación</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dirty="0">
                          <a:effectLst/>
                          <a:latin typeface="Calibri"/>
                          <a:ea typeface="Times New Roman"/>
                          <a:cs typeface="Calibri"/>
                        </a:rPr>
                        <a:t>230202200</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Calibri"/>
                          <a:ea typeface="Times New Roman"/>
                          <a:cs typeface="Calibri"/>
                        </a:rPr>
                        <a:t>Empresas beneficiadas con actividades de fortalecimiento  de la industria TI</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85594">
                <a:tc>
                  <a:txBody>
                    <a:bodyPr/>
                    <a:lstStyle/>
                    <a:p>
                      <a:pPr algn="ctr">
                        <a:lnSpc>
                          <a:spcPct val="107000"/>
                        </a:lnSpc>
                        <a:spcAft>
                          <a:spcPts val="0"/>
                        </a:spcAft>
                      </a:pPr>
                      <a:r>
                        <a:rPr lang="es-CO" sz="1200">
                          <a:effectLst/>
                          <a:latin typeface="Calibri"/>
                          <a:ea typeface="Times New Roman"/>
                          <a:cs typeface="Calibri"/>
                        </a:rPr>
                        <a:t>2302</a:t>
                      </a:r>
                      <a:endParaRPr lang="es-CO" sz="120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Fomento del desarrollo de aplicaciones, software y contenidos para impulsar la apropiación de las Tecnologías de la Información y las Comunicaciones (TIC) "Quindío paraíso empresarial TIC-Quindío TIC"</a:t>
                      </a:r>
                      <a:endParaRPr lang="es-CO" sz="120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2302039</a:t>
                      </a:r>
                      <a:endParaRPr lang="es-CO" sz="120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a:effectLst/>
                          <a:latin typeface="Calibri"/>
                          <a:ea typeface="Times New Roman"/>
                          <a:cs typeface="Calibri"/>
                        </a:rPr>
                        <a:t>Servicio de Investigación, Desarrollo e Innovación para la industria de las Tecnologías de la Información</a:t>
                      </a:r>
                      <a:endParaRPr lang="es-CO" sz="120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dirty="0">
                          <a:effectLst/>
                          <a:latin typeface="Calibri"/>
                          <a:ea typeface="Times New Roman"/>
                          <a:cs typeface="Calibri"/>
                        </a:rPr>
                        <a:t>230203900</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Calibri"/>
                          <a:ea typeface="Times New Roman"/>
                          <a:cs typeface="Calibri"/>
                        </a:rPr>
                        <a:t>Modelos para el desarrollo de actividades </a:t>
                      </a:r>
                      <a:r>
                        <a:rPr lang="es-CO" sz="1200" dirty="0" err="1">
                          <a:effectLst/>
                          <a:latin typeface="Calibri"/>
                          <a:ea typeface="Times New Roman"/>
                          <a:cs typeface="Calibri"/>
                        </a:rPr>
                        <a:t>I+D+i</a:t>
                      </a:r>
                      <a:r>
                        <a:rPr lang="es-CO" sz="1200" dirty="0">
                          <a:effectLst/>
                          <a:latin typeface="Calibri"/>
                          <a:ea typeface="Times New Roman"/>
                          <a:cs typeface="Calibri"/>
                        </a:rPr>
                        <a:t> en la industria TIC nacional desarrollados</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85594">
                <a:tc>
                  <a:txBody>
                    <a:bodyPr/>
                    <a:lstStyle/>
                    <a:p>
                      <a:pPr algn="ctr">
                        <a:lnSpc>
                          <a:spcPct val="107000"/>
                        </a:lnSpc>
                        <a:spcAft>
                          <a:spcPts val="0"/>
                        </a:spcAft>
                      </a:pPr>
                      <a:r>
                        <a:rPr lang="es-CO" sz="1200" dirty="0">
                          <a:effectLst/>
                          <a:latin typeface="Calibri"/>
                          <a:ea typeface="Times New Roman"/>
                          <a:cs typeface="Calibri"/>
                        </a:rPr>
                        <a:t>2302</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07000"/>
                        </a:lnSpc>
                        <a:spcAft>
                          <a:spcPts val="0"/>
                        </a:spcAft>
                      </a:pPr>
                      <a:r>
                        <a:rPr lang="es-CO" sz="1200">
                          <a:effectLst/>
                          <a:latin typeface="Calibri"/>
                          <a:ea typeface="Times New Roman"/>
                          <a:cs typeface="Calibri"/>
                        </a:rPr>
                        <a:t>Fomento del desarrollo de aplicaciones, software y contenidos para impulsar la apropiación de las Tecnologías de la Información y las Comunicaciones (TIC) "Quindío paraíso empresarial TIC-Quindío TIC"</a:t>
                      </a:r>
                      <a:endParaRPr lang="es-CO" sz="120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2302042</a:t>
                      </a:r>
                      <a:endParaRPr lang="es-CO" sz="120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Calibri"/>
                          <a:ea typeface="Times New Roman"/>
                          <a:cs typeface="Calibri"/>
                        </a:rPr>
                        <a:t>Servicio de promoción de la industria de Tecnologías de la Información</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a:effectLst/>
                          <a:latin typeface="Calibri"/>
                          <a:ea typeface="Times New Roman"/>
                          <a:cs typeface="Calibri"/>
                        </a:rPr>
                        <a:t>230204200</a:t>
                      </a:r>
                      <a:endParaRPr lang="es-CO" sz="120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200" dirty="0">
                          <a:effectLst/>
                          <a:latin typeface="Calibri"/>
                          <a:ea typeface="Times New Roman"/>
                          <a:cs typeface="Calibri"/>
                        </a:rPr>
                        <a:t>Eventos para  promoción  de productos y Servicio de la industria TI realizados </a:t>
                      </a:r>
                      <a:endParaRPr lang="es-CO" sz="1200" dirty="0">
                        <a:effectLst/>
                        <a:latin typeface="Calibri"/>
                        <a:ea typeface="Calibri"/>
                        <a:cs typeface="Times New Roman"/>
                      </a:endParaRPr>
                    </a:p>
                  </a:txBody>
                  <a:tcPr marL="22596" marR="225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33573885"/>
              </p:ext>
            </p:extLst>
          </p:nvPr>
        </p:nvGraphicFramePr>
        <p:xfrm>
          <a:off x="778854" y="245040"/>
          <a:ext cx="9955822" cy="332143"/>
        </p:xfrm>
        <a:graphic>
          <a:graphicData uri="http://schemas.openxmlformats.org/drawingml/2006/table">
            <a:tbl>
              <a:tblPr firstRow="1" firstCol="1" bandRow="1"/>
              <a:tblGrid>
                <a:gridCol w="784490">
                  <a:extLst>
                    <a:ext uri="{9D8B030D-6E8A-4147-A177-3AD203B41FA5}">
                      <a16:colId xmlns:a16="http://schemas.microsoft.com/office/drawing/2014/main" val="20000"/>
                    </a:ext>
                  </a:extLst>
                </a:gridCol>
                <a:gridCol w="2512636">
                  <a:extLst>
                    <a:ext uri="{9D8B030D-6E8A-4147-A177-3AD203B41FA5}">
                      <a16:colId xmlns:a16="http://schemas.microsoft.com/office/drawing/2014/main" val="20001"/>
                    </a:ext>
                  </a:extLst>
                </a:gridCol>
                <a:gridCol w="1263310">
                  <a:extLst>
                    <a:ext uri="{9D8B030D-6E8A-4147-A177-3AD203B41FA5}">
                      <a16:colId xmlns:a16="http://schemas.microsoft.com/office/drawing/2014/main" val="20002"/>
                    </a:ext>
                  </a:extLst>
                </a:gridCol>
                <a:gridCol w="1842830">
                  <a:extLst>
                    <a:ext uri="{9D8B030D-6E8A-4147-A177-3AD203B41FA5}">
                      <a16:colId xmlns:a16="http://schemas.microsoft.com/office/drawing/2014/main" val="20003"/>
                    </a:ext>
                  </a:extLst>
                </a:gridCol>
                <a:gridCol w="1480231">
                  <a:extLst>
                    <a:ext uri="{9D8B030D-6E8A-4147-A177-3AD203B41FA5}">
                      <a16:colId xmlns:a16="http://schemas.microsoft.com/office/drawing/2014/main" val="20004"/>
                    </a:ext>
                  </a:extLst>
                </a:gridCol>
                <a:gridCol w="2072325">
                  <a:extLst>
                    <a:ext uri="{9D8B030D-6E8A-4147-A177-3AD203B41FA5}">
                      <a16:colId xmlns:a16="http://schemas.microsoft.com/office/drawing/2014/main" val="20005"/>
                    </a:ext>
                  </a:extLst>
                </a:gridCol>
              </a:tblGrid>
              <a:tr h="332143">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PROGRAMA</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PRODUCTO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200" b="1" dirty="0">
                          <a:solidFill>
                            <a:srgbClr val="FFFFFF"/>
                          </a:solidFill>
                          <a:effectLst/>
                          <a:latin typeface="Calibri"/>
                          <a:ea typeface="Times New Roman"/>
                          <a:cs typeface="Calibri"/>
                        </a:rPr>
                        <a:t>INDICADOR</a:t>
                      </a:r>
                      <a:endParaRPr lang="es-CO" sz="1200" dirty="0">
                        <a:effectLst/>
                        <a:latin typeface="Calibri"/>
                        <a:ea typeface="Calibri"/>
                        <a:cs typeface="Times New Roman"/>
                      </a:endParaRPr>
                    </a:p>
                  </a:txBody>
                  <a:tcPr marL="40752" marR="407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224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9125725D-73B7-40FE-A737-BD9615D339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7874" y="6268095"/>
            <a:ext cx="2900632" cy="469626"/>
          </a:xfrm>
          <a:prstGeom prst="rect">
            <a:avLst/>
          </a:prstGeom>
        </p:spPr>
      </p:pic>
      <p:sp>
        <p:nvSpPr>
          <p:cNvPr id="17" name="CuadroTexto 16">
            <a:extLst>
              <a:ext uri="{FF2B5EF4-FFF2-40B4-BE49-F238E27FC236}">
                <a16:creationId xmlns:a16="http://schemas.microsoft.com/office/drawing/2014/main" id="{B1EAAABF-4A11-462D-BFA6-EFB2967A594A}"/>
              </a:ext>
            </a:extLst>
          </p:cNvPr>
          <p:cNvSpPr txBox="1"/>
          <p:nvPr/>
        </p:nvSpPr>
        <p:spPr>
          <a:xfrm>
            <a:off x="2136559" y="1251337"/>
            <a:ext cx="8795298" cy="4708981"/>
          </a:xfrm>
          <a:prstGeom prst="rect">
            <a:avLst/>
          </a:prstGeom>
          <a:noFill/>
        </p:spPr>
        <p:txBody>
          <a:bodyPr wrap="square">
            <a:spAutoFit/>
          </a:bodyPr>
          <a:lstStyle/>
          <a:p>
            <a:pPr algn="just"/>
            <a:r>
              <a:rPr lang="es-CO" sz="2000" dirty="0"/>
              <a:t>La planeación para las Asignaciones Directas y la Asignación para la Inversión Local, serán liderados por gobernadores y alcaldes, a través de mesas públicas de participación ciudadana donde definan y prioricen las iniciativas o proyectos de inversión. </a:t>
            </a:r>
          </a:p>
          <a:p>
            <a:pPr algn="just"/>
            <a:endParaRPr lang="es-CO" sz="2000" dirty="0"/>
          </a:p>
          <a:p>
            <a:pPr algn="just"/>
            <a:r>
              <a:rPr lang="es-CO" sz="2000" dirty="0"/>
              <a:t>Los gobernadores deberán invitar a las mesas públicas de participación ciudadana, a delegados de la Asamblea Departamental, de las Organizaciones de Acción Comunal, de las organizaciones sociales, de las Instituciones de Educación Superior y de los principales sectores económicos con presencia en el departamento. </a:t>
            </a:r>
          </a:p>
          <a:p>
            <a:pPr algn="just"/>
            <a:endParaRPr lang="es-CO" sz="2000" dirty="0"/>
          </a:p>
          <a:p>
            <a:pPr algn="just"/>
            <a:r>
              <a:rPr lang="es-CO" sz="2000" dirty="0"/>
              <a:t>Los ejercicios de planeación podrán contar con el apoyo de la Federación Nacional de Departamentos, la Federación Colombiana de Municipios y la Asociación Colombiana de Ciudades Capitales, según corresponda. Los gobernadores y alcaldes no podrán delegar su participación en las mesas, sin perjuicio que sea por razones de fuerza mayor.</a:t>
            </a:r>
          </a:p>
        </p:txBody>
      </p:sp>
      <p:sp>
        <p:nvSpPr>
          <p:cNvPr id="18" name="CuadroTexto 17">
            <a:extLst>
              <a:ext uri="{FF2B5EF4-FFF2-40B4-BE49-F238E27FC236}">
                <a16:creationId xmlns:a16="http://schemas.microsoft.com/office/drawing/2014/main" id="{0633385C-A237-4245-9E28-C4EEF6F98A0C}"/>
              </a:ext>
            </a:extLst>
          </p:cNvPr>
          <p:cNvSpPr txBox="1"/>
          <p:nvPr/>
        </p:nvSpPr>
        <p:spPr>
          <a:xfrm>
            <a:off x="566671" y="318321"/>
            <a:ext cx="4272029" cy="584775"/>
          </a:xfrm>
          <a:prstGeom prst="rect">
            <a:avLst/>
          </a:prstGeom>
          <a:noFill/>
        </p:spPr>
        <p:txBody>
          <a:bodyPr wrap="square" rtlCol="0">
            <a:spAutoFit/>
          </a:bodyPr>
          <a:lstStyle/>
          <a:p>
            <a:r>
              <a:rPr lang="es-MX" sz="3200" b="1" spc="-150" dirty="0"/>
              <a:t>C</a:t>
            </a:r>
            <a:r>
              <a:rPr lang="es-CO" sz="3200" b="1" spc="-150" dirty="0"/>
              <a:t>riterios para el proceso</a:t>
            </a:r>
          </a:p>
        </p:txBody>
      </p:sp>
      <p:pic>
        <p:nvPicPr>
          <p:cNvPr id="1028" name="Picture 4" descr="Tick_Mark_Dark-512 - OWN Academy">
            <a:extLst>
              <a:ext uri="{FF2B5EF4-FFF2-40B4-BE49-F238E27FC236}">
                <a16:creationId xmlns:a16="http://schemas.microsoft.com/office/drawing/2014/main" id="{BF67881B-390F-445E-8A9D-0EE34BBAF5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138" y="1362075"/>
            <a:ext cx="852413" cy="1104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ick_Mark_Dark-512 - OWN Academy">
            <a:extLst>
              <a:ext uri="{FF2B5EF4-FFF2-40B4-BE49-F238E27FC236}">
                <a16:creationId xmlns:a16="http://schemas.microsoft.com/office/drawing/2014/main" id="{28EA6221-35E1-456C-B75E-CBE45370B7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382" y="2876550"/>
            <a:ext cx="852413" cy="11049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ick_Mark_Dark-512 - OWN Academy">
            <a:extLst>
              <a:ext uri="{FF2B5EF4-FFF2-40B4-BE49-F238E27FC236}">
                <a16:creationId xmlns:a16="http://schemas.microsoft.com/office/drawing/2014/main" id="{9F04362B-3776-4228-8FE8-ED0928CAB1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138" y="4629150"/>
            <a:ext cx="852413"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107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4119" y="2844778"/>
            <a:ext cx="9066727" cy="113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B050"/>
              </a:solidFill>
              <a:latin typeface="Arial Black"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817910354"/>
              </p:ext>
            </p:extLst>
          </p:nvPr>
        </p:nvGraphicFramePr>
        <p:xfrm>
          <a:off x="737569" y="1122774"/>
          <a:ext cx="10172601" cy="364834"/>
        </p:xfrm>
        <a:graphic>
          <a:graphicData uri="http://schemas.openxmlformats.org/drawingml/2006/table">
            <a:tbl>
              <a:tblPr firstRow="1" firstCol="1" bandRow="1"/>
              <a:tblGrid>
                <a:gridCol w="869167">
                  <a:extLst>
                    <a:ext uri="{9D8B030D-6E8A-4147-A177-3AD203B41FA5}">
                      <a16:colId xmlns:a16="http://schemas.microsoft.com/office/drawing/2014/main" val="20000"/>
                    </a:ext>
                  </a:extLst>
                </a:gridCol>
                <a:gridCol w="2150819">
                  <a:extLst>
                    <a:ext uri="{9D8B030D-6E8A-4147-A177-3AD203B41FA5}">
                      <a16:colId xmlns:a16="http://schemas.microsoft.com/office/drawing/2014/main" val="20001"/>
                    </a:ext>
                  </a:extLst>
                </a:gridCol>
                <a:gridCol w="1533092">
                  <a:extLst>
                    <a:ext uri="{9D8B030D-6E8A-4147-A177-3AD203B41FA5}">
                      <a16:colId xmlns:a16="http://schemas.microsoft.com/office/drawing/2014/main" val="20002"/>
                    </a:ext>
                  </a:extLst>
                </a:gridCol>
                <a:gridCol w="1960346">
                  <a:extLst>
                    <a:ext uri="{9D8B030D-6E8A-4147-A177-3AD203B41FA5}">
                      <a16:colId xmlns:a16="http://schemas.microsoft.com/office/drawing/2014/main" val="20003"/>
                    </a:ext>
                  </a:extLst>
                </a:gridCol>
                <a:gridCol w="1606242">
                  <a:extLst>
                    <a:ext uri="{9D8B030D-6E8A-4147-A177-3AD203B41FA5}">
                      <a16:colId xmlns:a16="http://schemas.microsoft.com/office/drawing/2014/main" val="20004"/>
                    </a:ext>
                  </a:extLst>
                </a:gridCol>
                <a:gridCol w="2052935">
                  <a:extLst>
                    <a:ext uri="{9D8B030D-6E8A-4147-A177-3AD203B41FA5}">
                      <a16:colId xmlns:a16="http://schemas.microsoft.com/office/drawing/2014/main" val="20005"/>
                    </a:ext>
                  </a:extLst>
                </a:gridCol>
              </a:tblGrid>
              <a:tr h="364834">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PROGRAMA</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CÓDIGO</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PRODUCTO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1887036528"/>
              </p:ext>
            </p:extLst>
          </p:nvPr>
        </p:nvGraphicFramePr>
        <p:xfrm>
          <a:off x="737568" y="1479057"/>
          <a:ext cx="10172603" cy="1680042"/>
        </p:xfrm>
        <a:graphic>
          <a:graphicData uri="http://schemas.openxmlformats.org/drawingml/2006/table">
            <a:tbl>
              <a:tblPr firstRow="1" firstCol="1" bandRow="1"/>
              <a:tblGrid>
                <a:gridCol w="906749">
                  <a:extLst>
                    <a:ext uri="{9D8B030D-6E8A-4147-A177-3AD203B41FA5}">
                      <a16:colId xmlns:a16="http://schemas.microsoft.com/office/drawing/2014/main" val="20000"/>
                    </a:ext>
                  </a:extLst>
                </a:gridCol>
                <a:gridCol w="2141745">
                  <a:extLst>
                    <a:ext uri="{9D8B030D-6E8A-4147-A177-3AD203B41FA5}">
                      <a16:colId xmlns:a16="http://schemas.microsoft.com/office/drawing/2014/main" val="20001"/>
                    </a:ext>
                  </a:extLst>
                </a:gridCol>
                <a:gridCol w="1512311">
                  <a:extLst>
                    <a:ext uri="{9D8B030D-6E8A-4147-A177-3AD203B41FA5}">
                      <a16:colId xmlns:a16="http://schemas.microsoft.com/office/drawing/2014/main" val="20002"/>
                    </a:ext>
                  </a:extLst>
                </a:gridCol>
                <a:gridCol w="1962254">
                  <a:extLst>
                    <a:ext uri="{9D8B030D-6E8A-4147-A177-3AD203B41FA5}">
                      <a16:colId xmlns:a16="http://schemas.microsoft.com/office/drawing/2014/main" val="20003"/>
                    </a:ext>
                  </a:extLst>
                </a:gridCol>
                <a:gridCol w="1624796">
                  <a:extLst>
                    <a:ext uri="{9D8B030D-6E8A-4147-A177-3AD203B41FA5}">
                      <a16:colId xmlns:a16="http://schemas.microsoft.com/office/drawing/2014/main" val="20004"/>
                    </a:ext>
                  </a:extLst>
                </a:gridCol>
                <a:gridCol w="2024748">
                  <a:extLst>
                    <a:ext uri="{9D8B030D-6E8A-4147-A177-3AD203B41FA5}">
                      <a16:colId xmlns:a16="http://schemas.microsoft.com/office/drawing/2014/main" val="20005"/>
                    </a:ext>
                  </a:extLst>
                </a:gridCol>
              </a:tblGrid>
              <a:tr h="1680042">
                <a:tc>
                  <a:txBody>
                    <a:bodyPr/>
                    <a:lstStyle/>
                    <a:p>
                      <a:pPr algn="ctr">
                        <a:lnSpc>
                          <a:spcPct val="107000"/>
                        </a:lnSpc>
                        <a:spcAft>
                          <a:spcPts val="0"/>
                        </a:spcAft>
                      </a:pPr>
                      <a:r>
                        <a:rPr lang="es-CO" sz="1400" dirty="0">
                          <a:effectLst/>
                          <a:latin typeface="Calibri"/>
                          <a:ea typeface="Times New Roman"/>
                          <a:cs typeface="Calibri"/>
                        </a:rPr>
                        <a:t>3301</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Promoción y acceso efectivo a procesos culturales y artísticos. "Tú y yo somos cultura Quindiana"</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effectLst/>
                          <a:latin typeface="Calibri"/>
                          <a:ea typeface="Times New Roman"/>
                          <a:cs typeface="Calibri"/>
                        </a:rPr>
                        <a:t>3301052</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Servicio de educación formal al sector artístico y cultural</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330105203</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Cupos de educación formal ofertados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2" name="2 Rectángulo">
            <a:extLst>
              <a:ext uri="{FF2B5EF4-FFF2-40B4-BE49-F238E27FC236}">
                <a16:creationId xmlns:a16="http://schemas.microsoft.com/office/drawing/2014/main" id="{D8C869E0-DF80-4B16-AF08-A429A4ADE791}"/>
              </a:ext>
            </a:extLst>
          </p:cNvPr>
          <p:cNvSpPr/>
          <p:nvPr/>
        </p:nvSpPr>
        <p:spPr>
          <a:xfrm>
            <a:off x="688945" y="170723"/>
            <a:ext cx="6540530" cy="712183"/>
          </a:xfrm>
          <a:prstGeom prst="rect">
            <a:avLst/>
          </a:prstGeom>
          <a:noFill/>
          <a:ln>
            <a:noFill/>
          </a:ln>
        </p:spPr>
        <p:txBody>
          <a:bodyPr wrap="square">
            <a:spAutoFit/>
          </a:bodyPr>
          <a:lstStyle/>
          <a:p>
            <a:pPr>
              <a:lnSpc>
                <a:spcPts val="2400"/>
              </a:lnSpc>
            </a:pPr>
            <a:r>
              <a:rPr lang="es-CO" sz="2400" b="1" dirty="0">
                <a:solidFill>
                  <a:schemeClr val="tx1">
                    <a:lumMod val="95000"/>
                    <a:lumOff val="5000"/>
                  </a:schemeClr>
                </a:solidFill>
              </a:rPr>
              <a:t>Línea estratégica de Inclusión Social y Equidad  </a:t>
            </a:r>
          </a:p>
          <a:p>
            <a:pPr>
              <a:lnSpc>
                <a:spcPts val="2400"/>
              </a:lnSpc>
            </a:pPr>
            <a:r>
              <a:rPr lang="es-CO" sz="2400" b="1" dirty="0">
                <a:solidFill>
                  <a:schemeClr val="tx1">
                    <a:lumMod val="95000"/>
                    <a:lumOff val="5000"/>
                  </a:schemeClr>
                </a:solidFill>
              </a:rPr>
              <a:t>Sector:  Cultura</a:t>
            </a:r>
          </a:p>
        </p:txBody>
      </p:sp>
    </p:spTree>
    <p:extLst>
      <p:ext uri="{BB962C8B-B14F-4D97-AF65-F5344CB8AC3E}">
        <p14:creationId xmlns:p14="http://schemas.microsoft.com/office/powerpoint/2010/main" val="3447413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5 Tabla"/>
          <p:cNvGraphicFramePr>
            <a:graphicFrameLocks noGrp="1"/>
          </p:cNvGraphicFramePr>
          <p:nvPr>
            <p:extLst>
              <p:ext uri="{D42A27DB-BD31-4B8C-83A1-F6EECF244321}">
                <p14:modId xmlns:p14="http://schemas.microsoft.com/office/powerpoint/2010/main" val="1203343081"/>
              </p:ext>
            </p:extLst>
          </p:nvPr>
        </p:nvGraphicFramePr>
        <p:xfrm>
          <a:off x="810355" y="1363783"/>
          <a:ext cx="10199079" cy="353856"/>
        </p:xfrm>
        <a:graphic>
          <a:graphicData uri="http://schemas.openxmlformats.org/drawingml/2006/table">
            <a:tbl>
              <a:tblPr firstRow="1" firstCol="1" bandRow="1"/>
              <a:tblGrid>
                <a:gridCol w="1022760">
                  <a:extLst>
                    <a:ext uri="{9D8B030D-6E8A-4147-A177-3AD203B41FA5}">
                      <a16:colId xmlns:a16="http://schemas.microsoft.com/office/drawing/2014/main" val="20000"/>
                    </a:ext>
                  </a:extLst>
                </a:gridCol>
                <a:gridCol w="2032469">
                  <a:extLst>
                    <a:ext uri="{9D8B030D-6E8A-4147-A177-3AD203B41FA5}">
                      <a16:colId xmlns:a16="http://schemas.microsoft.com/office/drawing/2014/main" val="20001"/>
                    </a:ext>
                  </a:extLst>
                </a:gridCol>
                <a:gridCol w="1527972">
                  <a:extLst>
                    <a:ext uri="{9D8B030D-6E8A-4147-A177-3AD203B41FA5}">
                      <a16:colId xmlns:a16="http://schemas.microsoft.com/office/drawing/2014/main" val="20002"/>
                    </a:ext>
                  </a:extLst>
                </a:gridCol>
                <a:gridCol w="1967417">
                  <a:extLst>
                    <a:ext uri="{9D8B030D-6E8A-4147-A177-3AD203B41FA5}">
                      <a16:colId xmlns:a16="http://schemas.microsoft.com/office/drawing/2014/main" val="20003"/>
                    </a:ext>
                  </a:extLst>
                </a:gridCol>
                <a:gridCol w="1547155">
                  <a:extLst>
                    <a:ext uri="{9D8B030D-6E8A-4147-A177-3AD203B41FA5}">
                      <a16:colId xmlns:a16="http://schemas.microsoft.com/office/drawing/2014/main" val="20004"/>
                    </a:ext>
                  </a:extLst>
                </a:gridCol>
                <a:gridCol w="2101306">
                  <a:extLst>
                    <a:ext uri="{9D8B030D-6E8A-4147-A177-3AD203B41FA5}">
                      <a16:colId xmlns:a16="http://schemas.microsoft.com/office/drawing/2014/main" val="20005"/>
                    </a:ext>
                  </a:extLst>
                </a:gridCol>
              </a:tblGrid>
              <a:tr h="353856">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PROGRAMA</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CÓDIGO</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PRODUCTO</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CÓDIGO</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1883929479"/>
              </p:ext>
            </p:extLst>
          </p:nvPr>
        </p:nvGraphicFramePr>
        <p:xfrm>
          <a:off x="810358" y="1708114"/>
          <a:ext cx="10199076" cy="1643960"/>
        </p:xfrm>
        <a:graphic>
          <a:graphicData uri="http://schemas.openxmlformats.org/drawingml/2006/table">
            <a:tbl>
              <a:tblPr firstRow="1" firstCol="1" bandRow="1"/>
              <a:tblGrid>
                <a:gridCol w="1061963">
                  <a:extLst>
                    <a:ext uri="{9D8B030D-6E8A-4147-A177-3AD203B41FA5}">
                      <a16:colId xmlns:a16="http://schemas.microsoft.com/office/drawing/2014/main" val="20000"/>
                    </a:ext>
                  </a:extLst>
                </a:gridCol>
                <a:gridCol w="2005789">
                  <a:extLst>
                    <a:ext uri="{9D8B030D-6E8A-4147-A177-3AD203B41FA5}">
                      <a16:colId xmlns:a16="http://schemas.microsoft.com/office/drawing/2014/main" val="20001"/>
                    </a:ext>
                  </a:extLst>
                </a:gridCol>
                <a:gridCol w="1511348">
                  <a:extLst>
                    <a:ext uri="{9D8B030D-6E8A-4147-A177-3AD203B41FA5}">
                      <a16:colId xmlns:a16="http://schemas.microsoft.com/office/drawing/2014/main" val="20002"/>
                    </a:ext>
                  </a:extLst>
                </a:gridCol>
                <a:gridCol w="1970888">
                  <a:extLst>
                    <a:ext uri="{9D8B030D-6E8A-4147-A177-3AD203B41FA5}">
                      <a16:colId xmlns:a16="http://schemas.microsoft.com/office/drawing/2014/main" val="20003"/>
                    </a:ext>
                  </a:extLst>
                </a:gridCol>
                <a:gridCol w="1546250">
                  <a:extLst>
                    <a:ext uri="{9D8B030D-6E8A-4147-A177-3AD203B41FA5}">
                      <a16:colId xmlns:a16="http://schemas.microsoft.com/office/drawing/2014/main" val="20004"/>
                    </a:ext>
                  </a:extLst>
                </a:gridCol>
                <a:gridCol w="2102838">
                  <a:extLst>
                    <a:ext uri="{9D8B030D-6E8A-4147-A177-3AD203B41FA5}">
                      <a16:colId xmlns:a16="http://schemas.microsoft.com/office/drawing/2014/main" val="20005"/>
                    </a:ext>
                  </a:extLst>
                </a:gridCol>
              </a:tblGrid>
              <a:tr h="1643960">
                <a:tc>
                  <a:txBody>
                    <a:bodyPr/>
                    <a:lstStyle/>
                    <a:p>
                      <a:pPr algn="ctr">
                        <a:lnSpc>
                          <a:spcPct val="107000"/>
                        </a:lnSpc>
                        <a:spcAft>
                          <a:spcPts val="0"/>
                        </a:spcAft>
                      </a:pPr>
                      <a:r>
                        <a:rPr lang="es-CO" sz="1400" dirty="0">
                          <a:effectLst/>
                          <a:latin typeface="Calibri"/>
                          <a:ea typeface="Times New Roman"/>
                          <a:cs typeface="Calibri"/>
                        </a:rPr>
                        <a:t>4104</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Atención integral de población en situación permanente de desprotección social y/o familiar. "Tú y yo con atención integral"</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4104036</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Centros de atención integral para personas con discapacidad construidos y dotados</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410403600</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Centros de atención integral para personas con Discapacidad construidos y dotados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2" name="2 Rectángulo">
            <a:extLst>
              <a:ext uri="{FF2B5EF4-FFF2-40B4-BE49-F238E27FC236}">
                <a16:creationId xmlns:a16="http://schemas.microsoft.com/office/drawing/2014/main" id="{D4F7D98D-4549-4349-99E7-988EB06C36C0}"/>
              </a:ext>
            </a:extLst>
          </p:cNvPr>
          <p:cNvSpPr/>
          <p:nvPr/>
        </p:nvSpPr>
        <p:spPr>
          <a:xfrm>
            <a:off x="688945" y="170723"/>
            <a:ext cx="6540530" cy="712183"/>
          </a:xfrm>
          <a:prstGeom prst="rect">
            <a:avLst/>
          </a:prstGeom>
          <a:noFill/>
          <a:ln>
            <a:noFill/>
          </a:ln>
        </p:spPr>
        <p:txBody>
          <a:bodyPr wrap="square">
            <a:spAutoFit/>
          </a:bodyPr>
          <a:lstStyle/>
          <a:p>
            <a:pPr>
              <a:lnSpc>
                <a:spcPts val="2400"/>
              </a:lnSpc>
            </a:pPr>
            <a:r>
              <a:rPr lang="es-CO" sz="2400" b="1" dirty="0">
                <a:solidFill>
                  <a:schemeClr val="tx1">
                    <a:lumMod val="95000"/>
                    <a:lumOff val="5000"/>
                  </a:schemeClr>
                </a:solidFill>
              </a:rPr>
              <a:t>Línea estratégica de Inclusión Social y Equidad  </a:t>
            </a:r>
          </a:p>
          <a:p>
            <a:pPr>
              <a:lnSpc>
                <a:spcPts val="2400"/>
              </a:lnSpc>
            </a:pPr>
            <a:r>
              <a:rPr lang="es-CO" sz="2400" b="1" dirty="0">
                <a:solidFill>
                  <a:schemeClr val="tx1">
                    <a:lumMod val="95000"/>
                    <a:lumOff val="5000"/>
                  </a:schemeClr>
                </a:solidFill>
              </a:rPr>
              <a:t>Sector:  Inclusión Social y Reconciliación</a:t>
            </a:r>
          </a:p>
        </p:txBody>
      </p:sp>
    </p:spTree>
    <p:extLst>
      <p:ext uri="{BB962C8B-B14F-4D97-AF65-F5344CB8AC3E}">
        <p14:creationId xmlns:p14="http://schemas.microsoft.com/office/powerpoint/2010/main" val="450912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4119" y="2844778"/>
            <a:ext cx="9066727" cy="113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B050"/>
              </a:solidFill>
              <a:latin typeface="Arial Black"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22353490"/>
              </p:ext>
            </p:extLst>
          </p:nvPr>
        </p:nvGraphicFramePr>
        <p:xfrm>
          <a:off x="879963" y="1084501"/>
          <a:ext cx="9981062" cy="285259"/>
        </p:xfrm>
        <a:graphic>
          <a:graphicData uri="http://schemas.openxmlformats.org/drawingml/2006/table">
            <a:tbl>
              <a:tblPr firstRow="1" firstCol="1" bandRow="1"/>
              <a:tblGrid>
                <a:gridCol w="1000897">
                  <a:extLst>
                    <a:ext uri="{9D8B030D-6E8A-4147-A177-3AD203B41FA5}">
                      <a16:colId xmlns:a16="http://schemas.microsoft.com/office/drawing/2014/main" val="20000"/>
                    </a:ext>
                  </a:extLst>
                </a:gridCol>
                <a:gridCol w="2101277">
                  <a:extLst>
                    <a:ext uri="{9D8B030D-6E8A-4147-A177-3AD203B41FA5}">
                      <a16:colId xmlns:a16="http://schemas.microsoft.com/office/drawing/2014/main" val="20001"/>
                    </a:ext>
                  </a:extLst>
                </a:gridCol>
                <a:gridCol w="1383057">
                  <a:extLst>
                    <a:ext uri="{9D8B030D-6E8A-4147-A177-3AD203B41FA5}">
                      <a16:colId xmlns:a16="http://schemas.microsoft.com/office/drawing/2014/main" val="20002"/>
                    </a:ext>
                  </a:extLst>
                </a:gridCol>
                <a:gridCol w="1925361">
                  <a:extLst>
                    <a:ext uri="{9D8B030D-6E8A-4147-A177-3AD203B41FA5}">
                      <a16:colId xmlns:a16="http://schemas.microsoft.com/office/drawing/2014/main" val="20003"/>
                    </a:ext>
                  </a:extLst>
                </a:gridCol>
                <a:gridCol w="1514082">
                  <a:extLst>
                    <a:ext uri="{9D8B030D-6E8A-4147-A177-3AD203B41FA5}">
                      <a16:colId xmlns:a16="http://schemas.microsoft.com/office/drawing/2014/main" val="20004"/>
                    </a:ext>
                  </a:extLst>
                </a:gridCol>
                <a:gridCol w="2056388">
                  <a:extLst>
                    <a:ext uri="{9D8B030D-6E8A-4147-A177-3AD203B41FA5}">
                      <a16:colId xmlns:a16="http://schemas.microsoft.com/office/drawing/2014/main" val="20005"/>
                    </a:ext>
                  </a:extLst>
                </a:gridCol>
              </a:tblGrid>
              <a:tr h="285259">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PROGRAMA</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CÓDIGO</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a:solidFill>
                            <a:srgbClr val="FFFFFF"/>
                          </a:solidFill>
                          <a:effectLst/>
                          <a:latin typeface="Calibri"/>
                          <a:ea typeface="Times New Roman"/>
                          <a:cs typeface="Calibri"/>
                        </a:rPr>
                        <a:t>PRODUCTO</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027860772"/>
              </p:ext>
            </p:extLst>
          </p:nvPr>
        </p:nvGraphicFramePr>
        <p:xfrm>
          <a:off x="879963" y="1363783"/>
          <a:ext cx="9981062" cy="2874842"/>
        </p:xfrm>
        <a:graphic>
          <a:graphicData uri="http://schemas.openxmlformats.org/drawingml/2006/table">
            <a:tbl>
              <a:tblPr firstRow="1" firstCol="1" bandRow="1"/>
              <a:tblGrid>
                <a:gridCol w="985124">
                  <a:extLst>
                    <a:ext uri="{9D8B030D-6E8A-4147-A177-3AD203B41FA5}">
                      <a16:colId xmlns:a16="http://schemas.microsoft.com/office/drawing/2014/main" val="20000"/>
                    </a:ext>
                  </a:extLst>
                </a:gridCol>
                <a:gridCol w="2117049">
                  <a:extLst>
                    <a:ext uri="{9D8B030D-6E8A-4147-A177-3AD203B41FA5}">
                      <a16:colId xmlns:a16="http://schemas.microsoft.com/office/drawing/2014/main" val="20001"/>
                    </a:ext>
                  </a:extLst>
                </a:gridCol>
                <a:gridCol w="1383057">
                  <a:extLst>
                    <a:ext uri="{9D8B030D-6E8A-4147-A177-3AD203B41FA5}">
                      <a16:colId xmlns:a16="http://schemas.microsoft.com/office/drawing/2014/main" val="20002"/>
                    </a:ext>
                  </a:extLst>
                </a:gridCol>
                <a:gridCol w="1891391">
                  <a:extLst>
                    <a:ext uri="{9D8B030D-6E8A-4147-A177-3AD203B41FA5}">
                      <a16:colId xmlns:a16="http://schemas.microsoft.com/office/drawing/2014/main" val="20003"/>
                    </a:ext>
                  </a:extLst>
                </a:gridCol>
                <a:gridCol w="1548053">
                  <a:extLst>
                    <a:ext uri="{9D8B030D-6E8A-4147-A177-3AD203B41FA5}">
                      <a16:colId xmlns:a16="http://schemas.microsoft.com/office/drawing/2014/main" val="20004"/>
                    </a:ext>
                  </a:extLst>
                </a:gridCol>
                <a:gridCol w="2056388">
                  <a:extLst>
                    <a:ext uri="{9D8B030D-6E8A-4147-A177-3AD203B41FA5}">
                      <a16:colId xmlns:a16="http://schemas.microsoft.com/office/drawing/2014/main" val="20005"/>
                    </a:ext>
                  </a:extLst>
                </a:gridCol>
              </a:tblGrid>
              <a:tr h="1853526">
                <a:tc>
                  <a:txBody>
                    <a:bodyPr/>
                    <a:lstStyle/>
                    <a:p>
                      <a:pPr algn="ctr">
                        <a:lnSpc>
                          <a:spcPct val="107000"/>
                        </a:lnSpc>
                        <a:spcAft>
                          <a:spcPts val="0"/>
                        </a:spcAft>
                      </a:pPr>
                      <a:r>
                        <a:rPr lang="es-CO" sz="1400" dirty="0">
                          <a:effectLst/>
                          <a:latin typeface="Calibri"/>
                          <a:ea typeface="Times New Roman"/>
                          <a:cs typeface="Calibri"/>
                        </a:rPr>
                        <a:t>4301</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Fomento a la recreación, la actividad física y el deporte para desarrollar entornos de convivencia y paz. "Tú y yo en la recreación y el deporte"</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4301004</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Infraestructura  deportiva y/o recreativa con procesos   constructivos , mejorados, ampliados, mantenidos, y/o  reforzados </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effectLst/>
                          <a:latin typeface="Calibri"/>
                          <a:ea typeface="Times New Roman"/>
                          <a:cs typeface="Calibri"/>
                        </a:rPr>
                        <a:t>430100401</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Infraestructura deportiva y/o recreativa construida mejorada, ampliada, mantenida, y/o  reforzada </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1316">
                <a:tc>
                  <a:txBody>
                    <a:bodyPr/>
                    <a:lstStyle/>
                    <a:p>
                      <a:pPr algn="ctr">
                        <a:lnSpc>
                          <a:spcPct val="107000"/>
                        </a:lnSpc>
                        <a:spcAft>
                          <a:spcPts val="0"/>
                        </a:spcAft>
                      </a:pPr>
                      <a:r>
                        <a:rPr lang="es-CO" sz="1400">
                          <a:effectLst/>
                          <a:latin typeface="Calibri"/>
                          <a:ea typeface="Times New Roman"/>
                          <a:cs typeface="Calibri"/>
                        </a:rPr>
                        <a:t>4302</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Formación y preparación de deportistas. "Tú y yo campeones"</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effectLst/>
                          <a:latin typeface="Calibri"/>
                          <a:ea typeface="Times New Roman"/>
                          <a:cs typeface="Calibri"/>
                        </a:rPr>
                        <a:t>4302020</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effectLst/>
                          <a:latin typeface="Calibri"/>
                          <a:ea typeface="Times New Roman"/>
                          <a:cs typeface="Calibri"/>
                        </a:rPr>
                        <a:t>Piscinas construidas y dotadas</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effectLst/>
                          <a:latin typeface="Calibri"/>
                          <a:ea typeface="Times New Roman"/>
                          <a:cs typeface="Calibri"/>
                        </a:rPr>
                        <a:t>430202000</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effectLst/>
                          <a:latin typeface="Calibri"/>
                          <a:ea typeface="Times New Roman"/>
                          <a:cs typeface="Calibri"/>
                        </a:rPr>
                        <a:t>Piscinas construidas y dotadas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2 Rectángulo">
            <a:extLst>
              <a:ext uri="{FF2B5EF4-FFF2-40B4-BE49-F238E27FC236}">
                <a16:creationId xmlns:a16="http://schemas.microsoft.com/office/drawing/2014/main" id="{4044815E-C492-4BE3-826D-AFEA9E6C2BE9}"/>
              </a:ext>
            </a:extLst>
          </p:cNvPr>
          <p:cNvSpPr/>
          <p:nvPr/>
        </p:nvSpPr>
        <p:spPr>
          <a:xfrm>
            <a:off x="765145" y="170723"/>
            <a:ext cx="6540530" cy="712183"/>
          </a:xfrm>
          <a:prstGeom prst="rect">
            <a:avLst/>
          </a:prstGeom>
          <a:noFill/>
          <a:ln>
            <a:noFill/>
          </a:ln>
        </p:spPr>
        <p:txBody>
          <a:bodyPr wrap="square">
            <a:spAutoFit/>
          </a:bodyPr>
          <a:lstStyle/>
          <a:p>
            <a:pPr>
              <a:lnSpc>
                <a:spcPts val="2400"/>
              </a:lnSpc>
            </a:pPr>
            <a:r>
              <a:rPr lang="es-CO" sz="2400" b="1" dirty="0">
                <a:solidFill>
                  <a:schemeClr val="tx1">
                    <a:lumMod val="95000"/>
                    <a:lumOff val="5000"/>
                  </a:schemeClr>
                </a:solidFill>
              </a:rPr>
              <a:t>Línea estratégica de Inclusión Social y Equidad  </a:t>
            </a:r>
          </a:p>
          <a:p>
            <a:pPr>
              <a:lnSpc>
                <a:spcPts val="2400"/>
              </a:lnSpc>
            </a:pPr>
            <a:r>
              <a:rPr lang="es-CO" sz="2400" b="1" dirty="0">
                <a:solidFill>
                  <a:schemeClr val="tx1">
                    <a:lumMod val="95000"/>
                    <a:lumOff val="5000"/>
                  </a:schemeClr>
                </a:solidFill>
              </a:rPr>
              <a:t>Sector:  Deporte y Recreación</a:t>
            </a:r>
          </a:p>
        </p:txBody>
      </p:sp>
    </p:spTree>
    <p:extLst>
      <p:ext uri="{BB962C8B-B14F-4D97-AF65-F5344CB8AC3E}">
        <p14:creationId xmlns:p14="http://schemas.microsoft.com/office/powerpoint/2010/main" val="3236766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14119" y="2844778"/>
            <a:ext cx="9066727" cy="113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B050"/>
              </a:solidFill>
              <a:latin typeface="Arial Black"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2360260446"/>
              </p:ext>
            </p:extLst>
          </p:nvPr>
        </p:nvGraphicFramePr>
        <p:xfrm>
          <a:off x="888755" y="953841"/>
          <a:ext cx="9866731" cy="312331"/>
        </p:xfrm>
        <a:graphic>
          <a:graphicData uri="http://schemas.openxmlformats.org/drawingml/2006/table">
            <a:tbl>
              <a:tblPr firstRow="1" firstCol="1" bandRow="1"/>
              <a:tblGrid>
                <a:gridCol w="881971">
                  <a:extLst>
                    <a:ext uri="{9D8B030D-6E8A-4147-A177-3AD203B41FA5}">
                      <a16:colId xmlns:a16="http://schemas.microsoft.com/office/drawing/2014/main" val="20000"/>
                    </a:ext>
                  </a:extLst>
                </a:gridCol>
                <a:gridCol w="2102352">
                  <a:extLst>
                    <a:ext uri="{9D8B030D-6E8A-4147-A177-3AD203B41FA5}">
                      <a16:colId xmlns:a16="http://schemas.microsoft.com/office/drawing/2014/main" val="20001"/>
                    </a:ext>
                  </a:extLst>
                </a:gridCol>
                <a:gridCol w="1383765">
                  <a:extLst>
                    <a:ext uri="{9D8B030D-6E8A-4147-A177-3AD203B41FA5}">
                      <a16:colId xmlns:a16="http://schemas.microsoft.com/office/drawing/2014/main" val="20002"/>
                    </a:ext>
                  </a:extLst>
                </a:gridCol>
                <a:gridCol w="1926347">
                  <a:extLst>
                    <a:ext uri="{9D8B030D-6E8A-4147-A177-3AD203B41FA5}">
                      <a16:colId xmlns:a16="http://schemas.microsoft.com/office/drawing/2014/main" val="20003"/>
                    </a:ext>
                  </a:extLst>
                </a:gridCol>
                <a:gridCol w="1514857">
                  <a:extLst>
                    <a:ext uri="{9D8B030D-6E8A-4147-A177-3AD203B41FA5}">
                      <a16:colId xmlns:a16="http://schemas.microsoft.com/office/drawing/2014/main" val="20004"/>
                    </a:ext>
                  </a:extLst>
                </a:gridCol>
                <a:gridCol w="2057439">
                  <a:extLst>
                    <a:ext uri="{9D8B030D-6E8A-4147-A177-3AD203B41FA5}">
                      <a16:colId xmlns:a16="http://schemas.microsoft.com/office/drawing/2014/main" val="20005"/>
                    </a:ext>
                  </a:extLst>
                </a:gridCol>
              </a:tblGrid>
              <a:tr h="312331">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PROGRAMA</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PRODUCTO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sp>
        <p:nvSpPr>
          <p:cNvPr id="9" name="Rectangle 1"/>
          <p:cNvSpPr>
            <a:spLocks noChangeArrowheads="1"/>
          </p:cNvSpPr>
          <p:nvPr/>
        </p:nvSpPr>
        <p:spPr bwMode="auto">
          <a:xfrm>
            <a:off x="2990850" y="3863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2516236232"/>
              </p:ext>
            </p:extLst>
          </p:nvPr>
        </p:nvGraphicFramePr>
        <p:xfrm>
          <a:off x="885552" y="1266172"/>
          <a:ext cx="9841359" cy="4744375"/>
        </p:xfrm>
        <a:graphic>
          <a:graphicData uri="http://schemas.openxmlformats.org/drawingml/2006/table">
            <a:tbl>
              <a:tblPr firstRow="1" firstCol="1" bandRow="1"/>
              <a:tblGrid>
                <a:gridCol w="826397">
                  <a:extLst>
                    <a:ext uri="{9D8B030D-6E8A-4147-A177-3AD203B41FA5}">
                      <a16:colId xmlns:a16="http://schemas.microsoft.com/office/drawing/2014/main" val="20000"/>
                    </a:ext>
                  </a:extLst>
                </a:gridCol>
                <a:gridCol w="2129425">
                  <a:extLst>
                    <a:ext uri="{9D8B030D-6E8A-4147-A177-3AD203B41FA5}">
                      <a16:colId xmlns:a16="http://schemas.microsoft.com/office/drawing/2014/main" val="20001"/>
                    </a:ext>
                  </a:extLst>
                </a:gridCol>
                <a:gridCol w="1402915">
                  <a:extLst>
                    <a:ext uri="{9D8B030D-6E8A-4147-A177-3AD203B41FA5}">
                      <a16:colId xmlns:a16="http://schemas.microsoft.com/office/drawing/2014/main" val="20002"/>
                    </a:ext>
                  </a:extLst>
                </a:gridCol>
                <a:gridCol w="1903956">
                  <a:extLst>
                    <a:ext uri="{9D8B030D-6E8A-4147-A177-3AD203B41FA5}">
                      <a16:colId xmlns:a16="http://schemas.microsoft.com/office/drawing/2014/main" val="20003"/>
                    </a:ext>
                  </a:extLst>
                </a:gridCol>
                <a:gridCol w="1515650">
                  <a:extLst>
                    <a:ext uri="{9D8B030D-6E8A-4147-A177-3AD203B41FA5}">
                      <a16:colId xmlns:a16="http://schemas.microsoft.com/office/drawing/2014/main" val="20004"/>
                    </a:ext>
                  </a:extLst>
                </a:gridCol>
                <a:gridCol w="2063016">
                  <a:extLst>
                    <a:ext uri="{9D8B030D-6E8A-4147-A177-3AD203B41FA5}">
                      <a16:colId xmlns:a16="http://schemas.microsoft.com/office/drawing/2014/main" val="20005"/>
                    </a:ext>
                  </a:extLst>
                </a:gridCol>
              </a:tblGrid>
              <a:tr h="1210699">
                <a:tc>
                  <a:txBody>
                    <a:bodyPr/>
                    <a:lstStyle/>
                    <a:p>
                      <a:pPr algn="ctr">
                        <a:lnSpc>
                          <a:spcPct val="107000"/>
                        </a:lnSpc>
                        <a:spcAft>
                          <a:spcPts val="0"/>
                        </a:spcAft>
                      </a:pPr>
                      <a:r>
                        <a:rPr lang="es-CO" sz="1300" dirty="0">
                          <a:effectLst/>
                          <a:latin typeface="Calibri"/>
                          <a:ea typeface="Times New Roman"/>
                          <a:cs typeface="Calibri"/>
                        </a:rPr>
                        <a:t>1702</a:t>
                      </a:r>
                      <a:endParaRPr lang="es-CO" sz="1300" dirty="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Inclusión productiva de pequeños productores rurales. "Tú y yo con oportunidades para el pequeño campesino"</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1702017</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dirty="0">
                          <a:effectLst/>
                          <a:latin typeface="Calibri"/>
                          <a:ea typeface="Times New Roman"/>
                          <a:cs typeface="Calibri"/>
                        </a:rPr>
                        <a:t>Servicio de apoyo para el fomento organizativo de la Agricultura Campesina, Familiar y Comunitaria</a:t>
                      </a:r>
                      <a:endParaRPr lang="es-CO" sz="1300" dirty="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170201700</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dirty="0">
                          <a:effectLst/>
                          <a:latin typeface="Calibri"/>
                          <a:ea typeface="Times New Roman"/>
                          <a:cs typeface="Calibri"/>
                        </a:rPr>
                        <a:t>Productores agropecuarios apoyados</a:t>
                      </a:r>
                      <a:endParaRPr lang="es-CO" sz="1300" dirty="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8916">
                <a:tc>
                  <a:txBody>
                    <a:bodyPr/>
                    <a:lstStyle/>
                    <a:p>
                      <a:pPr algn="ctr">
                        <a:lnSpc>
                          <a:spcPct val="107000"/>
                        </a:lnSpc>
                        <a:spcAft>
                          <a:spcPts val="0"/>
                        </a:spcAft>
                      </a:pPr>
                      <a:r>
                        <a:rPr lang="es-CO" sz="1300">
                          <a:effectLst/>
                          <a:latin typeface="Calibri"/>
                          <a:ea typeface="Times New Roman"/>
                          <a:cs typeface="Calibri"/>
                        </a:rPr>
                        <a:t>1702</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Inclusión productiva de pequeños productores rurales. "Tú y yo con oportunidades para el pequeño campesino"</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1702021</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dirty="0">
                          <a:effectLst/>
                          <a:latin typeface="Calibri"/>
                          <a:ea typeface="Times New Roman"/>
                          <a:cs typeface="Calibri"/>
                        </a:rPr>
                        <a:t>Servicio de acompañamiento productivo y empresarial</a:t>
                      </a:r>
                      <a:endParaRPr lang="es-CO" sz="1300" dirty="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170202100</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Unidades productivas beneficiadas</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1748">
                <a:tc>
                  <a:txBody>
                    <a:bodyPr/>
                    <a:lstStyle/>
                    <a:p>
                      <a:pPr algn="ctr">
                        <a:lnSpc>
                          <a:spcPct val="107000"/>
                        </a:lnSpc>
                        <a:spcAft>
                          <a:spcPts val="0"/>
                        </a:spcAft>
                      </a:pPr>
                      <a:r>
                        <a:rPr lang="es-CO" sz="1300">
                          <a:effectLst/>
                          <a:latin typeface="Calibri"/>
                          <a:ea typeface="Times New Roman"/>
                          <a:cs typeface="Calibri"/>
                        </a:rPr>
                        <a:t>1703</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Servicios financieros y gestión del riesgo para las actividades agropecuarias y rurales. "Tú y yo con un campo protegido"</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1703013</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Servicio de apoyo a la implementación de mecanismos y herramientas para el conocimiento, reducción y manejo de riesgos agropecuarios</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170301300</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Personas beneficiadas</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8916">
                <a:tc>
                  <a:txBody>
                    <a:bodyPr/>
                    <a:lstStyle/>
                    <a:p>
                      <a:pPr algn="ctr">
                        <a:lnSpc>
                          <a:spcPct val="107000"/>
                        </a:lnSpc>
                        <a:spcAft>
                          <a:spcPts val="0"/>
                        </a:spcAft>
                      </a:pPr>
                      <a:r>
                        <a:rPr lang="es-CO" sz="1300">
                          <a:effectLst/>
                          <a:latin typeface="Calibri"/>
                          <a:ea typeface="Times New Roman"/>
                          <a:cs typeface="Calibri"/>
                        </a:rPr>
                        <a:t>1704</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a:effectLst/>
                          <a:latin typeface="Calibri"/>
                          <a:ea typeface="Times New Roman"/>
                          <a:cs typeface="Calibri"/>
                        </a:rPr>
                        <a:t>Ordenamiento social y uso productivo del territorio rural. "Tú y yo con un campo planificado"</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1704002</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dirty="0">
                          <a:effectLst/>
                          <a:latin typeface="Calibri"/>
                          <a:ea typeface="Times New Roman"/>
                          <a:cs typeface="Calibri"/>
                        </a:rPr>
                        <a:t>Documentos de lineamientos técnicos</a:t>
                      </a:r>
                      <a:endParaRPr lang="es-CO" sz="1300" dirty="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300">
                          <a:effectLst/>
                          <a:latin typeface="Calibri"/>
                          <a:ea typeface="Times New Roman"/>
                          <a:cs typeface="Calibri"/>
                        </a:rPr>
                        <a:t>170400203</a:t>
                      </a:r>
                      <a:endParaRPr lang="es-CO" sz="130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300" dirty="0">
                          <a:effectLst/>
                          <a:latin typeface="Calibri"/>
                          <a:ea typeface="Times New Roman"/>
                          <a:cs typeface="Calibri"/>
                        </a:rPr>
                        <a:t>Documentos de lineamientos para el ordenamiento social y productivo elaborados</a:t>
                      </a:r>
                      <a:endParaRPr lang="es-CO" sz="1300" dirty="0">
                        <a:effectLst/>
                        <a:latin typeface="Calibri"/>
                        <a:ea typeface="Calibri"/>
                        <a:cs typeface="Times New Roman"/>
                      </a:endParaRPr>
                    </a:p>
                  </a:txBody>
                  <a:tcPr marL="32220" marR="32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Rectangle 2"/>
          <p:cNvSpPr>
            <a:spLocks noChangeArrowheads="1"/>
          </p:cNvSpPr>
          <p:nvPr/>
        </p:nvSpPr>
        <p:spPr bwMode="auto">
          <a:xfrm>
            <a:off x="3843338"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a:ln>
                <a:noFill/>
              </a:ln>
              <a:solidFill>
                <a:schemeClr val="tx1"/>
              </a:solidFill>
              <a:effectLst/>
              <a:latin typeface="Arial" pitchFamily="34" charset="0"/>
              <a:cs typeface="Arial" pitchFamily="34" charset="0"/>
            </a:endParaRPr>
          </a:p>
        </p:txBody>
      </p:sp>
      <p:sp>
        <p:nvSpPr>
          <p:cNvPr id="12" name="6 Rectángulo">
            <a:extLst>
              <a:ext uri="{FF2B5EF4-FFF2-40B4-BE49-F238E27FC236}">
                <a16:creationId xmlns:a16="http://schemas.microsoft.com/office/drawing/2014/main" id="{80D7BF6A-BE98-40B4-BCBA-B6A8F98BB5F7}"/>
              </a:ext>
            </a:extLst>
          </p:cNvPr>
          <p:cNvSpPr/>
          <p:nvPr/>
        </p:nvSpPr>
        <p:spPr>
          <a:xfrm>
            <a:off x="498231" y="179770"/>
            <a:ext cx="9934169" cy="1019959"/>
          </a:xfrm>
          <a:prstGeom prst="rect">
            <a:avLst/>
          </a:prstGeom>
          <a:noFill/>
          <a:ln>
            <a:noFill/>
          </a:ln>
        </p:spPr>
        <p:txBody>
          <a:bodyPr wrap="square">
            <a:spAutoFit/>
          </a:bodyPr>
          <a:lstStyle/>
          <a:p>
            <a:pPr marL="295275">
              <a:lnSpc>
                <a:spcPts val="2400"/>
              </a:lnSpc>
            </a:pPr>
            <a:r>
              <a:rPr lang="es-CO" sz="2400" b="1" dirty="0">
                <a:solidFill>
                  <a:schemeClr val="tx1">
                    <a:lumMod val="95000"/>
                    <a:lumOff val="5000"/>
                  </a:schemeClr>
                </a:solidFill>
                <a:ea typeface="Calibri"/>
                <a:cs typeface="Times New Roman"/>
              </a:rPr>
              <a:t>Línea estratégica de Productividad y Competitividad  </a:t>
            </a:r>
          </a:p>
          <a:p>
            <a:pPr marL="295275">
              <a:lnSpc>
                <a:spcPts val="2400"/>
              </a:lnSpc>
            </a:pPr>
            <a:r>
              <a:rPr lang="es-CO" sz="2400" b="1" dirty="0">
                <a:solidFill>
                  <a:schemeClr val="tx1">
                    <a:lumMod val="95000"/>
                    <a:lumOff val="5000"/>
                  </a:schemeClr>
                </a:solidFill>
                <a:ea typeface="Calibri"/>
                <a:cs typeface="Times New Roman"/>
              </a:rPr>
              <a:t>Sector:  Agricultura y Desarrollo Rural</a:t>
            </a:r>
          </a:p>
          <a:p>
            <a:pPr marL="295275">
              <a:lnSpc>
                <a:spcPts val="2400"/>
              </a:lnSpc>
            </a:pPr>
            <a:endParaRPr lang="es-CO" sz="2400" b="1" dirty="0">
              <a:solidFill>
                <a:schemeClr val="tx1">
                  <a:lumMod val="95000"/>
                  <a:lumOff val="5000"/>
                </a:schemeClr>
              </a:solidFill>
              <a:ea typeface="Calibri"/>
              <a:cs typeface="Times New Roman"/>
            </a:endParaRPr>
          </a:p>
        </p:txBody>
      </p:sp>
    </p:spTree>
    <p:extLst>
      <p:ext uri="{BB962C8B-B14F-4D97-AF65-F5344CB8AC3E}">
        <p14:creationId xmlns:p14="http://schemas.microsoft.com/office/powerpoint/2010/main" val="2736894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2256322869"/>
              </p:ext>
            </p:extLst>
          </p:nvPr>
        </p:nvGraphicFramePr>
        <p:xfrm>
          <a:off x="638834" y="912902"/>
          <a:ext cx="10359020" cy="286827"/>
        </p:xfrm>
        <a:graphic>
          <a:graphicData uri="http://schemas.openxmlformats.org/drawingml/2006/table">
            <a:tbl>
              <a:tblPr firstRow="1" firstCol="1" bandRow="1"/>
              <a:tblGrid>
                <a:gridCol w="644398">
                  <a:extLst>
                    <a:ext uri="{9D8B030D-6E8A-4147-A177-3AD203B41FA5}">
                      <a16:colId xmlns:a16="http://schemas.microsoft.com/office/drawing/2014/main" val="20000"/>
                    </a:ext>
                  </a:extLst>
                </a:gridCol>
                <a:gridCol w="2489740">
                  <a:extLst>
                    <a:ext uri="{9D8B030D-6E8A-4147-A177-3AD203B41FA5}">
                      <a16:colId xmlns:a16="http://schemas.microsoft.com/office/drawing/2014/main" val="20001"/>
                    </a:ext>
                  </a:extLst>
                </a:gridCol>
                <a:gridCol w="981778">
                  <a:extLst>
                    <a:ext uri="{9D8B030D-6E8A-4147-A177-3AD203B41FA5}">
                      <a16:colId xmlns:a16="http://schemas.microsoft.com/office/drawing/2014/main" val="20002"/>
                    </a:ext>
                  </a:extLst>
                </a:gridCol>
                <a:gridCol w="2844641">
                  <a:extLst>
                    <a:ext uri="{9D8B030D-6E8A-4147-A177-3AD203B41FA5}">
                      <a16:colId xmlns:a16="http://schemas.microsoft.com/office/drawing/2014/main" val="20003"/>
                    </a:ext>
                  </a:extLst>
                </a:gridCol>
                <a:gridCol w="1271277">
                  <a:extLst>
                    <a:ext uri="{9D8B030D-6E8A-4147-A177-3AD203B41FA5}">
                      <a16:colId xmlns:a16="http://schemas.microsoft.com/office/drawing/2014/main" val="20004"/>
                    </a:ext>
                  </a:extLst>
                </a:gridCol>
                <a:gridCol w="2127186">
                  <a:extLst>
                    <a:ext uri="{9D8B030D-6E8A-4147-A177-3AD203B41FA5}">
                      <a16:colId xmlns:a16="http://schemas.microsoft.com/office/drawing/2014/main" val="20005"/>
                    </a:ext>
                  </a:extLst>
                </a:gridCol>
              </a:tblGrid>
              <a:tr h="286827">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PROGRAMA</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PRODUCTO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524686419"/>
              </p:ext>
            </p:extLst>
          </p:nvPr>
        </p:nvGraphicFramePr>
        <p:xfrm>
          <a:off x="638834" y="1199729"/>
          <a:ext cx="10359020" cy="4887119"/>
        </p:xfrm>
        <a:graphic>
          <a:graphicData uri="http://schemas.openxmlformats.org/drawingml/2006/table">
            <a:tbl>
              <a:tblPr/>
              <a:tblGrid>
                <a:gridCol w="638823">
                  <a:extLst>
                    <a:ext uri="{9D8B030D-6E8A-4147-A177-3AD203B41FA5}">
                      <a16:colId xmlns:a16="http://schemas.microsoft.com/office/drawing/2014/main" val="20000"/>
                    </a:ext>
                  </a:extLst>
                </a:gridCol>
                <a:gridCol w="2500276">
                  <a:extLst>
                    <a:ext uri="{9D8B030D-6E8A-4147-A177-3AD203B41FA5}">
                      <a16:colId xmlns:a16="http://schemas.microsoft.com/office/drawing/2014/main" val="20001"/>
                    </a:ext>
                  </a:extLst>
                </a:gridCol>
                <a:gridCol w="956907">
                  <a:extLst>
                    <a:ext uri="{9D8B030D-6E8A-4147-A177-3AD203B41FA5}">
                      <a16:colId xmlns:a16="http://schemas.microsoft.com/office/drawing/2014/main" val="20002"/>
                    </a:ext>
                  </a:extLst>
                </a:gridCol>
                <a:gridCol w="2839109">
                  <a:extLst>
                    <a:ext uri="{9D8B030D-6E8A-4147-A177-3AD203B41FA5}">
                      <a16:colId xmlns:a16="http://schemas.microsoft.com/office/drawing/2014/main" val="20003"/>
                    </a:ext>
                  </a:extLst>
                </a:gridCol>
                <a:gridCol w="1273834">
                  <a:extLst>
                    <a:ext uri="{9D8B030D-6E8A-4147-A177-3AD203B41FA5}">
                      <a16:colId xmlns:a16="http://schemas.microsoft.com/office/drawing/2014/main" val="20004"/>
                    </a:ext>
                  </a:extLst>
                </a:gridCol>
                <a:gridCol w="2150071">
                  <a:extLst>
                    <a:ext uri="{9D8B030D-6E8A-4147-A177-3AD203B41FA5}">
                      <a16:colId xmlns:a16="http://schemas.microsoft.com/office/drawing/2014/main" val="20005"/>
                    </a:ext>
                  </a:extLst>
                </a:gridCol>
              </a:tblGrid>
              <a:tr h="403580">
                <a:tc>
                  <a:txBody>
                    <a:bodyPr/>
                    <a:lstStyle/>
                    <a:p>
                      <a:pPr algn="ctr" fontAlgn="ctr"/>
                      <a:r>
                        <a:rPr lang="es-CO" sz="1200" b="0" i="0" u="none" strike="noStrike" dirty="0">
                          <a:solidFill>
                            <a:srgbClr val="000000"/>
                          </a:solidFill>
                          <a:effectLst/>
                          <a:latin typeface="Calibri"/>
                        </a:rPr>
                        <a:t>2402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Infraestructura red vial regional. "Tú y yo con movilidad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2402041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Infraestructura   vial  con procesos  de construcción, mejoramiento, ampliación, mantenimiento y/o  reforzamiento.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240204100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Infraestructura  vial    construída, mejorada, ampliada,  mantenida, y/o  reforzada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554922">
                <a:tc>
                  <a:txBody>
                    <a:bodyPr/>
                    <a:lstStyle/>
                    <a:p>
                      <a:pPr algn="ctr" fontAlgn="ctr"/>
                      <a:r>
                        <a:rPr lang="es-CO" sz="1200" b="0" i="0" u="none" strike="noStrike">
                          <a:solidFill>
                            <a:srgbClr val="000000"/>
                          </a:solidFill>
                          <a:effectLst/>
                          <a:latin typeface="Calibri"/>
                        </a:rPr>
                        <a:t>3202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Conservación de la biodiversidad y sus servicios ecosistémicos. "Tú y yo en territorios biodiversos"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Servicio de restauración de ecosistemas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320200500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Áreas en proceso de restauración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54922">
                <a:tc>
                  <a:txBody>
                    <a:bodyPr/>
                    <a:lstStyle/>
                    <a:p>
                      <a:pPr algn="ctr" fontAlgn="ctr"/>
                      <a:r>
                        <a:rPr lang="es-CO" sz="1200" b="0" i="0" u="none" strike="noStrike">
                          <a:solidFill>
                            <a:srgbClr val="000000"/>
                          </a:solidFill>
                          <a:effectLst/>
                          <a:latin typeface="Calibri"/>
                        </a:rPr>
                        <a:t>3202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Conservación de la biodiversidad y sus servicios ecosistémicos. "Tú y yo en territorios biodiversos"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3202043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Servicio apoyo financiero para la implementación de esquemas de pago por Servicio ambientales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320204300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Esquemas de Pago por Servicio ambientales implementados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605369">
                <a:tc>
                  <a:txBody>
                    <a:bodyPr/>
                    <a:lstStyle/>
                    <a:p>
                      <a:pPr algn="ctr" fontAlgn="ctr"/>
                      <a:r>
                        <a:rPr lang="es-CO" sz="1200" b="0" i="0" u="none" strike="noStrike">
                          <a:solidFill>
                            <a:srgbClr val="000000"/>
                          </a:solidFill>
                          <a:effectLst/>
                          <a:latin typeface="Calibri"/>
                        </a:rPr>
                        <a:t>3204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Gestión de la información y el conocimiento ambiental. "Tú y yo conscientes con la naturaleza"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3204012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Servicio de apoyo financiero a emprendimientos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320401200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Emprendimientos apoyados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605369">
                <a:tc>
                  <a:txBody>
                    <a:bodyPr/>
                    <a:lstStyle/>
                    <a:p>
                      <a:pPr algn="ctr" fontAlgn="ctr"/>
                      <a:r>
                        <a:rPr lang="es-CO" sz="1200" b="0" i="0" u="none" strike="noStrike">
                          <a:solidFill>
                            <a:srgbClr val="000000"/>
                          </a:solidFill>
                          <a:effectLst/>
                          <a:latin typeface="Calibri"/>
                        </a:rPr>
                        <a:t>3204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Gestión de la información y el conocimiento ambiental. "Tú y yo conscientes con la naturaleza"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3204039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Estaciones meteorológicas construidas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320403900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Estaciones meteorológicas construidas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605369">
                <a:tc>
                  <a:txBody>
                    <a:bodyPr/>
                    <a:lstStyle/>
                    <a:p>
                      <a:pPr algn="ctr" fontAlgn="ctr"/>
                      <a:r>
                        <a:rPr lang="es-CO" sz="1200" b="0" i="0" u="none" strike="noStrike">
                          <a:solidFill>
                            <a:srgbClr val="000000"/>
                          </a:solidFill>
                          <a:effectLst/>
                          <a:latin typeface="Calibri"/>
                        </a:rPr>
                        <a:t>3205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Ordenamiento Ambiental Territorial. "Tú y yo planificamos con sentido ambiental"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3205002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Documentos de estudios técnicos para el ordenamiento ambiental territorial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a:rPr>
                        <a:t>320500200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Documentos de estudios técnicos para el conocimiento y reducción del riesgo de desastres elaborados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756711">
                <a:tc>
                  <a:txBody>
                    <a:bodyPr/>
                    <a:lstStyle/>
                    <a:p>
                      <a:pPr algn="ctr" fontAlgn="ctr"/>
                      <a:r>
                        <a:rPr lang="es-CO" sz="1200" b="0" i="0" u="none" strike="noStrike">
                          <a:solidFill>
                            <a:srgbClr val="000000"/>
                          </a:solidFill>
                          <a:effectLst/>
                          <a:latin typeface="Calibri"/>
                        </a:rPr>
                        <a:t>3206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Gestión del cambio climático para un desarrollo bajo en carbono y resiliente al clima. "Tú y yo preparados para el cambio climático"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3206005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Servicio de divulgación de la información en gestión del cambio climático para un desarrollo bajo en carbono y resiliente al clima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320600500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Campañas de información en gestión de cambio climático realizadas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655817">
                <a:tc>
                  <a:txBody>
                    <a:bodyPr/>
                    <a:lstStyle/>
                    <a:p>
                      <a:pPr algn="ctr" fontAlgn="ctr"/>
                      <a:r>
                        <a:rPr lang="es-CO" sz="1200" b="0" i="0" u="none" strike="noStrike" dirty="0">
                          <a:solidFill>
                            <a:srgbClr val="000000"/>
                          </a:solidFill>
                          <a:effectLst/>
                          <a:latin typeface="Calibri"/>
                        </a:rPr>
                        <a:t>4003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200" b="0" i="0" u="none" strike="noStrike" dirty="0">
                          <a:solidFill>
                            <a:srgbClr val="000000"/>
                          </a:solidFill>
                          <a:effectLst/>
                          <a:latin typeface="Calibri"/>
                        </a:rPr>
                        <a:t>Acceso de la población a los servicios de agua potable y saneamiento básico. "Tú y yo con calidad del agua"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4003026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Servicios de apoyo financiero para la ejecución de proyectos de acueductos y de manejo de aguas residuales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400302600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Proyectos de acueducto y de manejo de aguas residuales en área rural financiados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0" name="6 Rectángulo">
            <a:extLst>
              <a:ext uri="{FF2B5EF4-FFF2-40B4-BE49-F238E27FC236}">
                <a16:creationId xmlns:a16="http://schemas.microsoft.com/office/drawing/2014/main" id="{F4A93C08-EB22-4320-A0F1-5E39C991954E}"/>
              </a:ext>
            </a:extLst>
          </p:cNvPr>
          <p:cNvSpPr/>
          <p:nvPr/>
        </p:nvSpPr>
        <p:spPr>
          <a:xfrm>
            <a:off x="498231" y="179770"/>
            <a:ext cx="9934169" cy="712183"/>
          </a:xfrm>
          <a:prstGeom prst="rect">
            <a:avLst/>
          </a:prstGeom>
          <a:noFill/>
          <a:ln>
            <a:noFill/>
          </a:ln>
        </p:spPr>
        <p:txBody>
          <a:bodyPr wrap="square">
            <a:spAutoFit/>
          </a:bodyPr>
          <a:lstStyle/>
          <a:p>
            <a:pPr marL="295275">
              <a:lnSpc>
                <a:spcPts val="2400"/>
              </a:lnSpc>
            </a:pPr>
            <a:r>
              <a:rPr lang="es-CO" sz="2400" b="1" dirty="0">
                <a:solidFill>
                  <a:schemeClr val="tx1">
                    <a:lumMod val="95000"/>
                    <a:lumOff val="5000"/>
                  </a:schemeClr>
                </a:solidFill>
                <a:ea typeface="Calibri"/>
                <a:cs typeface="Times New Roman"/>
              </a:rPr>
              <a:t>Línea estratégica de Territorio, Ambiente y Desarrollo Sostenible </a:t>
            </a:r>
          </a:p>
          <a:p>
            <a:pPr marL="295275">
              <a:lnSpc>
                <a:spcPts val="2400"/>
              </a:lnSpc>
            </a:pPr>
            <a:r>
              <a:rPr lang="es-CO" sz="2400" b="1" dirty="0">
                <a:solidFill>
                  <a:schemeClr val="tx1">
                    <a:lumMod val="95000"/>
                    <a:lumOff val="5000"/>
                  </a:schemeClr>
                </a:solidFill>
                <a:ea typeface="Calibri"/>
                <a:cs typeface="Times New Roman"/>
              </a:rPr>
              <a:t>Sector:  Agricultura y Desarrollo Rural</a:t>
            </a:r>
          </a:p>
        </p:txBody>
      </p:sp>
    </p:spTree>
    <p:extLst>
      <p:ext uri="{BB962C8B-B14F-4D97-AF65-F5344CB8AC3E}">
        <p14:creationId xmlns:p14="http://schemas.microsoft.com/office/powerpoint/2010/main" val="243697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2332782060"/>
              </p:ext>
            </p:extLst>
          </p:nvPr>
        </p:nvGraphicFramePr>
        <p:xfrm>
          <a:off x="688932" y="1030876"/>
          <a:ext cx="10308918" cy="312150"/>
        </p:xfrm>
        <a:graphic>
          <a:graphicData uri="http://schemas.openxmlformats.org/drawingml/2006/table">
            <a:tbl>
              <a:tblPr firstRow="1" firstCol="1" bandRow="1"/>
              <a:tblGrid>
                <a:gridCol w="641281">
                  <a:extLst>
                    <a:ext uri="{9D8B030D-6E8A-4147-A177-3AD203B41FA5}">
                      <a16:colId xmlns:a16="http://schemas.microsoft.com/office/drawing/2014/main" val="20000"/>
                    </a:ext>
                  </a:extLst>
                </a:gridCol>
                <a:gridCol w="3843035">
                  <a:extLst>
                    <a:ext uri="{9D8B030D-6E8A-4147-A177-3AD203B41FA5}">
                      <a16:colId xmlns:a16="http://schemas.microsoft.com/office/drawing/2014/main" val="20001"/>
                    </a:ext>
                  </a:extLst>
                </a:gridCol>
                <a:gridCol w="1002083">
                  <a:extLst>
                    <a:ext uri="{9D8B030D-6E8A-4147-A177-3AD203B41FA5}">
                      <a16:colId xmlns:a16="http://schemas.microsoft.com/office/drawing/2014/main" val="20002"/>
                    </a:ext>
                  </a:extLst>
                </a:gridCol>
                <a:gridCol w="1465545">
                  <a:extLst>
                    <a:ext uri="{9D8B030D-6E8A-4147-A177-3AD203B41FA5}">
                      <a16:colId xmlns:a16="http://schemas.microsoft.com/office/drawing/2014/main" val="20003"/>
                    </a:ext>
                  </a:extLst>
                </a:gridCol>
                <a:gridCol w="1290181">
                  <a:extLst>
                    <a:ext uri="{9D8B030D-6E8A-4147-A177-3AD203B41FA5}">
                      <a16:colId xmlns:a16="http://schemas.microsoft.com/office/drawing/2014/main" val="20004"/>
                    </a:ext>
                  </a:extLst>
                </a:gridCol>
                <a:gridCol w="2066793">
                  <a:extLst>
                    <a:ext uri="{9D8B030D-6E8A-4147-A177-3AD203B41FA5}">
                      <a16:colId xmlns:a16="http://schemas.microsoft.com/office/drawing/2014/main" val="20005"/>
                    </a:ext>
                  </a:extLst>
                </a:gridCol>
              </a:tblGrid>
              <a:tr h="312150">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PROGRAMA</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PRODUCTO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602978926"/>
              </p:ext>
            </p:extLst>
          </p:nvPr>
        </p:nvGraphicFramePr>
        <p:xfrm>
          <a:off x="698459" y="1339654"/>
          <a:ext cx="10308917" cy="2879058"/>
        </p:xfrm>
        <a:graphic>
          <a:graphicData uri="http://schemas.openxmlformats.org/drawingml/2006/table">
            <a:tbl>
              <a:tblPr/>
              <a:tblGrid>
                <a:gridCol w="638826">
                  <a:extLst>
                    <a:ext uri="{9D8B030D-6E8A-4147-A177-3AD203B41FA5}">
                      <a16:colId xmlns:a16="http://schemas.microsoft.com/office/drawing/2014/main" val="20000"/>
                    </a:ext>
                  </a:extLst>
                </a:gridCol>
                <a:gridCol w="3858016">
                  <a:extLst>
                    <a:ext uri="{9D8B030D-6E8A-4147-A177-3AD203B41FA5}">
                      <a16:colId xmlns:a16="http://schemas.microsoft.com/office/drawing/2014/main" val="20001"/>
                    </a:ext>
                  </a:extLst>
                </a:gridCol>
                <a:gridCol w="964504">
                  <a:extLst>
                    <a:ext uri="{9D8B030D-6E8A-4147-A177-3AD203B41FA5}">
                      <a16:colId xmlns:a16="http://schemas.microsoft.com/office/drawing/2014/main" val="20002"/>
                    </a:ext>
                  </a:extLst>
                </a:gridCol>
                <a:gridCol w="1478072">
                  <a:extLst>
                    <a:ext uri="{9D8B030D-6E8A-4147-A177-3AD203B41FA5}">
                      <a16:colId xmlns:a16="http://schemas.microsoft.com/office/drawing/2014/main" val="20003"/>
                    </a:ext>
                  </a:extLst>
                </a:gridCol>
                <a:gridCol w="1290181">
                  <a:extLst>
                    <a:ext uri="{9D8B030D-6E8A-4147-A177-3AD203B41FA5}">
                      <a16:colId xmlns:a16="http://schemas.microsoft.com/office/drawing/2014/main" val="20004"/>
                    </a:ext>
                  </a:extLst>
                </a:gridCol>
                <a:gridCol w="2079318">
                  <a:extLst>
                    <a:ext uri="{9D8B030D-6E8A-4147-A177-3AD203B41FA5}">
                      <a16:colId xmlns:a16="http://schemas.microsoft.com/office/drawing/2014/main" val="20005"/>
                    </a:ext>
                  </a:extLst>
                </a:gridCol>
              </a:tblGrid>
              <a:tr h="822588">
                <a:tc>
                  <a:txBody>
                    <a:bodyPr/>
                    <a:lstStyle/>
                    <a:p>
                      <a:pPr algn="ctr" fontAlgn="ctr"/>
                      <a:r>
                        <a:rPr lang="es-CO" sz="1200" b="0" i="0" u="none" strike="noStrike" dirty="0">
                          <a:solidFill>
                            <a:srgbClr val="000000"/>
                          </a:solidFill>
                          <a:effectLst/>
                          <a:latin typeface="Calibri"/>
                        </a:rPr>
                        <a:t>2302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Fomento del desarrollo de aplicaciones, software y contenidos para impulsar la apropiación de las Tecnologías de la Información y las Comunicaciones (TIC) "Quindío paraíso empresarial TIC-Quindío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2302003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chemeClr val="tx1"/>
                          </a:solidFill>
                          <a:effectLst/>
                          <a:latin typeface="Calibri"/>
                        </a:rPr>
                        <a:t>Desarrollos digitales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230200300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Productos digitales desarrollados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028235">
                <a:tc>
                  <a:txBody>
                    <a:bodyPr/>
                    <a:lstStyle/>
                    <a:p>
                      <a:pPr algn="ctr" fontAlgn="ctr"/>
                      <a:r>
                        <a:rPr lang="es-CO" sz="1200" b="0" i="0" u="none" strike="noStrike" dirty="0">
                          <a:solidFill>
                            <a:srgbClr val="000000"/>
                          </a:solidFill>
                          <a:effectLst/>
                          <a:latin typeface="Calibri"/>
                        </a:rPr>
                        <a:t>2302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Fomento del desarrollo de aplicaciones, software y contenidos para impulsar la apropiación de las Tecnologías de la Información y las Comunicaciones (TIC) "Quindío paraiso empresarial TIC-Quindío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2302033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chemeClr val="tx1"/>
                          </a:solidFill>
                          <a:effectLst/>
                          <a:latin typeface="Calibri"/>
                        </a:rPr>
                        <a:t>Servicio de educación informal para la implementación de la Estrategia de Gobierno digital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a:rPr>
                        <a:t>230203300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Personas capacitadas para la implementación de la Estrategia de Gobierno digital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028235">
                <a:tc>
                  <a:txBody>
                    <a:bodyPr/>
                    <a:lstStyle/>
                    <a:p>
                      <a:pPr algn="ctr" fontAlgn="ctr"/>
                      <a:r>
                        <a:rPr lang="es-CO" sz="1200" b="0" i="0" u="none" strike="noStrike">
                          <a:solidFill>
                            <a:srgbClr val="000000"/>
                          </a:solidFill>
                          <a:effectLst/>
                          <a:latin typeface="Calibri"/>
                        </a:rPr>
                        <a:t>2302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Fomento del desarrollo de aplicaciones, software y contenidos para impulsar la apropiación de las Tecnologías de la Información y las Comunicaciones (TIC) "Quindío paraíso empresarial TIC-Quindío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a:rPr>
                        <a:t>2302066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chemeClr val="tx1"/>
                          </a:solidFill>
                          <a:effectLst/>
                          <a:latin typeface="Calibri"/>
                        </a:rPr>
                        <a:t>Servicio de educación informal en Gestión TI y en Seguridad y Privacidad de la Información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a:rPr>
                        <a:t>230206600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Personas capacitadas para en Gestión TI y en Seguridad y Privacidad de la Información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127567401"/>
              </p:ext>
            </p:extLst>
          </p:nvPr>
        </p:nvGraphicFramePr>
        <p:xfrm>
          <a:off x="688934" y="4219531"/>
          <a:ext cx="10308917" cy="1645920"/>
        </p:xfrm>
        <a:graphic>
          <a:graphicData uri="http://schemas.openxmlformats.org/drawingml/2006/table">
            <a:tbl>
              <a:tblPr/>
              <a:tblGrid>
                <a:gridCol w="638826">
                  <a:extLst>
                    <a:ext uri="{9D8B030D-6E8A-4147-A177-3AD203B41FA5}">
                      <a16:colId xmlns:a16="http://schemas.microsoft.com/office/drawing/2014/main" val="20000"/>
                    </a:ext>
                  </a:extLst>
                </a:gridCol>
                <a:gridCol w="3845491">
                  <a:extLst>
                    <a:ext uri="{9D8B030D-6E8A-4147-A177-3AD203B41FA5}">
                      <a16:colId xmlns:a16="http://schemas.microsoft.com/office/drawing/2014/main" val="20001"/>
                    </a:ext>
                  </a:extLst>
                </a:gridCol>
                <a:gridCol w="964504">
                  <a:extLst>
                    <a:ext uri="{9D8B030D-6E8A-4147-A177-3AD203B41FA5}">
                      <a16:colId xmlns:a16="http://schemas.microsoft.com/office/drawing/2014/main" val="20002"/>
                    </a:ext>
                  </a:extLst>
                </a:gridCol>
                <a:gridCol w="1515650">
                  <a:extLst>
                    <a:ext uri="{9D8B030D-6E8A-4147-A177-3AD203B41FA5}">
                      <a16:colId xmlns:a16="http://schemas.microsoft.com/office/drawing/2014/main" val="20003"/>
                    </a:ext>
                  </a:extLst>
                </a:gridCol>
                <a:gridCol w="1240076">
                  <a:extLst>
                    <a:ext uri="{9D8B030D-6E8A-4147-A177-3AD203B41FA5}">
                      <a16:colId xmlns:a16="http://schemas.microsoft.com/office/drawing/2014/main" val="20004"/>
                    </a:ext>
                  </a:extLst>
                </a:gridCol>
                <a:gridCol w="2104370">
                  <a:extLst>
                    <a:ext uri="{9D8B030D-6E8A-4147-A177-3AD203B41FA5}">
                      <a16:colId xmlns:a16="http://schemas.microsoft.com/office/drawing/2014/main" val="20005"/>
                    </a:ext>
                  </a:extLst>
                </a:gridCol>
              </a:tblGrid>
              <a:tr h="511573">
                <a:tc>
                  <a:txBody>
                    <a:bodyPr/>
                    <a:lstStyle/>
                    <a:p>
                      <a:pPr algn="ctr" fontAlgn="ctr"/>
                      <a:r>
                        <a:rPr lang="es-CO" sz="1200" b="0" i="0" u="none" strike="noStrike" dirty="0">
                          <a:solidFill>
                            <a:srgbClr val="000000"/>
                          </a:solidFill>
                          <a:effectLst/>
                          <a:latin typeface="Calibri"/>
                        </a:rPr>
                        <a:t>4599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200" b="0" i="0" u="none" strike="noStrike" dirty="0">
                          <a:solidFill>
                            <a:srgbClr val="000000"/>
                          </a:solidFill>
                          <a:effectLst/>
                          <a:latin typeface="Calibri"/>
                        </a:rPr>
                        <a:t>Fortalecimiento a la gestión y dirección de la  administración pública Territorial. "Quindío con una administración al servicio de la ciudadanía"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4599016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chemeClr val="tx1"/>
                          </a:solidFill>
                          <a:effectLst/>
                          <a:latin typeface="Calibri"/>
                        </a:rPr>
                        <a:t>Infraestructura institucional o de edificios públicos de atención de servicios ciudadanos con procesos constructivos, mejorados, ampliados, mantenidos y/o reforzados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a:rPr>
                        <a:t>459901600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Infraestructura Institucional o edificios públicos construida mejorada, ampliada, mantenida, y/o reforzada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0" name="6 Rectángulo">
            <a:extLst>
              <a:ext uri="{FF2B5EF4-FFF2-40B4-BE49-F238E27FC236}">
                <a16:creationId xmlns:a16="http://schemas.microsoft.com/office/drawing/2014/main" id="{C6AFFC54-C776-483D-92E2-E1758E7E0FF1}"/>
              </a:ext>
            </a:extLst>
          </p:cNvPr>
          <p:cNvSpPr/>
          <p:nvPr/>
        </p:nvSpPr>
        <p:spPr>
          <a:xfrm>
            <a:off x="357094" y="117584"/>
            <a:ext cx="9934169" cy="712183"/>
          </a:xfrm>
          <a:prstGeom prst="rect">
            <a:avLst/>
          </a:prstGeom>
          <a:noFill/>
          <a:ln>
            <a:noFill/>
          </a:ln>
        </p:spPr>
        <p:txBody>
          <a:bodyPr wrap="square">
            <a:spAutoFit/>
          </a:bodyPr>
          <a:lstStyle/>
          <a:p>
            <a:pPr marL="295275">
              <a:lnSpc>
                <a:spcPts val="2400"/>
              </a:lnSpc>
            </a:pPr>
            <a:r>
              <a:rPr lang="es-CO" sz="2400" b="1" dirty="0">
                <a:solidFill>
                  <a:schemeClr val="tx1">
                    <a:lumMod val="95000"/>
                    <a:lumOff val="5000"/>
                  </a:schemeClr>
                </a:solidFill>
                <a:ea typeface="Calibri"/>
                <a:cs typeface="Times New Roman"/>
              </a:rPr>
              <a:t>Línea estratégica de Liderazgo, Gobernabilidad y Transparencia</a:t>
            </a:r>
          </a:p>
          <a:p>
            <a:pPr marL="295275">
              <a:lnSpc>
                <a:spcPts val="2400"/>
              </a:lnSpc>
            </a:pPr>
            <a:r>
              <a:rPr lang="es-CO" sz="2400" b="1" dirty="0">
                <a:solidFill>
                  <a:schemeClr val="tx1">
                    <a:lumMod val="95000"/>
                    <a:lumOff val="5000"/>
                  </a:schemeClr>
                </a:solidFill>
                <a:ea typeface="Calibri"/>
                <a:cs typeface="Times New Roman"/>
              </a:rPr>
              <a:t>Sector:  Desarrollo Comunitario</a:t>
            </a:r>
          </a:p>
        </p:txBody>
      </p:sp>
    </p:spTree>
    <p:extLst>
      <p:ext uri="{BB962C8B-B14F-4D97-AF65-F5344CB8AC3E}">
        <p14:creationId xmlns:p14="http://schemas.microsoft.com/office/powerpoint/2010/main" val="1498015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4271642725"/>
              </p:ext>
            </p:extLst>
          </p:nvPr>
        </p:nvGraphicFramePr>
        <p:xfrm>
          <a:off x="688933" y="947869"/>
          <a:ext cx="10308918" cy="306736"/>
        </p:xfrm>
        <a:graphic>
          <a:graphicData uri="http://schemas.openxmlformats.org/drawingml/2006/table">
            <a:tbl>
              <a:tblPr firstRow="1" firstCol="1" bandRow="1"/>
              <a:tblGrid>
                <a:gridCol w="641281">
                  <a:extLst>
                    <a:ext uri="{9D8B030D-6E8A-4147-A177-3AD203B41FA5}">
                      <a16:colId xmlns:a16="http://schemas.microsoft.com/office/drawing/2014/main" val="20000"/>
                    </a:ext>
                  </a:extLst>
                </a:gridCol>
                <a:gridCol w="3843035">
                  <a:extLst>
                    <a:ext uri="{9D8B030D-6E8A-4147-A177-3AD203B41FA5}">
                      <a16:colId xmlns:a16="http://schemas.microsoft.com/office/drawing/2014/main" val="20001"/>
                    </a:ext>
                  </a:extLst>
                </a:gridCol>
                <a:gridCol w="1002083">
                  <a:extLst>
                    <a:ext uri="{9D8B030D-6E8A-4147-A177-3AD203B41FA5}">
                      <a16:colId xmlns:a16="http://schemas.microsoft.com/office/drawing/2014/main" val="20002"/>
                    </a:ext>
                  </a:extLst>
                </a:gridCol>
                <a:gridCol w="1465545">
                  <a:extLst>
                    <a:ext uri="{9D8B030D-6E8A-4147-A177-3AD203B41FA5}">
                      <a16:colId xmlns:a16="http://schemas.microsoft.com/office/drawing/2014/main" val="20003"/>
                    </a:ext>
                  </a:extLst>
                </a:gridCol>
                <a:gridCol w="1290181">
                  <a:extLst>
                    <a:ext uri="{9D8B030D-6E8A-4147-A177-3AD203B41FA5}">
                      <a16:colId xmlns:a16="http://schemas.microsoft.com/office/drawing/2014/main" val="20004"/>
                    </a:ext>
                  </a:extLst>
                </a:gridCol>
                <a:gridCol w="2066793">
                  <a:extLst>
                    <a:ext uri="{9D8B030D-6E8A-4147-A177-3AD203B41FA5}">
                      <a16:colId xmlns:a16="http://schemas.microsoft.com/office/drawing/2014/main" val="20005"/>
                    </a:ext>
                  </a:extLst>
                </a:gridCol>
              </a:tblGrid>
              <a:tr h="306736">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PROGRAMA</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PRODUCTO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999548999"/>
              </p:ext>
            </p:extLst>
          </p:nvPr>
        </p:nvGraphicFramePr>
        <p:xfrm>
          <a:off x="688933" y="1254558"/>
          <a:ext cx="10308917" cy="2770615"/>
        </p:xfrm>
        <a:graphic>
          <a:graphicData uri="http://schemas.openxmlformats.org/drawingml/2006/table">
            <a:tbl>
              <a:tblPr/>
              <a:tblGrid>
                <a:gridCol w="638826">
                  <a:extLst>
                    <a:ext uri="{9D8B030D-6E8A-4147-A177-3AD203B41FA5}">
                      <a16:colId xmlns:a16="http://schemas.microsoft.com/office/drawing/2014/main" val="20000"/>
                    </a:ext>
                  </a:extLst>
                </a:gridCol>
                <a:gridCol w="3858016">
                  <a:extLst>
                    <a:ext uri="{9D8B030D-6E8A-4147-A177-3AD203B41FA5}">
                      <a16:colId xmlns:a16="http://schemas.microsoft.com/office/drawing/2014/main" val="20001"/>
                    </a:ext>
                  </a:extLst>
                </a:gridCol>
                <a:gridCol w="964504">
                  <a:extLst>
                    <a:ext uri="{9D8B030D-6E8A-4147-A177-3AD203B41FA5}">
                      <a16:colId xmlns:a16="http://schemas.microsoft.com/office/drawing/2014/main" val="20002"/>
                    </a:ext>
                  </a:extLst>
                </a:gridCol>
                <a:gridCol w="1478072">
                  <a:extLst>
                    <a:ext uri="{9D8B030D-6E8A-4147-A177-3AD203B41FA5}">
                      <a16:colId xmlns:a16="http://schemas.microsoft.com/office/drawing/2014/main" val="20003"/>
                    </a:ext>
                  </a:extLst>
                </a:gridCol>
                <a:gridCol w="1290181">
                  <a:extLst>
                    <a:ext uri="{9D8B030D-6E8A-4147-A177-3AD203B41FA5}">
                      <a16:colId xmlns:a16="http://schemas.microsoft.com/office/drawing/2014/main" val="20004"/>
                    </a:ext>
                  </a:extLst>
                </a:gridCol>
                <a:gridCol w="2079318">
                  <a:extLst>
                    <a:ext uri="{9D8B030D-6E8A-4147-A177-3AD203B41FA5}">
                      <a16:colId xmlns:a16="http://schemas.microsoft.com/office/drawing/2014/main" val="20005"/>
                    </a:ext>
                  </a:extLst>
                </a:gridCol>
              </a:tblGrid>
              <a:tr h="849623">
                <a:tc>
                  <a:txBody>
                    <a:bodyPr/>
                    <a:lstStyle/>
                    <a:p>
                      <a:pPr algn="ctr" fontAlgn="ctr"/>
                      <a:r>
                        <a:rPr lang="es-CO" sz="1200" b="0" i="0" u="none" strike="noStrike" dirty="0">
                          <a:solidFill>
                            <a:srgbClr val="000000"/>
                          </a:solidFill>
                          <a:effectLst/>
                          <a:latin typeface="Calibri"/>
                        </a:rPr>
                        <a:t>2302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Fomento del desarrollo de aplicaciones, software y contenidos para impulsar la apropiación de las Tecnologías de la Información y las Comunicaciones (TIC) "Quindío paraíso empresarial TIC-Quindío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a:rPr>
                        <a:t>2302004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Documentos de evaluación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a:rPr>
                        <a:t>230200403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Documentos de evaluación de programas enfocados en generar competencias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189472">
                <a:tc>
                  <a:txBody>
                    <a:bodyPr/>
                    <a:lstStyle/>
                    <a:p>
                      <a:pPr algn="ctr" fontAlgn="ctr"/>
                      <a:r>
                        <a:rPr lang="es-CO" sz="1200" b="0" i="0" u="none" strike="noStrike">
                          <a:solidFill>
                            <a:srgbClr val="000000"/>
                          </a:solidFill>
                          <a:effectLst/>
                          <a:latin typeface="Calibri"/>
                        </a:rPr>
                        <a:t>2302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Fomento del desarrollo de aplicaciones, software y contenidos para impulsar la apropiación de las Tecnologías de la Información y las Comunicaciones (TIC) "Quindío paraíso empresarial TIC-Quindío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a:rPr>
                        <a:t>2302007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Documentos metodológicos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230200701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Documento metodológico del modelo de acompañamiento para la implementación de la Estrategia de Gobierno digital elaborado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79698">
                <a:tc>
                  <a:txBody>
                    <a:bodyPr/>
                    <a:lstStyle/>
                    <a:p>
                      <a:pPr algn="ctr" fontAlgn="ctr"/>
                      <a:r>
                        <a:rPr lang="es-CO" sz="1200" b="0" i="0" u="none" strike="noStrike" dirty="0">
                          <a:solidFill>
                            <a:srgbClr val="000000"/>
                          </a:solidFill>
                          <a:effectLst/>
                          <a:latin typeface="Calibri"/>
                        </a:rPr>
                        <a:t>2302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Fomento del desarrollo de aplicaciones, software y contenidos para impulsar la apropiación de las Tecnologías de la Información y las Comunicaciones (TIC) "Quindío paraíso empresarial TIC-Quindío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2302083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Documentos de lineamientos técnicos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230208300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Documentos de lineamientos técnicos elaborados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987398282"/>
              </p:ext>
            </p:extLst>
          </p:nvPr>
        </p:nvGraphicFramePr>
        <p:xfrm>
          <a:off x="688934" y="4019450"/>
          <a:ext cx="10308917" cy="2039095"/>
        </p:xfrm>
        <a:graphic>
          <a:graphicData uri="http://schemas.openxmlformats.org/drawingml/2006/table">
            <a:tbl>
              <a:tblPr/>
              <a:tblGrid>
                <a:gridCol w="638826">
                  <a:extLst>
                    <a:ext uri="{9D8B030D-6E8A-4147-A177-3AD203B41FA5}">
                      <a16:colId xmlns:a16="http://schemas.microsoft.com/office/drawing/2014/main" val="20000"/>
                    </a:ext>
                  </a:extLst>
                </a:gridCol>
                <a:gridCol w="3858016">
                  <a:extLst>
                    <a:ext uri="{9D8B030D-6E8A-4147-A177-3AD203B41FA5}">
                      <a16:colId xmlns:a16="http://schemas.microsoft.com/office/drawing/2014/main" val="20001"/>
                    </a:ext>
                  </a:extLst>
                </a:gridCol>
                <a:gridCol w="964504">
                  <a:extLst>
                    <a:ext uri="{9D8B030D-6E8A-4147-A177-3AD203B41FA5}">
                      <a16:colId xmlns:a16="http://schemas.microsoft.com/office/drawing/2014/main" val="20002"/>
                    </a:ext>
                  </a:extLst>
                </a:gridCol>
                <a:gridCol w="1478072">
                  <a:extLst>
                    <a:ext uri="{9D8B030D-6E8A-4147-A177-3AD203B41FA5}">
                      <a16:colId xmlns:a16="http://schemas.microsoft.com/office/drawing/2014/main" val="20003"/>
                    </a:ext>
                  </a:extLst>
                </a:gridCol>
                <a:gridCol w="1290181">
                  <a:extLst>
                    <a:ext uri="{9D8B030D-6E8A-4147-A177-3AD203B41FA5}">
                      <a16:colId xmlns:a16="http://schemas.microsoft.com/office/drawing/2014/main" val="20004"/>
                    </a:ext>
                  </a:extLst>
                </a:gridCol>
                <a:gridCol w="2079318">
                  <a:extLst>
                    <a:ext uri="{9D8B030D-6E8A-4147-A177-3AD203B41FA5}">
                      <a16:colId xmlns:a16="http://schemas.microsoft.com/office/drawing/2014/main" val="20005"/>
                    </a:ext>
                  </a:extLst>
                </a:gridCol>
              </a:tblGrid>
              <a:tr h="849623">
                <a:tc>
                  <a:txBody>
                    <a:bodyPr/>
                    <a:lstStyle/>
                    <a:p>
                      <a:pPr algn="ctr" fontAlgn="ctr"/>
                      <a:r>
                        <a:rPr lang="es-CO" sz="1200" b="0" i="0" u="none" strike="noStrike" dirty="0">
                          <a:solidFill>
                            <a:srgbClr val="000000"/>
                          </a:solidFill>
                          <a:effectLst/>
                          <a:latin typeface="Calibri"/>
                        </a:rPr>
                        <a:t>2302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Fomento del desarrollo de aplicaciones, software y contenidos para impulsar la apropiación de las Tecnologías de la Información y las Comunicaciones (TIC) "Quindío paraíso empresarial TIC-Quindío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2302004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Documentos de evaluación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Calibri"/>
                        </a:rPr>
                        <a:t>230200403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a:solidFill>
                            <a:srgbClr val="000000"/>
                          </a:solidFill>
                          <a:effectLst/>
                          <a:latin typeface="Calibri"/>
                        </a:rPr>
                        <a:t>Documentos de evaluación de programas enfocados en generar competencias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189472">
                <a:tc>
                  <a:txBody>
                    <a:bodyPr/>
                    <a:lstStyle/>
                    <a:p>
                      <a:pPr algn="ctr" fontAlgn="ctr"/>
                      <a:r>
                        <a:rPr lang="es-CO" sz="1200" b="0" i="0" u="none" strike="noStrike" dirty="0">
                          <a:solidFill>
                            <a:srgbClr val="000000"/>
                          </a:solidFill>
                          <a:effectLst/>
                          <a:latin typeface="Calibri"/>
                        </a:rPr>
                        <a:t>2302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CO" sz="1200" b="0" i="0" u="none" strike="noStrike" dirty="0">
                          <a:solidFill>
                            <a:srgbClr val="000000"/>
                          </a:solidFill>
                          <a:effectLst/>
                          <a:latin typeface="Calibri"/>
                        </a:rPr>
                        <a:t>Fomento del desarrollo de aplicaciones, software y contenidos para impulsar la apropiación de las Tecnologías de la Información y las Comunicaciones (TIC) "Quindío paraíso empresarial TIC-Quindío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a:rPr>
                        <a:t>2302007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Documentos metodológicos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dirty="0">
                          <a:solidFill>
                            <a:srgbClr val="000000"/>
                          </a:solidFill>
                          <a:effectLst/>
                          <a:latin typeface="Calibri"/>
                        </a:rPr>
                        <a:t>230200701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200" b="0" i="0" u="none" strike="noStrike" dirty="0">
                          <a:solidFill>
                            <a:srgbClr val="000000"/>
                          </a:solidFill>
                          <a:effectLst/>
                          <a:latin typeface="Calibri"/>
                        </a:rPr>
                        <a:t>Documento metodológico del modelo de acompañamiento para la implementación de la Estrategia de Gobierno digital elaborado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6 Rectángulo">
            <a:extLst>
              <a:ext uri="{FF2B5EF4-FFF2-40B4-BE49-F238E27FC236}">
                <a16:creationId xmlns:a16="http://schemas.microsoft.com/office/drawing/2014/main" id="{FFA2DDCC-7B64-42FC-9D4A-4AFF5F15CEFB}"/>
              </a:ext>
            </a:extLst>
          </p:cNvPr>
          <p:cNvSpPr/>
          <p:nvPr/>
        </p:nvSpPr>
        <p:spPr>
          <a:xfrm>
            <a:off x="357094" y="117584"/>
            <a:ext cx="9934169" cy="712183"/>
          </a:xfrm>
          <a:prstGeom prst="rect">
            <a:avLst/>
          </a:prstGeom>
          <a:noFill/>
          <a:ln>
            <a:noFill/>
          </a:ln>
        </p:spPr>
        <p:txBody>
          <a:bodyPr wrap="square">
            <a:spAutoFit/>
          </a:bodyPr>
          <a:lstStyle/>
          <a:p>
            <a:pPr marL="295275">
              <a:lnSpc>
                <a:spcPts val="2400"/>
              </a:lnSpc>
            </a:pPr>
            <a:r>
              <a:rPr lang="es-CO" sz="2400" b="1" dirty="0">
                <a:solidFill>
                  <a:schemeClr val="tx1">
                    <a:lumMod val="95000"/>
                    <a:lumOff val="5000"/>
                  </a:schemeClr>
                </a:solidFill>
                <a:ea typeface="Calibri"/>
                <a:cs typeface="Times New Roman"/>
              </a:rPr>
              <a:t>Línea estratégica de Liderazgo, Gobernabilidad y Transparencia</a:t>
            </a:r>
          </a:p>
          <a:p>
            <a:pPr marL="295275">
              <a:lnSpc>
                <a:spcPts val="2400"/>
              </a:lnSpc>
            </a:pPr>
            <a:r>
              <a:rPr lang="es-CO" sz="2400" b="1" dirty="0">
                <a:solidFill>
                  <a:schemeClr val="tx1">
                    <a:lumMod val="95000"/>
                    <a:lumOff val="5000"/>
                  </a:schemeClr>
                </a:solidFill>
                <a:ea typeface="Calibri"/>
                <a:cs typeface="Times New Roman"/>
              </a:rPr>
              <a:t>Sector:  Desarrollo Comunitario</a:t>
            </a:r>
          </a:p>
        </p:txBody>
      </p:sp>
    </p:spTree>
    <p:extLst>
      <p:ext uri="{BB962C8B-B14F-4D97-AF65-F5344CB8AC3E}">
        <p14:creationId xmlns:p14="http://schemas.microsoft.com/office/powerpoint/2010/main" val="3489314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3320022605"/>
              </p:ext>
            </p:extLst>
          </p:nvPr>
        </p:nvGraphicFramePr>
        <p:xfrm>
          <a:off x="688933" y="1107221"/>
          <a:ext cx="10308918" cy="259755"/>
        </p:xfrm>
        <a:graphic>
          <a:graphicData uri="http://schemas.openxmlformats.org/drawingml/2006/table">
            <a:tbl>
              <a:tblPr firstRow="1" firstCol="1" bandRow="1"/>
              <a:tblGrid>
                <a:gridCol w="641281">
                  <a:extLst>
                    <a:ext uri="{9D8B030D-6E8A-4147-A177-3AD203B41FA5}">
                      <a16:colId xmlns:a16="http://schemas.microsoft.com/office/drawing/2014/main" val="20000"/>
                    </a:ext>
                  </a:extLst>
                </a:gridCol>
                <a:gridCol w="3780405">
                  <a:extLst>
                    <a:ext uri="{9D8B030D-6E8A-4147-A177-3AD203B41FA5}">
                      <a16:colId xmlns:a16="http://schemas.microsoft.com/office/drawing/2014/main" val="20001"/>
                    </a:ext>
                  </a:extLst>
                </a:gridCol>
                <a:gridCol w="1265129">
                  <a:extLst>
                    <a:ext uri="{9D8B030D-6E8A-4147-A177-3AD203B41FA5}">
                      <a16:colId xmlns:a16="http://schemas.microsoft.com/office/drawing/2014/main" val="20002"/>
                    </a:ext>
                  </a:extLst>
                </a:gridCol>
                <a:gridCol w="1590805">
                  <a:extLst>
                    <a:ext uri="{9D8B030D-6E8A-4147-A177-3AD203B41FA5}">
                      <a16:colId xmlns:a16="http://schemas.microsoft.com/office/drawing/2014/main" val="20003"/>
                    </a:ext>
                  </a:extLst>
                </a:gridCol>
                <a:gridCol w="1503124">
                  <a:extLst>
                    <a:ext uri="{9D8B030D-6E8A-4147-A177-3AD203B41FA5}">
                      <a16:colId xmlns:a16="http://schemas.microsoft.com/office/drawing/2014/main" val="20004"/>
                    </a:ext>
                  </a:extLst>
                </a:gridCol>
                <a:gridCol w="1528174">
                  <a:extLst>
                    <a:ext uri="{9D8B030D-6E8A-4147-A177-3AD203B41FA5}">
                      <a16:colId xmlns:a16="http://schemas.microsoft.com/office/drawing/2014/main" val="20005"/>
                    </a:ext>
                  </a:extLst>
                </a:gridCol>
              </a:tblGrid>
              <a:tr h="259755">
                <a:tc>
                  <a:txBody>
                    <a:bodyPr/>
                    <a:lstStyle/>
                    <a:p>
                      <a:pPr algn="ctr">
                        <a:lnSpc>
                          <a:spcPct val="107000"/>
                        </a:lnSpc>
                        <a:spcAft>
                          <a:spcPts val="0"/>
                        </a:spcAft>
                      </a:pPr>
                      <a:r>
                        <a:rPr lang="es-CO" sz="1200" b="1" dirty="0">
                          <a:solidFill>
                            <a:srgbClr val="FFFFFF"/>
                          </a:solidFill>
                          <a:effectLst/>
                          <a:latin typeface="Calibri"/>
                          <a:ea typeface="Times New Roman"/>
                          <a:cs typeface="Calibri"/>
                        </a:rPr>
                        <a:t>CÓDIGO</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PROGRAMA</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PRODUCTO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CÓDIGO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a:lnSpc>
                          <a:spcPct val="107000"/>
                        </a:lnSpc>
                        <a:spcAft>
                          <a:spcPts val="0"/>
                        </a:spcAft>
                      </a:pPr>
                      <a:r>
                        <a:rPr lang="es-CO" sz="1400" b="1" dirty="0">
                          <a:solidFill>
                            <a:srgbClr val="FFFFFF"/>
                          </a:solidFill>
                          <a:effectLst/>
                          <a:latin typeface="Calibri"/>
                          <a:ea typeface="Times New Roman"/>
                          <a:cs typeface="Calibri"/>
                        </a:rPr>
                        <a:t>INDICADOR</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569118463"/>
              </p:ext>
            </p:extLst>
          </p:nvPr>
        </p:nvGraphicFramePr>
        <p:xfrm>
          <a:off x="688934" y="1366976"/>
          <a:ext cx="10308917" cy="2987040"/>
        </p:xfrm>
        <a:graphic>
          <a:graphicData uri="http://schemas.openxmlformats.org/drawingml/2006/table">
            <a:tbl>
              <a:tblPr/>
              <a:tblGrid>
                <a:gridCol w="638826">
                  <a:extLst>
                    <a:ext uri="{9D8B030D-6E8A-4147-A177-3AD203B41FA5}">
                      <a16:colId xmlns:a16="http://schemas.microsoft.com/office/drawing/2014/main" val="20000"/>
                    </a:ext>
                  </a:extLst>
                </a:gridCol>
                <a:gridCol w="3757808">
                  <a:extLst>
                    <a:ext uri="{9D8B030D-6E8A-4147-A177-3AD203B41FA5}">
                      <a16:colId xmlns:a16="http://schemas.microsoft.com/office/drawing/2014/main" val="20001"/>
                    </a:ext>
                  </a:extLst>
                </a:gridCol>
                <a:gridCol w="1277655">
                  <a:extLst>
                    <a:ext uri="{9D8B030D-6E8A-4147-A177-3AD203B41FA5}">
                      <a16:colId xmlns:a16="http://schemas.microsoft.com/office/drawing/2014/main" val="20002"/>
                    </a:ext>
                  </a:extLst>
                </a:gridCol>
                <a:gridCol w="1603331">
                  <a:extLst>
                    <a:ext uri="{9D8B030D-6E8A-4147-A177-3AD203B41FA5}">
                      <a16:colId xmlns:a16="http://schemas.microsoft.com/office/drawing/2014/main" val="20003"/>
                    </a:ext>
                  </a:extLst>
                </a:gridCol>
                <a:gridCol w="1485927">
                  <a:extLst>
                    <a:ext uri="{9D8B030D-6E8A-4147-A177-3AD203B41FA5}">
                      <a16:colId xmlns:a16="http://schemas.microsoft.com/office/drawing/2014/main" val="20004"/>
                    </a:ext>
                  </a:extLst>
                </a:gridCol>
                <a:gridCol w="1545370">
                  <a:extLst>
                    <a:ext uri="{9D8B030D-6E8A-4147-A177-3AD203B41FA5}">
                      <a16:colId xmlns:a16="http://schemas.microsoft.com/office/drawing/2014/main" val="20005"/>
                    </a:ext>
                  </a:extLst>
                </a:gridCol>
              </a:tblGrid>
              <a:tr h="746549">
                <a:tc>
                  <a:txBody>
                    <a:bodyPr/>
                    <a:lstStyle/>
                    <a:p>
                      <a:pPr algn="ctr" fontAlgn="ctr"/>
                      <a:r>
                        <a:rPr lang="es-CO" sz="1400" b="0" i="0" u="none" strike="noStrike" dirty="0">
                          <a:solidFill>
                            <a:srgbClr val="000000"/>
                          </a:solidFill>
                          <a:effectLst/>
                          <a:latin typeface="Calibri"/>
                        </a:rPr>
                        <a:t>4502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400" b="0" i="0" u="none" strike="noStrike" dirty="0">
                          <a:solidFill>
                            <a:srgbClr val="000000"/>
                          </a:solidFill>
                          <a:effectLst/>
                          <a:latin typeface="Calibri"/>
                        </a:rPr>
                        <a:t>Fortalecimiento del buen gobierno para el respeto y garantía de los derechos humanos. "Quindío integrado y participativo"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Calibri"/>
                        </a:rPr>
                        <a:t>4502024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400" b="0" i="0" u="none" strike="noStrike">
                          <a:solidFill>
                            <a:srgbClr val="000000"/>
                          </a:solidFill>
                          <a:effectLst/>
                          <a:latin typeface="Calibri"/>
                        </a:rPr>
                        <a:t>Servicio de apoyo para la implementación de medidas en derechos humanos y derecho internacional humanitario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Calibri"/>
                        </a:rPr>
                        <a:t>450202401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400" b="0" i="0" u="none" strike="noStrike" dirty="0">
                          <a:solidFill>
                            <a:srgbClr val="000000"/>
                          </a:solidFill>
                          <a:effectLst/>
                          <a:latin typeface="Calibri"/>
                        </a:rPr>
                        <a:t>Casa de la Mujer Empoderada implementada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48799">
                <a:tc>
                  <a:txBody>
                    <a:bodyPr/>
                    <a:lstStyle/>
                    <a:p>
                      <a:pPr algn="ctr" fontAlgn="ctr"/>
                      <a:r>
                        <a:rPr lang="es-CO" sz="1400" b="0" i="0" u="none" strike="noStrike">
                          <a:solidFill>
                            <a:srgbClr val="000000"/>
                          </a:solidFill>
                          <a:effectLst/>
                          <a:latin typeface="Calibri"/>
                        </a:rPr>
                        <a:t>4502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400" b="0" i="0" u="none" strike="noStrike" dirty="0">
                          <a:solidFill>
                            <a:srgbClr val="000000"/>
                          </a:solidFill>
                          <a:effectLst/>
                          <a:latin typeface="Calibri"/>
                        </a:rPr>
                        <a:t>Fortalecimiento del buen gobierno para el respeto y garantía de los derechos humanos. "Quindío integrado y participativo"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Calibri"/>
                        </a:rPr>
                        <a:t>4502024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400" b="0" i="0" u="none" strike="noStrike">
                          <a:solidFill>
                            <a:srgbClr val="000000"/>
                          </a:solidFill>
                          <a:effectLst/>
                          <a:latin typeface="Calibri"/>
                        </a:rPr>
                        <a:t>Servicio de apoyo para la implementación de medidas en derechos humanos y derecho internacional humanitario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a:solidFill>
                            <a:srgbClr val="000000"/>
                          </a:solidFill>
                          <a:effectLst/>
                          <a:latin typeface="Calibri"/>
                        </a:rPr>
                        <a:t>450202401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400" b="0" i="0" u="none" strike="noStrike" dirty="0">
                          <a:solidFill>
                            <a:srgbClr val="000000"/>
                          </a:solidFill>
                          <a:effectLst/>
                          <a:latin typeface="Calibri"/>
                        </a:rPr>
                        <a:t>Casa Refugio de la Mujer implementada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3273627754"/>
              </p:ext>
            </p:extLst>
          </p:nvPr>
        </p:nvGraphicFramePr>
        <p:xfrm>
          <a:off x="688934" y="4360042"/>
          <a:ext cx="10308917" cy="853440"/>
        </p:xfrm>
        <a:graphic>
          <a:graphicData uri="http://schemas.openxmlformats.org/drawingml/2006/table">
            <a:tbl>
              <a:tblPr/>
              <a:tblGrid>
                <a:gridCol w="638826">
                  <a:extLst>
                    <a:ext uri="{9D8B030D-6E8A-4147-A177-3AD203B41FA5}">
                      <a16:colId xmlns:a16="http://schemas.microsoft.com/office/drawing/2014/main" val="20000"/>
                    </a:ext>
                  </a:extLst>
                </a:gridCol>
                <a:gridCol w="3757807">
                  <a:extLst>
                    <a:ext uri="{9D8B030D-6E8A-4147-A177-3AD203B41FA5}">
                      <a16:colId xmlns:a16="http://schemas.microsoft.com/office/drawing/2014/main" val="20001"/>
                    </a:ext>
                  </a:extLst>
                </a:gridCol>
                <a:gridCol w="1277655">
                  <a:extLst>
                    <a:ext uri="{9D8B030D-6E8A-4147-A177-3AD203B41FA5}">
                      <a16:colId xmlns:a16="http://schemas.microsoft.com/office/drawing/2014/main" val="20002"/>
                    </a:ext>
                  </a:extLst>
                </a:gridCol>
                <a:gridCol w="1615857">
                  <a:extLst>
                    <a:ext uri="{9D8B030D-6E8A-4147-A177-3AD203B41FA5}">
                      <a16:colId xmlns:a16="http://schemas.microsoft.com/office/drawing/2014/main" val="20003"/>
                    </a:ext>
                  </a:extLst>
                </a:gridCol>
                <a:gridCol w="1490598">
                  <a:extLst>
                    <a:ext uri="{9D8B030D-6E8A-4147-A177-3AD203B41FA5}">
                      <a16:colId xmlns:a16="http://schemas.microsoft.com/office/drawing/2014/main" val="20004"/>
                    </a:ext>
                  </a:extLst>
                </a:gridCol>
                <a:gridCol w="1528174">
                  <a:extLst>
                    <a:ext uri="{9D8B030D-6E8A-4147-A177-3AD203B41FA5}">
                      <a16:colId xmlns:a16="http://schemas.microsoft.com/office/drawing/2014/main" val="20005"/>
                    </a:ext>
                  </a:extLst>
                </a:gridCol>
              </a:tblGrid>
              <a:tr h="679698">
                <a:tc>
                  <a:txBody>
                    <a:bodyPr/>
                    <a:lstStyle/>
                    <a:p>
                      <a:pPr algn="ctr" fontAlgn="ctr"/>
                      <a:r>
                        <a:rPr lang="es-CO" sz="1400" b="0" i="0" u="none" strike="noStrike" dirty="0">
                          <a:solidFill>
                            <a:srgbClr val="000000"/>
                          </a:solidFill>
                          <a:effectLst/>
                          <a:latin typeface="Calibri"/>
                        </a:rPr>
                        <a:t>2302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400" b="0" i="0" u="none" strike="noStrike" dirty="0">
                          <a:solidFill>
                            <a:srgbClr val="000000"/>
                          </a:solidFill>
                          <a:effectLst/>
                          <a:latin typeface="Calibri"/>
                        </a:rPr>
                        <a:t>Fomento del desarrollo de aplicaciones, software y contenidos para impulsar la apropiación de las Tecnologías de la Información y las Comunicaciones (TIC) "Quindío paraíso empresarial TIC-Quindío 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a:solidFill>
                            <a:srgbClr val="000000"/>
                          </a:solidFill>
                          <a:effectLst/>
                          <a:latin typeface="Calibri"/>
                        </a:rPr>
                        <a:t>2302083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400" b="0" i="0" u="none" strike="noStrike" dirty="0">
                          <a:solidFill>
                            <a:srgbClr val="000000"/>
                          </a:solidFill>
                          <a:effectLst/>
                          <a:latin typeface="Calibri"/>
                        </a:rPr>
                        <a:t>Documentos de lineamientos técnicos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400" b="0" i="0" u="none" strike="noStrike" dirty="0">
                          <a:solidFill>
                            <a:srgbClr val="000000"/>
                          </a:solidFill>
                          <a:effectLst/>
                          <a:latin typeface="Calibri"/>
                        </a:rPr>
                        <a:t>230208300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fontAlgn="ctr"/>
                      <a:r>
                        <a:rPr lang="es-CO" sz="1400" b="0" i="0" u="none" strike="noStrike" dirty="0">
                          <a:solidFill>
                            <a:srgbClr val="000000"/>
                          </a:solidFill>
                          <a:effectLst/>
                          <a:latin typeface="Calibri"/>
                        </a:rPr>
                        <a:t>Documentos de lineamientos técnicos elaborados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0" name="6 Rectángulo">
            <a:extLst>
              <a:ext uri="{FF2B5EF4-FFF2-40B4-BE49-F238E27FC236}">
                <a16:creationId xmlns:a16="http://schemas.microsoft.com/office/drawing/2014/main" id="{BDC313AD-AAE1-4719-808E-E2AADA1965BC}"/>
              </a:ext>
            </a:extLst>
          </p:cNvPr>
          <p:cNvSpPr/>
          <p:nvPr/>
        </p:nvSpPr>
        <p:spPr>
          <a:xfrm>
            <a:off x="357094" y="117584"/>
            <a:ext cx="9934169" cy="712183"/>
          </a:xfrm>
          <a:prstGeom prst="rect">
            <a:avLst/>
          </a:prstGeom>
          <a:noFill/>
          <a:ln>
            <a:noFill/>
          </a:ln>
        </p:spPr>
        <p:txBody>
          <a:bodyPr wrap="square">
            <a:spAutoFit/>
          </a:bodyPr>
          <a:lstStyle/>
          <a:p>
            <a:pPr marL="295275">
              <a:lnSpc>
                <a:spcPts val="2400"/>
              </a:lnSpc>
            </a:pPr>
            <a:r>
              <a:rPr lang="es-CO" sz="2400" b="1" dirty="0">
                <a:solidFill>
                  <a:schemeClr val="tx1">
                    <a:lumMod val="95000"/>
                    <a:lumOff val="5000"/>
                  </a:schemeClr>
                </a:solidFill>
                <a:ea typeface="Calibri"/>
                <a:cs typeface="Times New Roman"/>
              </a:rPr>
              <a:t>Línea estratégica de Liderazgo, Gobernabilidad y Transparencia</a:t>
            </a:r>
          </a:p>
          <a:p>
            <a:pPr marL="295275">
              <a:lnSpc>
                <a:spcPts val="2400"/>
              </a:lnSpc>
            </a:pPr>
            <a:r>
              <a:rPr lang="es-CO" sz="2400" b="1" dirty="0">
                <a:solidFill>
                  <a:schemeClr val="tx1">
                    <a:lumMod val="95000"/>
                    <a:lumOff val="5000"/>
                  </a:schemeClr>
                </a:solidFill>
                <a:ea typeface="Calibri"/>
                <a:cs typeface="Times New Roman"/>
              </a:rPr>
              <a:t>Sector:  Fortalecimiento Institucional</a:t>
            </a:r>
          </a:p>
        </p:txBody>
      </p:sp>
    </p:spTree>
    <p:extLst>
      <p:ext uri="{BB962C8B-B14F-4D97-AF65-F5344CB8AC3E}">
        <p14:creationId xmlns:p14="http://schemas.microsoft.com/office/powerpoint/2010/main" val="135526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5799" y="378440"/>
            <a:ext cx="9851375" cy="712183"/>
          </a:xfrm>
          <a:prstGeom prst="rect">
            <a:avLst/>
          </a:prstGeom>
          <a:noFill/>
          <a:ln>
            <a:noFill/>
          </a:ln>
        </p:spPr>
        <p:txBody>
          <a:bodyPr wrap="square">
            <a:spAutoFit/>
          </a:bodyPr>
          <a:lstStyle/>
          <a:p>
            <a:pPr>
              <a:lnSpc>
                <a:spcPts val="2400"/>
              </a:lnSpc>
            </a:pPr>
            <a:r>
              <a:rPr lang="es-CO" sz="2400" b="1" dirty="0"/>
              <a:t>2.6. Relación de recursos no comprometidos saldos de bienios anteriores, por fondos del  Sistema General del Regalías SGR 2012-2020 </a:t>
            </a:r>
          </a:p>
        </p:txBody>
      </p:sp>
      <p:graphicFrame>
        <p:nvGraphicFramePr>
          <p:cNvPr id="3" name="2 Tabla"/>
          <p:cNvGraphicFramePr>
            <a:graphicFrameLocks noGrp="1"/>
          </p:cNvGraphicFramePr>
          <p:nvPr>
            <p:extLst>
              <p:ext uri="{D42A27DB-BD31-4B8C-83A1-F6EECF244321}">
                <p14:modId xmlns:p14="http://schemas.microsoft.com/office/powerpoint/2010/main" val="1662488099"/>
              </p:ext>
            </p:extLst>
          </p:nvPr>
        </p:nvGraphicFramePr>
        <p:xfrm>
          <a:off x="1497079" y="1640206"/>
          <a:ext cx="9040096" cy="3577588"/>
        </p:xfrm>
        <a:graphic>
          <a:graphicData uri="http://schemas.openxmlformats.org/drawingml/2006/table">
            <a:tbl>
              <a:tblPr firstRow="1" firstCol="1" bandRow="1"/>
              <a:tblGrid>
                <a:gridCol w="4770371">
                  <a:extLst>
                    <a:ext uri="{9D8B030D-6E8A-4147-A177-3AD203B41FA5}">
                      <a16:colId xmlns:a16="http://schemas.microsoft.com/office/drawing/2014/main" val="20000"/>
                    </a:ext>
                  </a:extLst>
                </a:gridCol>
                <a:gridCol w="4269725">
                  <a:extLst>
                    <a:ext uri="{9D8B030D-6E8A-4147-A177-3AD203B41FA5}">
                      <a16:colId xmlns:a16="http://schemas.microsoft.com/office/drawing/2014/main" val="20001"/>
                    </a:ext>
                  </a:extLst>
                </a:gridCol>
              </a:tblGrid>
              <a:tr h="699412">
                <a:tc>
                  <a:txBody>
                    <a:bodyPr/>
                    <a:lstStyle/>
                    <a:p>
                      <a:pPr algn="ctr">
                        <a:spcAft>
                          <a:spcPts val="0"/>
                        </a:spcAft>
                      </a:pPr>
                      <a:endParaRPr lang="es-CO" sz="1800" b="1" dirty="0">
                        <a:solidFill>
                          <a:schemeClr val="bg1"/>
                        </a:solidFill>
                        <a:effectLst/>
                        <a:latin typeface="Arial"/>
                        <a:ea typeface="Calibri"/>
                        <a:cs typeface="Times New Roman"/>
                      </a:endParaRPr>
                    </a:p>
                    <a:p>
                      <a:pPr algn="ctr">
                        <a:spcAft>
                          <a:spcPts val="0"/>
                        </a:spcAft>
                      </a:pPr>
                      <a:r>
                        <a:rPr lang="es-CO" sz="1800" b="1" dirty="0">
                          <a:solidFill>
                            <a:schemeClr val="bg1"/>
                          </a:solidFill>
                          <a:effectLst/>
                          <a:latin typeface="Arial"/>
                          <a:ea typeface="Calibri"/>
                          <a:cs typeface="Times New Roman"/>
                        </a:rPr>
                        <a:t>FONDOS</a:t>
                      </a:r>
                      <a:endParaRPr lang="es-CO" sz="18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endParaRPr lang="es-CO" sz="1800" b="1" dirty="0">
                        <a:solidFill>
                          <a:schemeClr val="bg1"/>
                        </a:solidFill>
                        <a:effectLst/>
                        <a:latin typeface="Arial"/>
                        <a:ea typeface="Calibri"/>
                        <a:cs typeface="Times New Roman"/>
                      </a:endParaRPr>
                    </a:p>
                    <a:p>
                      <a:pPr algn="ctr">
                        <a:spcAft>
                          <a:spcPts val="0"/>
                        </a:spcAft>
                      </a:pPr>
                      <a:r>
                        <a:rPr lang="es-CO" sz="1800" b="1" dirty="0">
                          <a:solidFill>
                            <a:schemeClr val="bg1"/>
                          </a:solidFill>
                          <a:effectLst/>
                          <a:latin typeface="Arial"/>
                          <a:ea typeface="Calibri"/>
                          <a:cs typeface="Times New Roman"/>
                        </a:rPr>
                        <a:t>VALORES NO COMPROMETIDOS</a:t>
                      </a:r>
                      <a:endParaRPr lang="es-CO" sz="18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719544">
                <a:tc>
                  <a:txBody>
                    <a:bodyPr/>
                    <a:lstStyle/>
                    <a:p>
                      <a:pPr algn="just">
                        <a:spcAft>
                          <a:spcPts val="0"/>
                        </a:spcAft>
                      </a:pPr>
                      <a:endParaRPr lang="es-CO" sz="1800" dirty="0">
                        <a:solidFill>
                          <a:srgbClr val="000000"/>
                        </a:solidFill>
                        <a:effectLst/>
                        <a:latin typeface="Arial"/>
                        <a:ea typeface="Calibri"/>
                        <a:cs typeface="Times New Roman"/>
                      </a:endParaRPr>
                    </a:p>
                    <a:p>
                      <a:pPr algn="just">
                        <a:spcAft>
                          <a:spcPts val="0"/>
                        </a:spcAft>
                      </a:pPr>
                      <a:r>
                        <a:rPr lang="es-CO" sz="1800" dirty="0">
                          <a:solidFill>
                            <a:srgbClr val="000000"/>
                          </a:solidFill>
                          <a:effectLst/>
                          <a:latin typeface="Arial"/>
                          <a:ea typeface="Calibri"/>
                          <a:cs typeface="Times New Roman"/>
                        </a:rPr>
                        <a:t>Fondo de Desarrollo Regional – FDR</a:t>
                      </a:r>
                      <a:endParaRPr lang="es-CO"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CO" sz="1800" dirty="0">
                        <a:solidFill>
                          <a:srgbClr val="000000"/>
                        </a:solidFill>
                        <a:effectLst/>
                        <a:latin typeface="Arial"/>
                        <a:ea typeface="Calibri"/>
                        <a:cs typeface="Times New Roman"/>
                      </a:endParaRPr>
                    </a:p>
                    <a:p>
                      <a:pPr algn="r">
                        <a:spcAft>
                          <a:spcPts val="0"/>
                        </a:spcAft>
                      </a:pPr>
                      <a:r>
                        <a:rPr lang="es-CO" sz="1800" dirty="0">
                          <a:solidFill>
                            <a:srgbClr val="000000"/>
                          </a:solidFill>
                          <a:effectLst/>
                          <a:latin typeface="Arial"/>
                          <a:ea typeface="Calibri"/>
                          <a:cs typeface="Times New Roman"/>
                        </a:rPr>
                        <a:t>$ 9.391.914.498,50</a:t>
                      </a:r>
                      <a:endParaRPr lang="es-CO"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9544">
                <a:tc>
                  <a:txBody>
                    <a:bodyPr/>
                    <a:lstStyle/>
                    <a:p>
                      <a:pPr algn="just">
                        <a:spcAft>
                          <a:spcPts val="0"/>
                        </a:spcAft>
                      </a:pPr>
                      <a:endParaRPr lang="es-CO" sz="1800" dirty="0">
                        <a:solidFill>
                          <a:srgbClr val="000000"/>
                        </a:solidFill>
                        <a:effectLst/>
                        <a:latin typeface="Arial"/>
                        <a:ea typeface="Calibri"/>
                        <a:cs typeface="Times New Roman"/>
                      </a:endParaRPr>
                    </a:p>
                    <a:p>
                      <a:pPr algn="just">
                        <a:spcAft>
                          <a:spcPts val="0"/>
                        </a:spcAft>
                      </a:pPr>
                      <a:r>
                        <a:rPr lang="es-CO" sz="1800" dirty="0">
                          <a:solidFill>
                            <a:srgbClr val="000000"/>
                          </a:solidFill>
                          <a:effectLst/>
                          <a:latin typeface="Arial"/>
                          <a:ea typeface="Calibri"/>
                          <a:cs typeface="Times New Roman"/>
                        </a:rPr>
                        <a:t>Fondo de Desarrollo Regional FDR PAZ</a:t>
                      </a:r>
                      <a:endParaRPr lang="es-CO"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CO" sz="1800" dirty="0">
                        <a:solidFill>
                          <a:srgbClr val="000000"/>
                        </a:solidFill>
                        <a:effectLst/>
                        <a:latin typeface="Arial"/>
                        <a:ea typeface="Calibri"/>
                        <a:cs typeface="Times New Roman"/>
                      </a:endParaRPr>
                    </a:p>
                    <a:p>
                      <a:pPr algn="r">
                        <a:spcAft>
                          <a:spcPts val="0"/>
                        </a:spcAft>
                      </a:pPr>
                      <a:r>
                        <a:rPr lang="es-CO" sz="1800" dirty="0">
                          <a:solidFill>
                            <a:srgbClr val="000000"/>
                          </a:solidFill>
                          <a:effectLst/>
                          <a:latin typeface="Arial"/>
                          <a:ea typeface="Calibri"/>
                          <a:cs typeface="Times New Roman"/>
                        </a:rPr>
                        <a:t>6.269.583.176</a:t>
                      </a:r>
                      <a:endParaRPr lang="es-CO"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9544">
                <a:tc>
                  <a:txBody>
                    <a:bodyPr/>
                    <a:lstStyle/>
                    <a:p>
                      <a:pPr algn="just">
                        <a:spcAft>
                          <a:spcPts val="0"/>
                        </a:spcAft>
                      </a:pPr>
                      <a:endParaRPr lang="es-CO" sz="1800" dirty="0">
                        <a:solidFill>
                          <a:srgbClr val="000000"/>
                        </a:solidFill>
                        <a:effectLst/>
                        <a:latin typeface="Arial"/>
                        <a:ea typeface="Calibri"/>
                        <a:cs typeface="Times New Roman"/>
                      </a:endParaRPr>
                    </a:p>
                    <a:p>
                      <a:pPr algn="just">
                        <a:spcAft>
                          <a:spcPts val="0"/>
                        </a:spcAft>
                      </a:pPr>
                      <a:r>
                        <a:rPr lang="es-CO" sz="1800" dirty="0">
                          <a:solidFill>
                            <a:srgbClr val="000000"/>
                          </a:solidFill>
                          <a:effectLst/>
                          <a:latin typeface="Arial"/>
                          <a:ea typeface="Calibri"/>
                          <a:cs typeface="Times New Roman"/>
                        </a:rPr>
                        <a:t>Fondo de Compensación Regional -60%</a:t>
                      </a:r>
                      <a:endParaRPr lang="es-CO"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CO" sz="1800" dirty="0">
                        <a:solidFill>
                          <a:srgbClr val="000000"/>
                        </a:solidFill>
                        <a:effectLst/>
                        <a:latin typeface="Arial"/>
                        <a:ea typeface="Calibri"/>
                        <a:cs typeface="Times New Roman"/>
                      </a:endParaRPr>
                    </a:p>
                    <a:p>
                      <a:pPr algn="r">
                        <a:spcAft>
                          <a:spcPts val="0"/>
                        </a:spcAft>
                      </a:pPr>
                      <a:r>
                        <a:rPr lang="es-CO" sz="1800" dirty="0">
                          <a:solidFill>
                            <a:srgbClr val="000000"/>
                          </a:solidFill>
                          <a:effectLst/>
                          <a:latin typeface="Arial"/>
                          <a:ea typeface="Calibri"/>
                          <a:cs typeface="Times New Roman"/>
                        </a:rPr>
                        <a:t>1.521.682.170,65</a:t>
                      </a:r>
                      <a:endParaRPr lang="es-CO"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9544">
                <a:tc>
                  <a:txBody>
                    <a:bodyPr/>
                    <a:lstStyle/>
                    <a:p>
                      <a:pPr algn="just">
                        <a:spcAft>
                          <a:spcPts val="0"/>
                        </a:spcAft>
                      </a:pPr>
                      <a:endParaRPr lang="es-CO" sz="1800" dirty="0">
                        <a:solidFill>
                          <a:srgbClr val="000000"/>
                        </a:solidFill>
                        <a:effectLst/>
                        <a:latin typeface="Arial"/>
                        <a:ea typeface="Calibri"/>
                        <a:cs typeface="Times New Roman"/>
                      </a:endParaRPr>
                    </a:p>
                    <a:p>
                      <a:pPr algn="just">
                        <a:spcAft>
                          <a:spcPts val="0"/>
                        </a:spcAft>
                      </a:pPr>
                      <a:r>
                        <a:rPr lang="es-CO" sz="1800" dirty="0">
                          <a:solidFill>
                            <a:srgbClr val="000000"/>
                          </a:solidFill>
                          <a:effectLst/>
                          <a:latin typeface="Arial"/>
                          <a:ea typeface="Calibri"/>
                          <a:cs typeface="Times New Roman"/>
                        </a:rPr>
                        <a:t>TOTAL</a:t>
                      </a:r>
                      <a:endParaRPr lang="es-CO"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endParaRPr lang="es-CO" sz="1800" dirty="0">
                        <a:solidFill>
                          <a:srgbClr val="000000"/>
                        </a:solidFill>
                        <a:effectLst/>
                        <a:latin typeface="Arial"/>
                        <a:ea typeface="Calibri"/>
                        <a:cs typeface="Times New Roman"/>
                      </a:endParaRPr>
                    </a:p>
                    <a:p>
                      <a:pPr algn="r">
                        <a:spcAft>
                          <a:spcPts val="0"/>
                        </a:spcAft>
                      </a:pPr>
                      <a:r>
                        <a:rPr lang="es-CO" sz="1800" dirty="0">
                          <a:solidFill>
                            <a:srgbClr val="000000"/>
                          </a:solidFill>
                          <a:effectLst/>
                          <a:latin typeface="Arial"/>
                          <a:ea typeface="Calibri"/>
                          <a:cs typeface="Times New Roman"/>
                        </a:rPr>
                        <a:t>17.183.179.845</a:t>
                      </a:r>
                      <a:endParaRPr lang="es-CO"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08754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164220" y="1412625"/>
            <a:ext cx="4682497" cy="648096"/>
          </a:xfrm>
          <a:noFill/>
          <a:ln>
            <a:noFill/>
          </a:ln>
        </p:spPr>
        <p:txBody>
          <a:bodyPr>
            <a:normAutofit/>
          </a:bodyPr>
          <a:lstStyle/>
          <a:p>
            <a:pPr algn="ctr"/>
            <a:r>
              <a:rPr lang="es-MX" dirty="0"/>
              <a:t>Ley 2056 de 2020 artículo 209</a:t>
            </a:r>
            <a:endParaRPr lang="en-US" dirty="0"/>
          </a:p>
        </p:txBody>
      </p:sp>
      <p:sp>
        <p:nvSpPr>
          <p:cNvPr id="4" name="Marcador de contenido 3"/>
          <p:cNvSpPr>
            <a:spLocks noGrp="1"/>
          </p:cNvSpPr>
          <p:nvPr>
            <p:ph sz="half" idx="2"/>
          </p:nvPr>
        </p:nvSpPr>
        <p:spPr>
          <a:xfrm>
            <a:off x="1164221" y="2077640"/>
            <a:ext cx="4682497" cy="3890825"/>
          </a:xfrm>
          <a:ln>
            <a:solidFill>
              <a:srgbClr val="002060"/>
            </a:solidFill>
          </a:ln>
        </p:spPr>
        <p:txBody>
          <a:bodyPr>
            <a:normAutofit lnSpcReduction="10000"/>
          </a:bodyPr>
          <a:lstStyle/>
          <a:p>
            <a:pPr algn="just">
              <a:buFont typeface="Wingdings" panose="05000000000000000000" pitchFamily="2" charset="2"/>
              <a:buChar char="§"/>
            </a:pPr>
            <a:endParaRPr lang="es-MX" sz="1600" dirty="0">
              <a:cs typeface="Arial" pitchFamily="34" charset="0"/>
            </a:endParaRPr>
          </a:p>
          <a:p>
            <a:pPr algn="just">
              <a:buFont typeface="Wingdings" panose="05000000000000000000" pitchFamily="2" charset="2"/>
              <a:buChar char="§"/>
            </a:pPr>
            <a:r>
              <a:rPr lang="es-MX" sz="1600" dirty="0">
                <a:cs typeface="Arial" pitchFamily="34" charset="0"/>
              </a:rPr>
              <a:t>Durante el año 2021 los departamentos, podrán viabilizar, registrar, priorizar y aprobar directamente proyectos de inversión.</a:t>
            </a:r>
          </a:p>
          <a:p>
            <a:pPr algn="just">
              <a:buFont typeface="Wingdings" panose="05000000000000000000" pitchFamily="2" charset="2"/>
              <a:buChar char="§"/>
            </a:pPr>
            <a:r>
              <a:rPr lang="es-MX" sz="1600" dirty="0">
                <a:cs typeface="Arial" pitchFamily="34" charset="0"/>
              </a:rPr>
              <a:t>Para la aprobación y ejecución se concertará con cinco municipios o distritos del departamento, </a:t>
            </a:r>
            <a:r>
              <a:rPr lang="es-MX" sz="1600" u="sng" dirty="0">
                <a:cs typeface="Arial" pitchFamily="34" charset="0"/>
              </a:rPr>
              <a:t>tres de ellos </a:t>
            </a:r>
            <a:r>
              <a:rPr lang="es-MX" sz="1600" dirty="0">
                <a:cs typeface="Arial" pitchFamily="34" charset="0"/>
              </a:rPr>
              <a:t>corresponderán a los </a:t>
            </a:r>
            <a:r>
              <a:rPr lang="es-MX" sz="1600" u="sng" dirty="0">
                <a:cs typeface="Arial" pitchFamily="34" charset="0"/>
              </a:rPr>
              <a:t>municipios</a:t>
            </a:r>
            <a:r>
              <a:rPr lang="es-MX" sz="1600" dirty="0">
                <a:cs typeface="Arial" pitchFamily="34" charset="0"/>
              </a:rPr>
              <a:t> con mayor población de su territorio y </a:t>
            </a:r>
            <a:r>
              <a:rPr lang="es-MX" sz="1600" u="sng" dirty="0">
                <a:cs typeface="Arial" pitchFamily="34" charset="0"/>
              </a:rPr>
              <a:t>dos alcaldes</a:t>
            </a:r>
            <a:r>
              <a:rPr lang="es-MX" sz="1600" dirty="0">
                <a:cs typeface="Arial" pitchFamily="34" charset="0"/>
              </a:rPr>
              <a:t> elegidos entre ellos mismos, durante los dos primeros meses del año, sin perjuicio que estas inversiones puedan realizarse en todos los municipios del departamento. </a:t>
            </a:r>
          </a:p>
          <a:p>
            <a:pPr algn="just">
              <a:buFont typeface="Wingdings" panose="05000000000000000000" pitchFamily="2" charset="2"/>
              <a:buChar char="§"/>
            </a:pPr>
            <a:r>
              <a:rPr lang="es-MX" sz="1600" dirty="0">
                <a:cs typeface="Arial" pitchFamily="34" charset="0"/>
              </a:rPr>
              <a:t>Todo lo anterior, con cargo a los saldos que no estén respaldando algún proyecto aprobado del Fondo de Compensación Regional (60%) y del Fondo de Desarrollo Regional, de vigencias anteriores. </a:t>
            </a:r>
            <a:endParaRPr lang="en-US" sz="1600" dirty="0">
              <a:cs typeface="Arial" pitchFamily="34" charset="0"/>
            </a:endParaRPr>
          </a:p>
        </p:txBody>
      </p:sp>
      <p:sp>
        <p:nvSpPr>
          <p:cNvPr id="5" name="Marcador de texto 4"/>
          <p:cNvSpPr>
            <a:spLocks noGrp="1"/>
          </p:cNvSpPr>
          <p:nvPr>
            <p:ph type="body" sz="quarter" idx="3"/>
          </p:nvPr>
        </p:nvSpPr>
        <p:spPr>
          <a:xfrm>
            <a:off x="6199452" y="1412624"/>
            <a:ext cx="4682497" cy="648097"/>
          </a:xfrm>
          <a:noFill/>
          <a:ln>
            <a:noFill/>
          </a:ln>
        </p:spPr>
        <p:txBody>
          <a:bodyPr>
            <a:noAutofit/>
          </a:bodyPr>
          <a:lstStyle/>
          <a:p>
            <a:pPr algn="ctr"/>
            <a:r>
              <a:rPr lang="es-MX" dirty="0"/>
              <a:t>Decreto 1821 de 2020 artículo </a:t>
            </a:r>
            <a:r>
              <a:rPr lang="en-US" dirty="0"/>
              <a:t>1.2.1.1.3</a:t>
            </a:r>
            <a:r>
              <a:rPr lang="en-US" b="0" dirty="0"/>
              <a:t> </a:t>
            </a:r>
            <a:endParaRPr lang="en-US" dirty="0"/>
          </a:p>
        </p:txBody>
      </p:sp>
      <p:sp>
        <p:nvSpPr>
          <p:cNvPr id="6" name="Marcador de contenido 5"/>
          <p:cNvSpPr>
            <a:spLocks noGrp="1"/>
          </p:cNvSpPr>
          <p:nvPr>
            <p:ph sz="quarter" idx="4"/>
          </p:nvPr>
        </p:nvSpPr>
        <p:spPr>
          <a:xfrm>
            <a:off x="6199452" y="2060721"/>
            <a:ext cx="4682497" cy="3890824"/>
          </a:xfrm>
          <a:ln>
            <a:solidFill>
              <a:srgbClr val="002060"/>
            </a:solidFill>
          </a:ln>
        </p:spPr>
        <p:txBody>
          <a:bodyPr>
            <a:noAutofit/>
          </a:bodyPr>
          <a:lstStyle/>
          <a:p>
            <a:pPr algn="just">
              <a:buFont typeface="Wingdings" panose="05000000000000000000" pitchFamily="2" charset="2"/>
              <a:buChar char="§"/>
            </a:pPr>
            <a:endParaRPr lang="es-MX" sz="1600" dirty="0">
              <a:cs typeface="Arial" pitchFamily="34" charset="0"/>
            </a:endParaRPr>
          </a:p>
          <a:p>
            <a:pPr algn="just">
              <a:buFont typeface="Wingdings" panose="05000000000000000000" pitchFamily="2" charset="2"/>
              <a:buChar char="§"/>
            </a:pPr>
            <a:r>
              <a:rPr lang="es-MX" sz="1600" dirty="0">
                <a:cs typeface="Arial" pitchFamily="34" charset="0"/>
              </a:rPr>
              <a:t>Para la aprobación y ejecución de los proyectos de inversión a ser financiados con los saldos de vigencias anteriores del Fondo de Compensación Regional (60%) y del Fondo de Desarrollo Regional que no estén respaldando algún proyecto, los gobernadores, durante los dos primeros meses del año 2021, </a:t>
            </a:r>
          </a:p>
          <a:p>
            <a:pPr algn="just">
              <a:buFont typeface="Wingdings" panose="05000000000000000000" pitchFamily="2" charset="2"/>
              <a:buChar char="§"/>
            </a:pPr>
            <a:r>
              <a:rPr lang="es-MX" sz="1600" dirty="0">
                <a:cs typeface="Arial" pitchFamily="34" charset="0"/>
              </a:rPr>
              <a:t>Deberán concertar estos proyectos en mesas técnicas Las cuales estarán conformadas por cinco municipios o distritos de su jurisdicción, así:</a:t>
            </a:r>
          </a:p>
          <a:p>
            <a:pPr marL="800100" lvl="1" indent="-342900" algn="just">
              <a:buAutoNum type="arabicPeriod"/>
            </a:pPr>
            <a:r>
              <a:rPr lang="es-MX" sz="1600" dirty="0">
                <a:cs typeface="Arial" pitchFamily="34" charset="0"/>
              </a:rPr>
              <a:t>tres alcaldes corresponderán a los municipios o distritos con mayor población de su territorio.</a:t>
            </a:r>
          </a:p>
          <a:p>
            <a:pPr marL="800100" lvl="1" indent="-342900" algn="just">
              <a:buAutoNum type="arabicPeriod"/>
            </a:pPr>
            <a:r>
              <a:rPr lang="es-MX" sz="1600" dirty="0">
                <a:cs typeface="Arial" pitchFamily="34" charset="0"/>
              </a:rPr>
              <a:t>dos alcaldes elegidos entre ellos mismos. </a:t>
            </a:r>
            <a:endParaRPr lang="en-US" sz="1600" dirty="0">
              <a:cs typeface="Arial" pitchFamily="34" charset="0"/>
            </a:endParaRPr>
          </a:p>
        </p:txBody>
      </p:sp>
      <p:sp>
        <p:nvSpPr>
          <p:cNvPr id="10" name="9 Rectángulo"/>
          <p:cNvSpPr/>
          <p:nvPr/>
        </p:nvSpPr>
        <p:spPr>
          <a:xfrm>
            <a:off x="1003256" y="369781"/>
            <a:ext cx="8769394" cy="847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s-CO" sz="2400" b="1" dirty="0">
                <a:solidFill>
                  <a:schemeClr val="tx1"/>
                </a:solidFill>
              </a:rPr>
              <a:t>Fundamento legal priorización de proyectos de saldos de recursos de bienios anteriores </a:t>
            </a:r>
            <a:r>
              <a:rPr lang="es-MX" sz="2400" b="1" dirty="0">
                <a:solidFill>
                  <a:schemeClr val="tx1"/>
                </a:solidFill>
              </a:rPr>
              <a:t> </a:t>
            </a:r>
            <a:endParaRPr lang="es-CO" sz="2400" b="1" dirty="0">
              <a:solidFill>
                <a:schemeClr val="tx1"/>
              </a:solidFill>
            </a:endParaRPr>
          </a:p>
        </p:txBody>
      </p:sp>
    </p:spTree>
    <p:extLst>
      <p:ext uri="{BB962C8B-B14F-4D97-AF65-F5344CB8AC3E}">
        <p14:creationId xmlns:p14="http://schemas.microsoft.com/office/powerpoint/2010/main" val="192885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a:extLst>
              <a:ext uri="{FF2B5EF4-FFF2-40B4-BE49-F238E27FC236}">
                <a16:creationId xmlns:a16="http://schemas.microsoft.com/office/drawing/2014/main" id="{9125725D-73B7-40FE-A737-BD9615D339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7874" y="6268095"/>
            <a:ext cx="2900632" cy="469626"/>
          </a:xfrm>
          <a:prstGeom prst="rect">
            <a:avLst/>
          </a:prstGeom>
        </p:spPr>
      </p:pic>
      <p:sp>
        <p:nvSpPr>
          <p:cNvPr id="5" name="CuadroTexto 4">
            <a:extLst>
              <a:ext uri="{FF2B5EF4-FFF2-40B4-BE49-F238E27FC236}">
                <a16:creationId xmlns:a16="http://schemas.microsoft.com/office/drawing/2014/main" id="{6296B4C2-1D07-42FB-9E0E-AC5987AD9BE1}"/>
              </a:ext>
            </a:extLst>
          </p:cNvPr>
          <p:cNvSpPr txBox="1"/>
          <p:nvPr/>
        </p:nvSpPr>
        <p:spPr>
          <a:xfrm>
            <a:off x="2041309" y="1225689"/>
            <a:ext cx="8795298" cy="4708981"/>
          </a:xfrm>
          <a:prstGeom prst="rect">
            <a:avLst/>
          </a:prstGeom>
          <a:noFill/>
        </p:spPr>
        <p:txBody>
          <a:bodyPr wrap="square">
            <a:spAutoFit/>
          </a:bodyPr>
          <a:lstStyle/>
          <a:p>
            <a:pPr algn="just"/>
            <a:r>
              <a:rPr lang="es-CO" sz="2000" dirty="0"/>
              <a:t>La planeación para la Asignación de la Inversión Regional será liderada por los Gobernadores, con el apoyo de las Comisiones Regionales de Competitividad e Innovación y teniendo en cuenta, entre otros, las Agendas Departamentales de Competitividad e Innovación definidas en estas Comisiones, así mismo podrá participar la Federación Nacional de Departamentos, la Federación Colombiana de Municipios y la Asociación Colombiana de Ciudades Capitales.</a:t>
            </a:r>
          </a:p>
          <a:p>
            <a:pPr algn="just"/>
            <a:endParaRPr lang="es-CO" sz="2000" dirty="0"/>
          </a:p>
          <a:p>
            <a:pPr algn="just"/>
            <a:r>
              <a:rPr lang="es-CO" sz="2000" dirty="0"/>
              <a:t>Para los ejercicios de planeación, el gobernador o el alcalde, según corresponda, deberán invitar a los Representantes a la Cámara de cada departamento y los Senadores que hayan obtenido más del 40% de su votación en la respectiva región. </a:t>
            </a:r>
          </a:p>
          <a:p>
            <a:pPr algn="just"/>
            <a:endParaRPr lang="es-CO" sz="2000" dirty="0"/>
          </a:p>
          <a:p>
            <a:pPr algn="just"/>
            <a:r>
              <a:rPr lang="es-CO" sz="2000" dirty="0"/>
              <a:t>Los ejercicios de planeación deberán priorizar en las inversiones, proyectos de inversión con enfoque de género, en desarrollo de las políticas públicas en pro de la equidad de la mujer, con énfasis en los temas de mujer rural.</a:t>
            </a:r>
          </a:p>
          <a:p>
            <a:pPr algn="just"/>
            <a:endParaRPr lang="es-CO" sz="2000" dirty="0"/>
          </a:p>
        </p:txBody>
      </p:sp>
      <p:pic>
        <p:nvPicPr>
          <p:cNvPr id="6" name="Picture 4" descr="Tick_Mark_Dark-512 - OWN Academy">
            <a:extLst>
              <a:ext uri="{FF2B5EF4-FFF2-40B4-BE49-F238E27FC236}">
                <a16:creationId xmlns:a16="http://schemas.microsoft.com/office/drawing/2014/main" id="{FCA24281-53DC-4353-84AE-4DE171FC4D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137" y="1676400"/>
            <a:ext cx="852413" cy="1104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ick_Mark_Dark-512 - OWN Academy">
            <a:extLst>
              <a:ext uri="{FF2B5EF4-FFF2-40B4-BE49-F238E27FC236}">
                <a16:creationId xmlns:a16="http://schemas.microsoft.com/office/drawing/2014/main" id="{61A83A68-330A-4938-8ED2-5C84145F18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516" y="3352800"/>
            <a:ext cx="852413" cy="1104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ick_Mark_Dark-512 - OWN Academy">
            <a:extLst>
              <a:ext uri="{FF2B5EF4-FFF2-40B4-BE49-F238E27FC236}">
                <a16:creationId xmlns:a16="http://schemas.microsoft.com/office/drawing/2014/main" id="{126F1F0F-E149-4D05-AC35-AC89367B61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706" y="4562475"/>
            <a:ext cx="852413" cy="110490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7211221-94E5-444B-A403-52EF927D95CD}"/>
              </a:ext>
            </a:extLst>
          </p:cNvPr>
          <p:cNvSpPr txBox="1"/>
          <p:nvPr/>
        </p:nvSpPr>
        <p:spPr>
          <a:xfrm>
            <a:off x="566671" y="318321"/>
            <a:ext cx="4272029" cy="584775"/>
          </a:xfrm>
          <a:prstGeom prst="rect">
            <a:avLst/>
          </a:prstGeom>
          <a:noFill/>
        </p:spPr>
        <p:txBody>
          <a:bodyPr wrap="square" rtlCol="0">
            <a:spAutoFit/>
          </a:bodyPr>
          <a:lstStyle/>
          <a:p>
            <a:r>
              <a:rPr lang="es-MX" sz="3200" b="1" spc="-150" dirty="0"/>
              <a:t>C</a:t>
            </a:r>
            <a:r>
              <a:rPr lang="es-CO" sz="3200" b="1" spc="-150" dirty="0"/>
              <a:t>riterios para el proceso</a:t>
            </a:r>
          </a:p>
        </p:txBody>
      </p:sp>
    </p:spTree>
    <p:extLst>
      <p:ext uri="{BB962C8B-B14F-4D97-AF65-F5344CB8AC3E}">
        <p14:creationId xmlns:p14="http://schemas.microsoft.com/office/powerpoint/2010/main" val="2971903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28700" y="407015"/>
            <a:ext cx="9048750" cy="712183"/>
          </a:xfrm>
          <a:prstGeom prst="rect">
            <a:avLst/>
          </a:prstGeom>
          <a:noFill/>
          <a:ln>
            <a:noFill/>
          </a:ln>
        </p:spPr>
        <p:txBody>
          <a:bodyPr wrap="square">
            <a:spAutoFit/>
          </a:bodyPr>
          <a:lstStyle/>
          <a:p>
            <a:pPr>
              <a:lnSpc>
                <a:spcPts val="2400"/>
              </a:lnSpc>
            </a:pPr>
            <a:r>
              <a:rPr lang="es-CO" sz="2400" b="1" dirty="0"/>
              <a:t>Acta de aprobación de priorización de proyectos de saldos de bienios anteriores   </a:t>
            </a:r>
          </a:p>
        </p:txBody>
      </p:sp>
      <p:graphicFrame>
        <p:nvGraphicFramePr>
          <p:cNvPr id="4" name="3 Tabla"/>
          <p:cNvGraphicFramePr>
            <a:graphicFrameLocks noGrp="1"/>
          </p:cNvGraphicFramePr>
          <p:nvPr>
            <p:extLst>
              <p:ext uri="{D42A27DB-BD31-4B8C-83A1-F6EECF244321}">
                <p14:modId xmlns:p14="http://schemas.microsoft.com/office/powerpoint/2010/main" val="435372301"/>
              </p:ext>
            </p:extLst>
          </p:nvPr>
        </p:nvGraphicFramePr>
        <p:xfrm>
          <a:off x="1028701" y="1318091"/>
          <a:ext cx="9726929" cy="3706791"/>
        </p:xfrm>
        <a:graphic>
          <a:graphicData uri="http://schemas.openxmlformats.org/drawingml/2006/table">
            <a:tbl>
              <a:tblPr firstRow="1" firstCol="1" bandRow="1"/>
              <a:tblGrid>
                <a:gridCol w="1401927">
                  <a:extLst>
                    <a:ext uri="{9D8B030D-6E8A-4147-A177-3AD203B41FA5}">
                      <a16:colId xmlns:a16="http://schemas.microsoft.com/office/drawing/2014/main" val="20000"/>
                    </a:ext>
                  </a:extLst>
                </a:gridCol>
                <a:gridCol w="2024809">
                  <a:extLst>
                    <a:ext uri="{9D8B030D-6E8A-4147-A177-3AD203B41FA5}">
                      <a16:colId xmlns:a16="http://schemas.microsoft.com/office/drawing/2014/main" val="20001"/>
                    </a:ext>
                  </a:extLst>
                </a:gridCol>
                <a:gridCol w="1620483">
                  <a:extLst>
                    <a:ext uri="{9D8B030D-6E8A-4147-A177-3AD203B41FA5}">
                      <a16:colId xmlns:a16="http://schemas.microsoft.com/office/drawing/2014/main" val="20002"/>
                    </a:ext>
                  </a:extLst>
                </a:gridCol>
                <a:gridCol w="210004">
                  <a:extLst>
                    <a:ext uri="{9D8B030D-6E8A-4147-A177-3AD203B41FA5}">
                      <a16:colId xmlns:a16="http://schemas.microsoft.com/office/drawing/2014/main" val="20003"/>
                    </a:ext>
                  </a:extLst>
                </a:gridCol>
                <a:gridCol w="1617610">
                  <a:extLst>
                    <a:ext uri="{9D8B030D-6E8A-4147-A177-3AD203B41FA5}">
                      <a16:colId xmlns:a16="http://schemas.microsoft.com/office/drawing/2014/main" val="20004"/>
                    </a:ext>
                  </a:extLst>
                </a:gridCol>
                <a:gridCol w="210004">
                  <a:extLst>
                    <a:ext uri="{9D8B030D-6E8A-4147-A177-3AD203B41FA5}">
                      <a16:colId xmlns:a16="http://schemas.microsoft.com/office/drawing/2014/main" val="20005"/>
                    </a:ext>
                  </a:extLst>
                </a:gridCol>
                <a:gridCol w="1410612">
                  <a:extLst>
                    <a:ext uri="{9D8B030D-6E8A-4147-A177-3AD203B41FA5}">
                      <a16:colId xmlns:a16="http://schemas.microsoft.com/office/drawing/2014/main" val="20006"/>
                    </a:ext>
                  </a:extLst>
                </a:gridCol>
                <a:gridCol w="1231480">
                  <a:extLst>
                    <a:ext uri="{9D8B030D-6E8A-4147-A177-3AD203B41FA5}">
                      <a16:colId xmlns:a16="http://schemas.microsoft.com/office/drawing/2014/main" val="20007"/>
                    </a:ext>
                  </a:extLst>
                </a:gridCol>
              </a:tblGrid>
              <a:tr h="171844">
                <a:tc gridSpan="8">
                  <a:txBody>
                    <a:bodyPr/>
                    <a:lstStyle/>
                    <a:p>
                      <a:pPr algn="ctr">
                        <a:spcAft>
                          <a:spcPts val="0"/>
                        </a:spcAft>
                      </a:pPr>
                      <a:r>
                        <a:rPr lang="es-ES_tradnl" sz="1400" b="1" dirty="0">
                          <a:effectLst/>
                          <a:latin typeface="Calibri"/>
                          <a:ea typeface="Calibri"/>
                          <a:cs typeface="Times New Roman"/>
                        </a:rPr>
                        <a:t>GOBERNACIÓN DEL QUINDÍO</a:t>
                      </a:r>
                      <a:endParaRPr lang="es-CO" sz="1400" b="1" dirty="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71844">
                <a:tc gridSpan="8">
                  <a:txBody>
                    <a:bodyPr/>
                    <a:lstStyle/>
                    <a:p>
                      <a:pPr algn="ctr">
                        <a:spcAft>
                          <a:spcPts val="0"/>
                        </a:spcAft>
                      </a:pPr>
                      <a:r>
                        <a:rPr lang="es-ES_tradnl" sz="1200" b="1" dirty="0">
                          <a:effectLst/>
                          <a:latin typeface="Arial"/>
                          <a:ea typeface="Calibri"/>
                          <a:cs typeface="Times New Roman"/>
                        </a:rPr>
                        <a:t>(SECRETARÍA Y/U OFICINA) </a:t>
                      </a:r>
                      <a:endParaRPr lang="es-CO" sz="1200" dirty="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171844">
                <a:tc gridSpan="8">
                  <a:txBody>
                    <a:bodyPr/>
                    <a:lstStyle/>
                    <a:p>
                      <a:pPr algn="ctr">
                        <a:spcAft>
                          <a:spcPts val="0"/>
                        </a:spcAft>
                      </a:pPr>
                      <a:r>
                        <a:rPr lang="es-ES_tradnl" sz="1200" b="1">
                          <a:effectLst/>
                          <a:latin typeface="Arial"/>
                          <a:ea typeface="Calibri"/>
                          <a:cs typeface="Times New Roman"/>
                        </a:rPr>
                        <a:t>DIRECCIÓN Y/O SUBDIRECCIÓN</a:t>
                      </a:r>
                      <a:endParaRPr lang="es-CO" sz="120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2"/>
                  </a:ext>
                </a:extLst>
              </a:tr>
              <a:tr h="171844">
                <a:tc gridSpan="2">
                  <a:txBody>
                    <a:bodyPr/>
                    <a:lstStyle/>
                    <a:p>
                      <a:pPr>
                        <a:spcAft>
                          <a:spcPts val="0"/>
                        </a:spcAft>
                      </a:pPr>
                      <a:r>
                        <a:rPr lang="es-ES_tradnl" sz="1200" b="1">
                          <a:effectLst/>
                          <a:latin typeface="Arial"/>
                          <a:ea typeface="Calibri"/>
                          <a:cs typeface="Times New Roman"/>
                        </a:rPr>
                        <a:t>ACTA NÚMERO: 001</a:t>
                      </a:r>
                      <a:endParaRPr lang="es-CO" sz="120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gridSpan="6">
                  <a:txBody>
                    <a:bodyPr/>
                    <a:lstStyle/>
                    <a:p>
                      <a:pPr>
                        <a:spcAft>
                          <a:spcPts val="0"/>
                        </a:spcAft>
                      </a:pPr>
                      <a:r>
                        <a:rPr lang="es-ES_tradnl" sz="1200">
                          <a:effectLst/>
                          <a:latin typeface="Arial"/>
                          <a:ea typeface="Calibri"/>
                          <a:cs typeface="Times New Roman"/>
                        </a:rPr>
                        <a:t> </a:t>
                      </a:r>
                      <a:endParaRPr lang="es-CO" sz="120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3"/>
                  </a:ext>
                </a:extLst>
              </a:tr>
              <a:tr h="516908">
                <a:tc>
                  <a:txBody>
                    <a:bodyPr/>
                    <a:lstStyle/>
                    <a:p>
                      <a:pPr algn="just">
                        <a:spcAft>
                          <a:spcPts val="0"/>
                        </a:spcAft>
                      </a:pPr>
                      <a:r>
                        <a:rPr lang="es-ES_tradnl" sz="1200" b="1">
                          <a:effectLst/>
                          <a:latin typeface="Arial"/>
                          <a:ea typeface="Calibri"/>
                          <a:cs typeface="Times New Roman"/>
                        </a:rPr>
                        <a:t>FECHA:</a:t>
                      </a:r>
                      <a:endParaRPr lang="es-CO" sz="1200">
                        <a:effectLst/>
                        <a:latin typeface="Calibri"/>
                        <a:ea typeface="Calibri"/>
                        <a:cs typeface="Times New Roman"/>
                      </a:endParaRPr>
                    </a:p>
                  </a:txBody>
                  <a:tcPr marL="54849" marR="54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200">
                          <a:effectLst/>
                          <a:latin typeface="Arial"/>
                          <a:ea typeface="Calibri"/>
                          <a:cs typeface="Times New Roman"/>
                        </a:rPr>
                        <a:t>22 de febrero de 2021</a:t>
                      </a:r>
                      <a:endParaRPr lang="es-CO" sz="1200">
                        <a:effectLst/>
                        <a:latin typeface="Calibri"/>
                        <a:ea typeface="Calibri"/>
                        <a:cs typeface="Times New Roman"/>
                      </a:endParaRPr>
                    </a:p>
                  </a:txBody>
                  <a:tcPr marL="54849" marR="54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_tradnl" sz="1200" b="1">
                          <a:effectLst/>
                          <a:latin typeface="Arial"/>
                          <a:ea typeface="Calibri"/>
                          <a:cs typeface="Times New Roman"/>
                        </a:rPr>
                        <a:t>HORA DE INICIO: </a:t>
                      </a:r>
                      <a:endParaRPr lang="es-CO" sz="1200">
                        <a:effectLst/>
                        <a:latin typeface="Calibri"/>
                        <a:ea typeface="Calibri"/>
                        <a:cs typeface="Times New Roman"/>
                      </a:endParaRPr>
                    </a:p>
                  </a:txBody>
                  <a:tcPr marL="54849" marR="54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just">
                        <a:spcAft>
                          <a:spcPts val="0"/>
                        </a:spcAft>
                      </a:pPr>
                      <a:r>
                        <a:rPr lang="es-ES_tradnl" sz="1200">
                          <a:effectLst/>
                          <a:latin typeface="Arial"/>
                          <a:ea typeface="Calibri"/>
                          <a:cs typeface="Times New Roman"/>
                        </a:rPr>
                        <a:t>10:00 am</a:t>
                      </a:r>
                      <a:endParaRPr lang="es-CO" sz="1200">
                        <a:effectLst/>
                        <a:latin typeface="Calibri"/>
                        <a:ea typeface="Calibri"/>
                        <a:cs typeface="Times New Roman"/>
                      </a:endParaRPr>
                    </a:p>
                  </a:txBody>
                  <a:tcPr marL="54849" marR="54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s-ES_tradnl" sz="1200" b="1">
                          <a:effectLst/>
                          <a:latin typeface="Arial"/>
                          <a:ea typeface="Calibri"/>
                          <a:cs typeface="Times New Roman"/>
                        </a:rPr>
                        <a:t>HORA DE FINALIZACIÓN:</a:t>
                      </a:r>
                      <a:endParaRPr lang="es-CO" sz="1200">
                        <a:effectLst/>
                        <a:latin typeface="Calibri"/>
                        <a:ea typeface="Calibri"/>
                        <a:cs typeface="Times New Roman"/>
                      </a:endParaRPr>
                    </a:p>
                  </a:txBody>
                  <a:tcPr marL="54849" marR="54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just">
                        <a:spcAft>
                          <a:spcPts val="0"/>
                        </a:spcAft>
                      </a:pPr>
                      <a:r>
                        <a:rPr lang="es-ES_tradnl" sz="1200" dirty="0">
                          <a:effectLst/>
                          <a:latin typeface="Arial"/>
                          <a:ea typeface="Calibri"/>
                          <a:cs typeface="Times New Roman"/>
                        </a:rPr>
                        <a:t>12:00 M</a:t>
                      </a:r>
                      <a:endParaRPr lang="es-CO" sz="1200" dirty="0">
                        <a:effectLst/>
                        <a:latin typeface="Calibri"/>
                        <a:ea typeface="Calibri"/>
                        <a:cs typeface="Times New Roman"/>
                      </a:endParaRPr>
                    </a:p>
                  </a:txBody>
                  <a:tcPr marL="54849" marR="548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844">
                <a:tc>
                  <a:txBody>
                    <a:bodyPr/>
                    <a:lstStyle/>
                    <a:p>
                      <a:pPr>
                        <a:spcAft>
                          <a:spcPts val="0"/>
                        </a:spcAft>
                      </a:pPr>
                      <a:r>
                        <a:rPr lang="es-ES_tradnl" sz="1200" b="1">
                          <a:effectLst/>
                          <a:latin typeface="Arial"/>
                          <a:ea typeface="Calibri"/>
                          <a:cs typeface="Times New Roman"/>
                        </a:rPr>
                        <a:t>LUGAR: </a:t>
                      </a:r>
                      <a:endParaRPr lang="es-CO" sz="120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spcAft>
                          <a:spcPts val="0"/>
                        </a:spcAft>
                      </a:pPr>
                      <a:r>
                        <a:rPr lang="es-ES_tradnl" sz="1200">
                          <a:effectLst/>
                          <a:latin typeface="Arial"/>
                          <a:ea typeface="Calibri"/>
                          <a:cs typeface="Times New Roman"/>
                        </a:rPr>
                        <a:t> </a:t>
                      </a:r>
                      <a:endParaRPr lang="es-CO" sz="120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5"/>
                  </a:ext>
                </a:extLst>
              </a:tr>
              <a:tr h="171844">
                <a:tc gridSpan="3">
                  <a:txBody>
                    <a:bodyPr/>
                    <a:lstStyle/>
                    <a:p>
                      <a:pPr>
                        <a:spcAft>
                          <a:spcPts val="0"/>
                        </a:spcAft>
                      </a:pPr>
                      <a:r>
                        <a:rPr lang="es-ES_tradnl" sz="1200" b="1">
                          <a:effectLst/>
                          <a:latin typeface="Arial"/>
                          <a:ea typeface="Calibri"/>
                          <a:cs typeface="Times New Roman"/>
                        </a:rPr>
                        <a:t>ANEXA LISTADO DE ASISTENCIA</a:t>
                      </a:r>
                      <a:endParaRPr lang="es-CO" sz="120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3">
                  <a:txBody>
                    <a:bodyPr/>
                    <a:lstStyle/>
                    <a:p>
                      <a:pPr>
                        <a:spcAft>
                          <a:spcPts val="0"/>
                        </a:spcAft>
                      </a:pPr>
                      <a:r>
                        <a:rPr lang="es-ES_tradnl" sz="1200" b="1">
                          <a:effectLst/>
                          <a:latin typeface="Arial"/>
                          <a:ea typeface="Calibri"/>
                          <a:cs typeface="Times New Roman"/>
                        </a:rPr>
                        <a:t>SI              </a:t>
                      </a:r>
                      <a:r>
                        <a:rPr lang="es-ES_tradnl" sz="1200">
                          <a:effectLst/>
                          <a:latin typeface="Arial"/>
                          <a:ea typeface="Calibri"/>
                          <a:cs typeface="Times New Roman"/>
                        </a:rPr>
                        <a:t>X</a:t>
                      </a:r>
                      <a:endParaRPr lang="es-CO" sz="120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gridSpan="2">
                  <a:txBody>
                    <a:bodyPr/>
                    <a:lstStyle/>
                    <a:p>
                      <a:pPr>
                        <a:spcAft>
                          <a:spcPts val="0"/>
                        </a:spcAft>
                      </a:pPr>
                      <a:r>
                        <a:rPr lang="es-ES_tradnl" sz="1200" b="1">
                          <a:effectLst/>
                          <a:latin typeface="Arial"/>
                          <a:ea typeface="Calibri"/>
                          <a:cs typeface="Times New Roman"/>
                        </a:rPr>
                        <a:t>NO</a:t>
                      </a:r>
                      <a:endParaRPr lang="es-CO" sz="120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2062123">
                <a:tc gridSpan="8">
                  <a:txBody>
                    <a:bodyPr/>
                    <a:lstStyle/>
                    <a:p>
                      <a:pPr>
                        <a:spcAft>
                          <a:spcPts val="0"/>
                        </a:spcAft>
                      </a:pPr>
                      <a:r>
                        <a:rPr lang="es-ES_tradnl" sz="1200" b="1" dirty="0">
                          <a:effectLst/>
                          <a:latin typeface="Arial"/>
                          <a:ea typeface="Calibri"/>
                          <a:cs typeface="Times New Roman"/>
                        </a:rPr>
                        <a:t> </a:t>
                      </a:r>
                      <a:endParaRPr lang="es-CO" sz="1400" dirty="0">
                        <a:effectLst/>
                        <a:latin typeface="Calibri"/>
                        <a:ea typeface="Calibri"/>
                        <a:cs typeface="Times New Roman"/>
                      </a:endParaRPr>
                    </a:p>
                    <a:p>
                      <a:pPr>
                        <a:spcAft>
                          <a:spcPts val="0"/>
                        </a:spcAft>
                      </a:pPr>
                      <a:r>
                        <a:rPr lang="es-ES_tradnl" sz="1400" b="1" dirty="0">
                          <a:effectLst/>
                          <a:latin typeface="Arial"/>
                          <a:ea typeface="Calibri"/>
                          <a:cs typeface="Times New Roman"/>
                        </a:rPr>
                        <a:t>OBJETIVOS DE LA REUNIÓN: </a:t>
                      </a:r>
                      <a:endParaRPr lang="es-CO" sz="1400" dirty="0">
                        <a:effectLst/>
                        <a:latin typeface="Calibri"/>
                        <a:ea typeface="Calibri"/>
                        <a:cs typeface="Times New Roman"/>
                      </a:endParaRPr>
                    </a:p>
                    <a:p>
                      <a:pPr>
                        <a:spcAft>
                          <a:spcPts val="0"/>
                        </a:spcAft>
                      </a:pPr>
                      <a:r>
                        <a:rPr lang="es-ES_tradnl" sz="1400" dirty="0">
                          <a:effectLst/>
                          <a:latin typeface="Arial"/>
                          <a:ea typeface="Calibri"/>
                          <a:cs typeface="Times New Roman"/>
                        </a:rPr>
                        <a:t> </a:t>
                      </a:r>
                      <a:endParaRPr lang="es-CO" sz="1400" dirty="0">
                        <a:effectLst/>
                        <a:latin typeface="Calibri"/>
                        <a:ea typeface="Calibri"/>
                        <a:cs typeface="Times New Roman"/>
                      </a:endParaRPr>
                    </a:p>
                    <a:p>
                      <a:pPr marL="342900" lvl="0" indent="-342900" algn="just">
                        <a:spcAft>
                          <a:spcPts val="0"/>
                        </a:spcAft>
                        <a:buFont typeface="Wingdings"/>
                        <a:buChar char=""/>
                      </a:pPr>
                      <a:r>
                        <a:rPr lang="es-ES_tradnl" sz="1400" dirty="0">
                          <a:effectLst/>
                          <a:latin typeface="Arial"/>
                          <a:ea typeface="Calibri"/>
                          <a:cs typeface="Times New Roman"/>
                        </a:rPr>
                        <a:t>Realizar la MESA TÉCNICA DE ALCALDES para la concertación de proyectos y ajustes para ser financiados con los saldos de vigencias anteriores del Fondo de Desarrollo Regional y Fondo de Compensación Regional 60% recursos del Sistema General de Regalías - SGR.</a:t>
                      </a:r>
                      <a:endParaRPr lang="es-CO" sz="1400" dirty="0">
                        <a:effectLst/>
                        <a:latin typeface="Calibri"/>
                        <a:ea typeface="Calibri"/>
                        <a:cs typeface="Times New Roman"/>
                      </a:endParaRPr>
                    </a:p>
                    <a:p>
                      <a:pPr marL="457200">
                        <a:spcAft>
                          <a:spcPts val="0"/>
                        </a:spcAft>
                      </a:pPr>
                      <a:r>
                        <a:rPr lang="es-ES_tradnl" sz="1400" dirty="0">
                          <a:effectLst/>
                          <a:latin typeface="Arial"/>
                          <a:ea typeface="Calibri"/>
                          <a:cs typeface="Times New Roman"/>
                        </a:rPr>
                        <a:t> </a:t>
                      </a:r>
                      <a:endParaRPr lang="es-CO" sz="1400" dirty="0">
                        <a:effectLst/>
                        <a:latin typeface="Calibri"/>
                        <a:ea typeface="Calibri"/>
                        <a:cs typeface="Times New Roman"/>
                      </a:endParaRPr>
                    </a:p>
                    <a:p>
                      <a:pPr marL="342900" lvl="0" indent="-342900" algn="just">
                        <a:spcAft>
                          <a:spcPts val="0"/>
                        </a:spcAft>
                        <a:buFont typeface="Wingdings"/>
                        <a:buChar char=""/>
                      </a:pPr>
                      <a:r>
                        <a:rPr lang="es-ES_tradnl" sz="1400" dirty="0">
                          <a:effectLst/>
                          <a:latin typeface="Arial"/>
                          <a:ea typeface="Calibri"/>
                          <a:cs typeface="Times New Roman"/>
                        </a:rPr>
                        <a:t>Realizar la elección de dos (2) alcaldes delegados al OCAD REGION EJE CAFETERO, con efectos jurídicos a partir del 1 de abril de 2021 hasta el 30 de marzo de 2022. </a:t>
                      </a:r>
                      <a:endParaRPr lang="es-CO" sz="1400" dirty="0">
                        <a:effectLst/>
                        <a:latin typeface="Calibri"/>
                        <a:ea typeface="Calibri"/>
                        <a:cs typeface="Times New Roman"/>
                      </a:endParaRPr>
                    </a:p>
                  </a:txBody>
                  <a:tcPr marL="54849" marR="548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7"/>
                  </a:ext>
                </a:extLst>
              </a:tr>
            </a:tbl>
          </a:graphicData>
        </a:graphic>
      </p:graphicFrame>
      <p:sp>
        <p:nvSpPr>
          <p:cNvPr id="8" name="7 Rectángulo"/>
          <p:cNvSpPr/>
          <p:nvPr/>
        </p:nvSpPr>
        <p:spPr>
          <a:xfrm>
            <a:off x="1028700" y="5223776"/>
            <a:ext cx="9726930" cy="523220"/>
          </a:xfrm>
          <a:prstGeom prst="rect">
            <a:avLst/>
          </a:prstGeom>
          <a:noFill/>
          <a:ln w="19050">
            <a:solidFill>
              <a:srgbClr val="00B0F0"/>
            </a:solidFill>
          </a:ln>
        </p:spPr>
        <p:txBody>
          <a:bodyPr wrap="square">
            <a:spAutoFit/>
          </a:bodyPr>
          <a:lstStyle/>
          <a:p>
            <a:pPr algn="just">
              <a:spcAft>
                <a:spcPts val="0"/>
              </a:spcAft>
            </a:pPr>
            <a:r>
              <a:rPr lang="es-ES_tradnl" sz="1400" b="1" dirty="0">
                <a:ea typeface="Calibri"/>
                <a:cs typeface="Times New Roman"/>
              </a:rPr>
              <a:t>Los Alcaldes de Armenia, Calarcá y Montenegro participan en la mesa por derecho propio,  de conformidad con lo establecido en la Ley 2056 de 2020.</a:t>
            </a:r>
            <a:endParaRPr lang="es-CO" sz="1400" dirty="0">
              <a:ea typeface="Calibri"/>
              <a:cs typeface="Times New Roman"/>
            </a:endParaRPr>
          </a:p>
        </p:txBody>
      </p:sp>
      <p:sp>
        <p:nvSpPr>
          <p:cNvPr id="9" name="8 Rectángulo"/>
          <p:cNvSpPr/>
          <p:nvPr/>
        </p:nvSpPr>
        <p:spPr>
          <a:xfrm>
            <a:off x="1028700" y="5838614"/>
            <a:ext cx="9726930" cy="307777"/>
          </a:xfrm>
          <a:prstGeom prst="rect">
            <a:avLst/>
          </a:prstGeom>
          <a:noFill/>
          <a:ln w="19050">
            <a:solidFill>
              <a:srgbClr val="FF6600"/>
            </a:solidFill>
          </a:ln>
        </p:spPr>
        <p:txBody>
          <a:bodyPr wrap="square">
            <a:spAutoFit/>
          </a:bodyPr>
          <a:lstStyle/>
          <a:p>
            <a:pPr algn="just">
              <a:spcAft>
                <a:spcPts val="0"/>
              </a:spcAft>
            </a:pPr>
            <a:r>
              <a:rPr lang="es-ES_tradnl" sz="1400" b="1" dirty="0">
                <a:ea typeface="Calibri"/>
                <a:cs typeface="Times New Roman"/>
              </a:rPr>
              <a:t>Los Alcaldes de los municipios de Circasia y Buenavista  fueron elegidos, entre  ellos el grupo de 12 alcaldes.</a:t>
            </a:r>
            <a:endParaRPr lang="es-CO" sz="1400" dirty="0">
              <a:ea typeface="Calibri"/>
              <a:cs typeface="Times New Roman"/>
            </a:endParaRPr>
          </a:p>
        </p:txBody>
      </p:sp>
    </p:spTree>
    <p:extLst>
      <p:ext uri="{BB962C8B-B14F-4D97-AF65-F5344CB8AC3E}">
        <p14:creationId xmlns:p14="http://schemas.microsoft.com/office/powerpoint/2010/main" val="3731397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176218004"/>
              </p:ext>
            </p:extLst>
          </p:nvPr>
        </p:nvGraphicFramePr>
        <p:xfrm>
          <a:off x="909356" y="810080"/>
          <a:ext cx="9894516" cy="5390239"/>
        </p:xfrm>
        <a:graphic>
          <a:graphicData uri="http://schemas.openxmlformats.org/drawingml/2006/table">
            <a:tbl>
              <a:tblPr firstRow="1" firstCol="1" bandRow="1"/>
              <a:tblGrid>
                <a:gridCol w="442103">
                  <a:extLst>
                    <a:ext uri="{9D8B030D-6E8A-4147-A177-3AD203B41FA5}">
                      <a16:colId xmlns:a16="http://schemas.microsoft.com/office/drawing/2014/main" val="20000"/>
                    </a:ext>
                  </a:extLst>
                </a:gridCol>
                <a:gridCol w="1668644">
                  <a:extLst>
                    <a:ext uri="{9D8B030D-6E8A-4147-A177-3AD203B41FA5}">
                      <a16:colId xmlns:a16="http://schemas.microsoft.com/office/drawing/2014/main" val="20001"/>
                    </a:ext>
                  </a:extLst>
                </a:gridCol>
                <a:gridCol w="3153915">
                  <a:extLst>
                    <a:ext uri="{9D8B030D-6E8A-4147-A177-3AD203B41FA5}">
                      <a16:colId xmlns:a16="http://schemas.microsoft.com/office/drawing/2014/main" val="20002"/>
                    </a:ext>
                  </a:extLst>
                </a:gridCol>
                <a:gridCol w="1542922">
                  <a:extLst>
                    <a:ext uri="{9D8B030D-6E8A-4147-A177-3AD203B41FA5}">
                      <a16:colId xmlns:a16="http://schemas.microsoft.com/office/drawing/2014/main" val="20003"/>
                    </a:ext>
                  </a:extLst>
                </a:gridCol>
                <a:gridCol w="1544010">
                  <a:extLst>
                    <a:ext uri="{9D8B030D-6E8A-4147-A177-3AD203B41FA5}">
                      <a16:colId xmlns:a16="http://schemas.microsoft.com/office/drawing/2014/main" val="20004"/>
                    </a:ext>
                  </a:extLst>
                </a:gridCol>
                <a:gridCol w="1542922">
                  <a:extLst>
                    <a:ext uri="{9D8B030D-6E8A-4147-A177-3AD203B41FA5}">
                      <a16:colId xmlns:a16="http://schemas.microsoft.com/office/drawing/2014/main" val="20005"/>
                    </a:ext>
                  </a:extLst>
                </a:gridCol>
              </a:tblGrid>
              <a:tr h="371461">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No.</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BPIN</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PROYECTO</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 VALOR  </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RESPONSABLE </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MUNICIPIOS </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877147">
                <a:tc>
                  <a:txBody>
                    <a:bodyPr/>
                    <a:lstStyle/>
                    <a:p>
                      <a:pPr algn="ctr">
                        <a:lnSpc>
                          <a:spcPct val="107000"/>
                        </a:lnSpc>
                        <a:spcAft>
                          <a:spcPts val="0"/>
                        </a:spcAft>
                      </a:pPr>
                      <a:r>
                        <a:rPr lang="es-CO" sz="1400" dirty="0">
                          <a:solidFill>
                            <a:srgbClr val="000000"/>
                          </a:solidFill>
                          <a:effectLst/>
                          <a:latin typeface="+mn-lt"/>
                          <a:ea typeface="Times New Roman"/>
                          <a:cs typeface="Times New Roman"/>
                        </a:rPr>
                        <a:t>1</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400" dirty="0">
                          <a:solidFill>
                            <a:srgbClr val="000000"/>
                          </a:solidFill>
                          <a:effectLst/>
                          <a:latin typeface="+mn-lt"/>
                          <a:ea typeface="Times New Roman"/>
                          <a:cs typeface="Times New Roman"/>
                        </a:rPr>
                        <a:t>2019000040053</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Incremento de la cobertura en energía eléctrica en las zonas no interconectadas del departamento del Quindío</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mn-lt"/>
                          <a:ea typeface="Times New Roman"/>
                          <a:cs typeface="Times New Roman"/>
                        </a:rPr>
                        <a:t>          2.169.000.000 </a:t>
                      </a:r>
                      <a:endParaRPr lang="es-CO" sz="140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mn-lt"/>
                          <a:ea typeface="Times New Roman"/>
                          <a:cs typeface="Times New Roman"/>
                        </a:rPr>
                        <a:t>EDEQ</a:t>
                      </a:r>
                      <a:endParaRPr lang="es-CO" sz="140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dirty="0">
                          <a:solidFill>
                            <a:srgbClr val="000000"/>
                          </a:solidFill>
                          <a:effectLst/>
                          <a:latin typeface="+mn-lt"/>
                          <a:ea typeface="Times New Roman"/>
                          <a:cs typeface="Times New Roman"/>
                        </a:rPr>
                        <a:t>Salento, Génova, Pijao, Córdoba y Calarcá</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18955">
                <a:tc>
                  <a:txBody>
                    <a:bodyPr/>
                    <a:lstStyle/>
                    <a:p>
                      <a:pPr algn="ctr">
                        <a:lnSpc>
                          <a:spcPct val="107000"/>
                        </a:lnSpc>
                        <a:spcAft>
                          <a:spcPts val="0"/>
                        </a:spcAft>
                      </a:pPr>
                      <a:r>
                        <a:rPr lang="es-CO" sz="1400">
                          <a:solidFill>
                            <a:srgbClr val="000000"/>
                          </a:solidFill>
                          <a:effectLst/>
                          <a:latin typeface="+mn-lt"/>
                          <a:ea typeface="Times New Roman"/>
                          <a:cs typeface="Times New Roman"/>
                        </a:rPr>
                        <a:t>2</a:t>
                      </a:r>
                      <a:endParaRPr lang="es-CO" sz="140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400" dirty="0">
                          <a:solidFill>
                            <a:srgbClr val="000000"/>
                          </a:solidFill>
                          <a:effectLst/>
                          <a:latin typeface="+mn-lt"/>
                          <a:ea typeface="Times New Roman"/>
                          <a:cs typeface="Times New Roman"/>
                        </a:rPr>
                        <a:t>2020003630152</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Estudios y diseños técnicos, legales y ambientales para la descontaminación de los afluentes hídricos en la cuenca del rio la vieja en el municipio de armenia</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dirty="0">
                          <a:solidFill>
                            <a:srgbClr val="000000"/>
                          </a:solidFill>
                          <a:effectLst/>
                          <a:latin typeface="+mn-lt"/>
                          <a:ea typeface="Times New Roman"/>
                          <a:cs typeface="Times New Roman"/>
                        </a:rPr>
                        <a:t>          2.124.579.371 </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mn-lt"/>
                          <a:ea typeface="Times New Roman"/>
                          <a:cs typeface="Times New Roman"/>
                        </a:rPr>
                        <a:t>INFRAESTRUCTURA EPA - FALLO TAQ</a:t>
                      </a:r>
                      <a:endParaRPr lang="es-CO" sz="140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mn-lt"/>
                          <a:ea typeface="Times New Roman"/>
                          <a:cs typeface="Times New Roman"/>
                        </a:rPr>
                        <a:t>Armenia y La Tebaida</a:t>
                      </a:r>
                      <a:endParaRPr lang="es-CO" sz="140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56253">
                <a:tc>
                  <a:txBody>
                    <a:bodyPr/>
                    <a:lstStyle/>
                    <a:p>
                      <a:pPr algn="ctr">
                        <a:lnSpc>
                          <a:spcPct val="107000"/>
                        </a:lnSpc>
                        <a:spcAft>
                          <a:spcPts val="0"/>
                        </a:spcAft>
                      </a:pPr>
                      <a:r>
                        <a:rPr lang="es-CO" sz="1400">
                          <a:solidFill>
                            <a:srgbClr val="000000"/>
                          </a:solidFill>
                          <a:effectLst/>
                          <a:latin typeface="+mn-lt"/>
                          <a:ea typeface="Times New Roman"/>
                          <a:cs typeface="Times New Roman"/>
                        </a:rPr>
                        <a:t>3</a:t>
                      </a:r>
                      <a:endParaRPr lang="es-CO" sz="140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400">
                          <a:solidFill>
                            <a:srgbClr val="000000"/>
                          </a:solidFill>
                          <a:effectLst/>
                          <a:latin typeface="+mn-lt"/>
                          <a:ea typeface="Times New Roman"/>
                          <a:cs typeface="Times New Roman"/>
                        </a:rPr>
                        <a:t>2019000040086</a:t>
                      </a:r>
                      <a:endParaRPr lang="es-CO" sz="140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Mejoramiento y rehabilitación vía Pijao -Guacas – Genova (etapa ii) código 40qn09 municipios de Pijao y Genova en el departamento del Quindío. </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dirty="0">
                          <a:solidFill>
                            <a:srgbClr val="000000"/>
                          </a:solidFill>
                          <a:effectLst/>
                          <a:latin typeface="+mn-lt"/>
                          <a:ea typeface="Times New Roman"/>
                          <a:cs typeface="Times New Roman"/>
                        </a:rPr>
                        <a:t>          6.269.363.519 </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dirty="0">
                          <a:solidFill>
                            <a:srgbClr val="000000"/>
                          </a:solidFill>
                          <a:effectLst/>
                          <a:latin typeface="+mn-lt"/>
                          <a:ea typeface="Times New Roman"/>
                          <a:cs typeface="Times New Roman"/>
                        </a:rPr>
                        <a:t>INFRAESTRUCTURA (Destinación específica)</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mn-lt"/>
                          <a:ea typeface="Times New Roman"/>
                          <a:cs typeface="Times New Roman"/>
                        </a:rPr>
                        <a:t>Pijao y Génova</a:t>
                      </a:r>
                      <a:endParaRPr lang="es-CO" sz="140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66423">
                <a:tc>
                  <a:txBody>
                    <a:bodyPr/>
                    <a:lstStyle/>
                    <a:p>
                      <a:pPr algn="ctr">
                        <a:lnSpc>
                          <a:spcPct val="107000"/>
                        </a:lnSpc>
                        <a:spcAft>
                          <a:spcPts val="0"/>
                        </a:spcAft>
                      </a:pPr>
                      <a:r>
                        <a:rPr lang="es-CO" sz="1400" dirty="0">
                          <a:solidFill>
                            <a:srgbClr val="000000"/>
                          </a:solidFill>
                          <a:effectLst/>
                          <a:latin typeface="+mn-lt"/>
                          <a:ea typeface="Calibri"/>
                          <a:cs typeface="Times New Roman"/>
                        </a:rPr>
                        <a:t>4</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CO" sz="1400" dirty="0">
                          <a:solidFill>
                            <a:srgbClr val="000000"/>
                          </a:solidFill>
                          <a:effectLst/>
                          <a:latin typeface="+mn-lt"/>
                          <a:ea typeface="Times New Roman"/>
                          <a:cs typeface="Times New Roman"/>
                        </a:rPr>
                        <a:t>20181301011142</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AJUSTE - Construcción Obras de estabilización y rehabilitación de la vía Rio Verde-Pijao (cod.40qn03), estabilización de la vía Córdoba-Carniceros (cod.40qn09), municipios de Pijao, Buenavista y Córdoba, en el Departamento del Quindío</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dirty="0">
                          <a:solidFill>
                            <a:srgbClr val="000000"/>
                          </a:solidFill>
                          <a:effectLst/>
                          <a:latin typeface="+mn-lt"/>
                          <a:ea typeface="Times New Roman"/>
                          <a:cs typeface="Times New Roman"/>
                        </a:rPr>
                        <a:t>          1.190.463.768 </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dirty="0">
                          <a:solidFill>
                            <a:srgbClr val="000000"/>
                          </a:solidFill>
                          <a:effectLst/>
                          <a:latin typeface="+mn-lt"/>
                          <a:ea typeface="Times New Roman"/>
                          <a:cs typeface="Times New Roman"/>
                        </a:rPr>
                        <a:t>INFRAESTRUCTURA - Acción Popular</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0"/>
                        </a:spcAft>
                      </a:pPr>
                      <a:r>
                        <a:rPr lang="es-CO" sz="1400" dirty="0">
                          <a:solidFill>
                            <a:srgbClr val="000000"/>
                          </a:solidFill>
                          <a:effectLst/>
                          <a:latin typeface="+mn-lt"/>
                          <a:ea typeface="Times New Roman"/>
                          <a:cs typeface="Times New Roman"/>
                        </a:rPr>
                        <a:t>Pijao, Córdoba, Buenavista</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7 Rectángulo">
            <a:extLst>
              <a:ext uri="{FF2B5EF4-FFF2-40B4-BE49-F238E27FC236}">
                <a16:creationId xmlns:a16="http://schemas.microsoft.com/office/drawing/2014/main" id="{A1947F42-B137-4E47-990F-61FBBE44EFA5}"/>
              </a:ext>
            </a:extLst>
          </p:cNvPr>
          <p:cNvSpPr/>
          <p:nvPr/>
        </p:nvSpPr>
        <p:spPr>
          <a:xfrm>
            <a:off x="339090" y="213350"/>
            <a:ext cx="10138410" cy="520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es-CO" sz="2400" b="1" dirty="0">
                <a:solidFill>
                  <a:schemeClr val="tx1">
                    <a:lumMod val="95000"/>
                    <a:lumOff val="5000"/>
                  </a:schemeClr>
                </a:solidFill>
              </a:rPr>
              <a:t>Relación de proyectos priorizados con saldos de recursos de bienios anteriores </a:t>
            </a:r>
            <a:endParaRPr lang="es-CO" sz="2400" dirty="0">
              <a:solidFill>
                <a:schemeClr val="tx1">
                  <a:lumMod val="95000"/>
                  <a:lumOff val="5000"/>
                </a:schemeClr>
              </a:solidFill>
            </a:endParaRPr>
          </a:p>
        </p:txBody>
      </p:sp>
    </p:spTree>
    <p:extLst>
      <p:ext uri="{BB962C8B-B14F-4D97-AF65-F5344CB8AC3E}">
        <p14:creationId xmlns:p14="http://schemas.microsoft.com/office/powerpoint/2010/main" val="1459865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22040225"/>
              </p:ext>
            </p:extLst>
          </p:nvPr>
        </p:nvGraphicFramePr>
        <p:xfrm>
          <a:off x="716631" y="356870"/>
          <a:ext cx="9998995" cy="372805"/>
        </p:xfrm>
        <a:graphic>
          <a:graphicData uri="http://schemas.openxmlformats.org/drawingml/2006/table">
            <a:tbl>
              <a:tblPr firstRow="1" firstCol="1" bandRow="1"/>
              <a:tblGrid>
                <a:gridCol w="579890">
                  <a:extLst>
                    <a:ext uri="{9D8B030D-6E8A-4147-A177-3AD203B41FA5}">
                      <a16:colId xmlns:a16="http://schemas.microsoft.com/office/drawing/2014/main" val="20000"/>
                    </a:ext>
                  </a:extLst>
                </a:gridCol>
                <a:gridCol w="1518924">
                  <a:extLst>
                    <a:ext uri="{9D8B030D-6E8A-4147-A177-3AD203B41FA5}">
                      <a16:colId xmlns:a16="http://schemas.microsoft.com/office/drawing/2014/main" val="20001"/>
                    </a:ext>
                  </a:extLst>
                </a:gridCol>
                <a:gridCol w="3394855">
                  <a:extLst>
                    <a:ext uri="{9D8B030D-6E8A-4147-A177-3AD203B41FA5}">
                      <a16:colId xmlns:a16="http://schemas.microsoft.com/office/drawing/2014/main" val="20002"/>
                    </a:ext>
                  </a:extLst>
                </a:gridCol>
                <a:gridCol w="1266825">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gridCol w="1524001">
                  <a:extLst>
                    <a:ext uri="{9D8B030D-6E8A-4147-A177-3AD203B41FA5}">
                      <a16:colId xmlns:a16="http://schemas.microsoft.com/office/drawing/2014/main" val="20005"/>
                    </a:ext>
                  </a:extLst>
                </a:gridCol>
              </a:tblGrid>
              <a:tr h="372805">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No.</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BPIN</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PROYECTO</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 VALOR  </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RESPONSABLE </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07000"/>
                        </a:lnSpc>
                        <a:spcAft>
                          <a:spcPts val="0"/>
                        </a:spcAft>
                      </a:pPr>
                      <a:r>
                        <a:rPr lang="es-CO" sz="1400" b="1" dirty="0">
                          <a:solidFill>
                            <a:srgbClr val="FFFFFF"/>
                          </a:solidFill>
                          <a:effectLst/>
                          <a:latin typeface="+mn-lt"/>
                          <a:ea typeface="Times New Roman"/>
                          <a:cs typeface="Times New Roman"/>
                        </a:rPr>
                        <a:t>MUNICIPIOS </a:t>
                      </a:r>
                      <a:endParaRPr lang="es-CO" sz="1400" dirty="0">
                        <a:effectLst/>
                        <a:latin typeface="+mn-lt"/>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658864289"/>
              </p:ext>
            </p:extLst>
          </p:nvPr>
        </p:nvGraphicFramePr>
        <p:xfrm>
          <a:off x="731518" y="760095"/>
          <a:ext cx="9984107" cy="3177383"/>
        </p:xfrm>
        <a:graphic>
          <a:graphicData uri="http://schemas.openxmlformats.org/drawingml/2006/table">
            <a:tbl>
              <a:tblPr firstRow="1" firstCol="1" bandRow="1"/>
              <a:tblGrid>
                <a:gridCol w="567161">
                  <a:extLst>
                    <a:ext uri="{9D8B030D-6E8A-4147-A177-3AD203B41FA5}">
                      <a16:colId xmlns:a16="http://schemas.microsoft.com/office/drawing/2014/main" val="20000"/>
                    </a:ext>
                  </a:extLst>
                </a:gridCol>
                <a:gridCol w="1473096">
                  <a:extLst>
                    <a:ext uri="{9D8B030D-6E8A-4147-A177-3AD203B41FA5}">
                      <a16:colId xmlns:a16="http://schemas.microsoft.com/office/drawing/2014/main" val="20001"/>
                    </a:ext>
                  </a:extLst>
                </a:gridCol>
                <a:gridCol w="3438525">
                  <a:extLst>
                    <a:ext uri="{9D8B030D-6E8A-4147-A177-3AD203B41FA5}">
                      <a16:colId xmlns:a16="http://schemas.microsoft.com/office/drawing/2014/main" val="20002"/>
                    </a:ext>
                  </a:extLst>
                </a:gridCol>
                <a:gridCol w="1249684">
                  <a:extLst>
                    <a:ext uri="{9D8B030D-6E8A-4147-A177-3AD203B41FA5}">
                      <a16:colId xmlns:a16="http://schemas.microsoft.com/office/drawing/2014/main" val="20003"/>
                    </a:ext>
                  </a:extLst>
                </a:gridCol>
                <a:gridCol w="1706876">
                  <a:extLst>
                    <a:ext uri="{9D8B030D-6E8A-4147-A177-3AD203B41FA5}">
                      <a16:colId xmlns:a16="http://schemas.microsoft.com/office/drawing/2014/main" val="20004"/>
                    </a:ext>
                  </a:extLst>
                </a:gridCol>
                <a:gridCol w="1548765">
                  <a:extLst>
                    <a:ext uri="{9D8B030D-6E8A-4147-A177-3AD203B41FA5}">
                      <a16:colId xmlns:a16="http://schemas.microsoft.com/office/drawing/2014/main" val="20005"/>
                    </a:ext>
                  </a:extLst>
                </a:gridCol>
              </a:tblGrid>
              <a:tr h="914751">
                <a:tc>
                  <a:txBody>
                    <a:bodyPr/>
                    <a:lstStyle/>
                    <a:p>
                      <a:pPr algn="ctr">
                        <a:lnSpc>
                          <a:spcPct val="107000"/>
                        </a:lnSpc>
                        <a:spcAft>
                          <a:spcPts val="0"/>
                        </a:spcAft>
                      </a:pPr>
                      <a:r>
                        <a:rPr lang="es-CO" sz="1400" dirty="0">
                          <a:solidFill>
                            <a:srgbClr val="000000"/>
                          </a:solidFill>
                          <a:effectLst/>
                          <a:latin typeface="+mn-lt"/>
                          <a:ea typeface="Times New Roman"/>
                          <a:cs typeface="Times New Roman"/>
                        </a:rPr>
                        <a:t>5</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solidFill>
                            <a:srgbClr val="000000"/>
                          </a:solidFill>
                          <a:effectLst/>
                          <a:latin typeface="+mn-lt"/>
                          <a:ea typeface="Times New Roman"/>
                          <a:cs typeface="Times New Roman"/>
                        </a:rPr>
                        <a:t>20181301011385</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AJUSTE - Construcción de obras de estabilización y conformación de la banca vía La Española Río Verde, Barragán código 40QN04-1 Quindío.</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400">
                          <a:solidFill>
                            <a:srgbClr val="000000"/>
                          </a:solidFill>
                          <a:effectLst/>
                          <a:latin typeface="+mn-lt"/>
                          <a:ea typeface="Times New Roman"/>
                          <a:cs typeface="Times New Roman"/>
                        </a:rPr>
                        <a:t>             527.038.985 </a:t>
                      </a:r>
                      <a:endParaRPr lang="es-CO" sz="140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solidFill>
                            <a:srgbClr val="000000"/>
                          </a:solidFill>
                          <a:effectLst/>
                          <a:latin typeface="+mn-lt"/>
                          <a:ea typeface="Times New Roman"/>
                          <a:cs typeface="Times New Roman"/>
                        </a:rPr>
                        <a:t>INFRAESTRUCTURA Acción Popular</a:t>
                      </a:r>
                      <a:endParaRPr lang="es-CO" sz="140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solidFill>
                            <a:srgbClr val="000000"/>
                          </a:solidFill>
                          <a:effectLst/>
                          <a:latin typeface="+mn-lt"/>
                          <a:ea typeface="Times New Roman"/>
                          <a:cs typeface="Times New Roman"/>
                        </a:rPr>
                        <a:t>Pijao, Buenavista y Génova</a:t>
                      </a:r>
                      <a:endParaRPr lang="es-CO" sz="140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7210">
                <a:tc>
                  <a:txBody>
                    <a:bodyPr/>
                    <a:lstStyle/>
                    <a:p>
                      <a:pPr algn="ctr">
                        <a:lnSpc>
                          <a:spcPct val="107000"/>
                        </a:lnSpc>
                        <a:spcAft>
                          <a:spcPts val="0"/>
                        </a:spcAft>
                      </a:pPr>
                      <a:r>
                        <a:rPr lang="es-CO" sz="1400">
                          <a:solidFill>
                            <a:srgbClr val="000000"/>
                          </a:solidFill>
                          <a:effectLst/>
                          <a:latin typeface="+mn-lt"/>
                          <a:ea typeface="Times New Roman"/>
                          <a:cs typeface="Times New Roman"/>
                        </a:rPr>
                        <a:t>6</a:t>
                      </a:r>
                      <a:endParaRPr lang="es-CO" sz="140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solidFill>
                            <a:srgbClr val="000000"/>
                          </a:solidFill>
                          <a:effectLst/>
                          <a:latin typeface="+mn-lt"/>
                          <a:ea typeface="Times New Roman"/>
                          <a:cs typeface="Times New Roman"/>
                        </a:rPr>
                        <a:t>2016000040029</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AJUSTE - Construcción de pavimento en concreto asfáltico para el desarrollo regional y la conectividad en los municipios de Montenegro, Filandia y Quimbaya en el departamento del Quindío</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400" dirty="0">
                          <a:solidFill>
                            <a:srgbClr val="000000"/>
                          </a:solidFill>
                          <a:effectLst/>
                          <a:latin typeface="+mn-lt"/>
                          <a:ea typeface="Times New Roman"/>
                          <a:cs typeface="Times New Roman"/>
                        </a:rPr>
                        <a:t>             964.914.748 </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FILANDIA    (Suspendido - Ajuste en trámite )</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solidFill>
                            <a:srgbClr val="000000"/>
                          </a:solidFill>
                          <a:effectLst/>
                          <a:latin typeface="+mn-lt"/>
                          <a:ea typeface="Times New Roman"/>
                          <a:cs typeface="Times New Roman"/>
                        </a:rPr>
                        <a:t>Montenegro, Filandia y Quimbaya</a:t>
                      </a:r>
                      <a:endParaRPr lang="es-CO" sz="140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67210">
                <a:tc>
                  <a:txBody>
                    <a:bodyPr/>
                    <a:lstStyle/>
                    <a:p>
                      <a:pPr algn="ctr">
                        <a:lnSpc>
                          <a:spcPct val="107000"/>
                        </a:lnSpc>
                        <a:spcAft>
                          <a:spcPts val="0"/>
                        </a:spcAft>
                      </a:pPr>
                      <a:r>
                        <a:rPr lang="es-CO" sz="1400">
                          <a:solidFill>
                            <a:srgbClr val="000000"/>
                          </a:solidFill>
                          <a:effectLst/>
                          <a:latin typeface="+mn-lt"/>
                          <a:ea typeface="Times New Roman"/>
                          <a:cs typeface="Times New Roman"/>
                        </a:rPr>
                        <a:t>7</a:t>
                      </a:r>
                      <a:endParaRPr lang="es-CO" sz="140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a:solidFill>
                            <a:srgbClr val="000000"/>
                          </a:solidFill>
                          <a:effectLst/>
                          <a:latin typeface="+mn-lt"/>
                          <a:ea typeface="Times New Roman"/>
                          <a:cs typeface="Times New Roman"/>
                        </a:rPr>
                        <a:t>2019000040048</a:t>
                      </a:r>
                      <a:endParaRPr lang="es-CO" sz="140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a:solidFill>
                            <a:srgbClr val="000000"/>
                          </a:solidFill>
                          <a:effectLst/>
                          <a:latin typeface="+mn-lt"/>
                          <a:ea typeface="Times New Roman"/>
                          <a:cs typeface="Times New Roman"/>
                        </a:rPr>
                        <a:t>AJUSTE - Mejoramiento de la vía que intercomunica Pijao con la vía que conduce a los Municipios de: Caicedonia en el Norte del Valle, Génova, Buenavista y Calarcá del departamento del Quindío.</a:t>
                      </a:r>
                      <a:endParaRPr lang="es-CO" sz="140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CO" sz="1400" dirty="0">
                          <a:solidFill>
                            <a:srgbClr val="000000"/>
                          </a:solidFill>
                          <a:effectLst/>
                          <a:latin typeface="+mn-lt"/>
                          <a:ea typeface="Times New Roman"/>
                          <a:cs typeface="Times New Roman"/>
                        </a:rPr>
                        <a:t>             900.000.000 </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PIJAO (Suspendido - Ajuste en trámite)</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Pijao, Génova, Buenavista, Calarca</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565201973"/>
              </p:ext>
            </p:extLst>
          </p:nvPr>
        </p:nvGraphicFramePr>
        <p:xfrm>
          <a:off x="731518" y="3944434"/>
          <a:ext cx="9969220" cy="2262633"/>
        </p:xfrm>
        <a:graphic>
          <a:graphicData uri="http://schemas.openxmlformats.org/drawingml/2006/table">
            <a:tbl>
              <a:tblPr firstRow="1" firstCol="1" bandRow="1"/>
              <a:tblGrid>
                <a:gridCol w="578163">
                  <a:extLst>
                    <a:ext uri="{9D8B030D-6E8A-4147-A177-3AD203B41FA5}">
                      <a16:colId xmlns:a16="http://schemas.microsoft.com/office/drawing/2014/main" val="20000"/>
                    </a:ext>
                  </a:extLst>
                </a:gridCol>
                <a:gridCol w="1485306">
                  <a:extLst>
                    <a:ext uri="{9D8B030D-6E8A-4147-A177-3AD203B41FA5}">
                      <a16:colId xmlns:a16="http://schemas.microsoft.com/office/drawing/2014/main" val="20001"/>
                    </a:ext>
                  </a:extLst>
                </a:gridCol>
                <a:gridCol w="3412498">
                  <a:extLst>
                    <a:ext uri="{9D8B030D-6E8A-4147-A177-3AD203B41FA5}">
                      <a16:colId xmlns:a16="http://schemas.microsoft.com/office/drawing/2014/main" val="20002"/>
                    </a:ext>
                  </a:extLst>
                </a:gridCol>
                <a:gridCol w="1264936">
                  <a:extLst>
                    <a:ext uri="{9D8B030D-6E8A-4147-A177-3AD203B41FA5}">
                      <a16:colId xmlns:a16="http://schemas.microsoft.com/office/drawing/2014/main" val="20003"/>
                    </a:ext>
                  </a:extLst>
                </a:gridCol>
                <a:gridCol w="1683411">
                  <a:extLst>
                    <a:ext uri="{9D8B030D-6E8A-4147-A177-3AD203B41FA5}">
                      <a16:colId xmlns:a16="http://schemas.microsoft.com/office/drawing/2014/main" val="20004"/>
                    </a:ext>
                  </a:extLst>
                </a:gridCol>
                <a:gridCol w="1544906">
                  <a:extLst>
                    <a:ext uri="{9D8B030D-6E8A-4147-A177-3AD203B41FA5}">
                      <a16:colId xmlns:a16="http://schemas.microsoft.com/office/drawing/2014/main" val="20005"/>
                    </a:ext>
                  </a:extLst>
                </a:gridCol>
              </a:tblGrid>
              <a:tr h="1324802">
                <a:tc>
                  <a:txBody>
                    <a:bodyPr/>
                    <a:lstStyle/>
                    <a:p>
                      <a:pPr algn="ctr">
                        <a:lnSpc>
                          <a:spcPct val="107000"/>
                        </a:lnSpc>
                        <a:spcAft>
                          <a:spcPts val="0"/>
                        </a:spcAft>
                      </a:pPr>
                      <a:r>
                        <a:rPr lang="es-CO" sz="1400" dirty="0">
                          <a:solidFill>
                            <a:srgbClr val="000000"/>
                          </a:solidFill>
                          <a:effectLst/>
                          <a:latin typeface="+mn-lt"/>
                          <a:ea typeface="Times New Roman"/>
                          <a:cs typeface="Times New Roman"/>
                        </a:rPr>
                        <a:t>8</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dirty="0">
                          <a:solidFill>
                            <a:srgbClr val="000000"/>
                          </a:solidFill>
                          <a:effectLst/>
                          <a:latin typeface="+mn-lt"/>
                          <a:ea typeface="Times New Roman"/>
                          <a:cs typeface="Times New Roman"/>
                        </a:rPr>
                        <a:t>2017000040014</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AJUSTE - Remodelación, modernización y equipamiento de áreas resultantes del reforzamiento estructural y del estudio de reordenamiento físico funcional del ESE Hospital Departamental Universitario del Quindío San Juan de Dios del Quindío.</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400" dirty="0">
                          <a:solidFill>
                            <a:srgbClr val="000000"/>
                          </a:solidFill>
                          <a:effectLst/>
                          <a:latin typeface="+mn-lt"/>
                          <a:ea typeface="Times New Roman"/>
                          <a:cs typeface="Times New Roman"/>
                        </a:rPr>
                        <a:t>             400.000.000 </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INFRAESTRUCTURA (Suspendido Interventoría)</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Todos los municipios del departamento</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0379">
                <a:tc>
                  <a:txBody>
                    <a:bodyPr/>
                    <a:lstStyle/>
                    <a:p>
                      <a:pPr algn="ctr">
                        <a:lnSpc>
                          <a:spcPct val="107000"/>
                        </a:lnSpc>
                        <a:spcAft>
                          <a:spcPts val="0"/>
                        </a:spcAft>
                      </a:pPr>
                      <a:r>
                        <a:rPr lang="es-CO" sz="1400" dirty="0">
                          <a:solidFill>
                            <a:srgbClr val="000000"/>
                          </a:solidFill>
                          <a:effectLst/>
                          <a:latin typeface="+mn-lt"/>
                          <a:ea typeface="Times New Roman"/>
                          <a:cs typeface="Times New Roman"/>
                        </a:rPr>
                        <a:t>9</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s-CO" sz="1400">
                          <a:solidFill>
                            <a:srgbClr val="000000"/>
                          </a:solidFill>
                          <a:effectLst/>
                          <a:latin typeface="+mn-lt"/>
                          <a:ea typeface="Times New Roman"/>
                          <a:cs typeface="Times New Roman"/>
                        </a:rPr>
                        <a:t>2018000040015</a:t>
                      </a:r>
                      <a:endParaRPr lang="es-CO" sz="140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AJUSTE - Implementación de Acciones de Adaptación Etapa I del Plan de Gestión Integral del Cambio Climático (PIGCC) en el Departamento del Quindío.</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400" dirty="0">
                          <a:solidFill>
                            <a:srgbClr val="000000"/>
                          </a:solidFill>
                          <a:effectLst/>
                          <a:latin typeface="+mn-lt"/>
                          <a:ea typeface="Times New Roman"/>
                          <a:cs typeface="Times New Roman"/>
                        </a:rPr>
                        <a:t>          2.502.943.338 </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AGRICULTURA (Pendiente Licitación)</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400" dirty="0">
                          <a:solidFill>
                            <a:srgbClr val="000000"/>
                          </a:solidFill>
                          <a:effectLst/>
                          <a:latin typeface="+mn-lt"/>
                          <a:ea typeface="Times New Roman"/>
                          <a:cs typeface="Times New Roman"/>
                        </a:rPr>
                        <a:t>Todos los municipios del departamento</a:t>
                      </a:r>
                      <a:endParaRPr lang="es-CO" sz="1400" dirty="0">
                        <a:effectLst/>
                        <a:latin typeface="+mn-lt"/>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128658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3569" y="598294"/>
            <a:ext cx="10350735" cy="404406"/>
          </a:xfrm>
          <a:prstGeom prst="rect">
            <a:avLst/>
          </a:prstGeom>
          <a:solidFill>
            <a:schemeClr val="bg1"/>
          </a:solidFill>
          <a:ln>
            <a:noFill/>
          </a:ln>
        </p:spPr>
        <p:txBody>
          <a:bodyPr wrap="square">
            <a:spAutoFit/>
          </a:bodyPr>
          <a:lstStyle/>
          <a:p>
            <a:pPr lvl="1">
              <a:lnSpc>
                <a:spcPts val="2400"/>
              </a:lnSpc>
              <a:spcAft>
                <a:spcPts val="0"/>
              </a:spcAft>
              <a:buSzPts val="1400"/>
            </a:pPr>
            <a:r>
              <a:rPr lang="es-CO" sz="2400" b="1" dirty="0">
                <a:solidFill>
                  <a:schemeClr val="tx1">
                    <a:lumMod val="95000"/>
                    <a:lumOff val="5000"/>
                  </a:schemeClr>
                </a:solidFill>
                <a:ea typeface="Calibri"/>
                <a:cs typeface="Times New Roman"/>
              </a:rPr>
              <a:t>2.7. Montos de recursos asignados Sistema General de Regalías 2021-2023  </a:t>
            </a:r>
            <a:endParaRPr lang="es-CO" sz="2400" dirty="0">
              <a:solidFill>
                <a:schemeClr val="tx1">
                  <a:lumMod val="95000"/>
                  <a:lumOff val="5000"/>
                </a:schemeClr>
              </a:solidFill>
              <a:ea typeface="Calibri"/>
              <a:cs typeface="Times New Roman"/>
            </a:endParaRPr>
          </a:p>
        </p:txBody>
      </p:sp>
      <p:sp>
        <p:nvSpPr>
          <p:cNvPr id="4" name="3 Rectángulo"/>
          <p:cNvSpPr/>
          <p:nvPr/>
        </p:nvSpPr>
        <p:spPr>
          <a:xfrm>
            <a:off x="838199" y="5144783"/>
            <a:ext cx="10302381" cy="369332"/>
          </a:xfrm>
          <a:prstGeom prst="rect">
            <a:avLst/>
          </a:prstGeom>
          <a:solidFill>
            <a:srgbClr val="002060"/>
          </a:solidFill>
        </p:spPr>
        <p:txBody>
          <a:bodyPr wrap="square">
            <a:spAutoFit/>
          </a:bodyPr>
          <a:lstStyle/>
          <a:p>
            <a:pPr algn="ctr" fontAlgn="ctr"/>
            <a:r>
              <a:rPr lang="es-CO" b="1" dirty="0">
                <a:solidFill>
                  <a:schemeClr val="bg1"/>
                </a:solidFill>
                <a:latin typeface="Calibri" panose="020F0502020204030204" pitchFamily="34" charset="0"/>
              </a:rPr>
              <a:t>INVERSIÓN POR  REGIONES : $ 226.085.355.607 </a:t>
            </a:r>
          </a:p>
        </p:txBody>
      </p:sp>
      <p:graphicFrame>
        <p:nvGraphicFramePr>
          <p:cNvPr id="3" name="Tabla 2">
            <a:extLst>
              <a:ext uri="{FF2B5EF4-FFF2-40B4-BE49-F238E27FC236}">
                <a16:creationId xmlns:a16="http://schemas.microsoft.com/office/drawing/2014/main" id="{7503613D-0C71-4D1E-9A69-950C7EFA4222}"/>
              </a:ext>
            </a:extLst>
          </p:cNvPr>
          <p:cNvGraphicFramePr>
            <a:graphicFrameLocks noGrp="1"/>
          </p:cNvGraphicFramePr>
          <p:nvPr>
            <p:extLst>
              <p:ext uri="{D42A27DB-BD31-4B8C-83A1-F6EECF244321}">
                <p14:modId xmlns:p14="http://schemas.microsoft.com/office/powerpoint/2010/main" val="2893636503"/>
              </p:ext>
            </p:extLst>
          </p:nvPr>
        </p:nvGraphicFramePr>
        <p:xfrm>
          <a:off x="838199" y="1550316"/>
          <a:ext cx="10229765" cy="3046851"/>
        </p:xfrm>
        <a:graphic>
          <a:graphicData uri="http://schemas.openxmlformats.org/drawingml/2006/table">
            <a:tbl>
              <a:tblPr/>
              <a:tblGrid>
                <a:gridCol w="2008571">
                  <a:extLst>
                    <a:ext uri="{9D8B030D-6E8A-4147-A177-3AD203B41FA5}">
                      <a16:colId xmlns:a16="http://schemas.microsoft.com/office/drawing/2014/main" val="72136183"/>
                    </a:ext>
                  </a:extLst>
                </a:gridCol>
                <a:gridCol w="1394841">
                  <a:extLst>
                    <a:ext uri="{9D8B030D-6E8A-4147-A177-3AD203B41FA5}">
                      <a16:colId xmlns:a16="http://schemas.microsoft.com/office/drawing/2014/main" val="3926416180"/>
                    </a:ext>
                  </a:extLst>
                </a:gridCol>
                <a:gridCol w="1330679">
                  <a:extLst>
                    <a:ext uri="{9D8B030D-6E8A-4147-A177-3AD203B41FA5}">
                      <a16:colId xmlns:a16="http://schemas.microsoft.com/office/drawing/2014/main" val="1245198647"/>
                    </a:ext>
                  </a:extLst>
                </a:gridCol>
                <a:gridCol w="1330679">
                  <a:extLst>
                    <a:ext uri="{9D8B030D-6E8A-4147-A177-3AD203B41FA5}">
                      <a16:colId xmlns:a16="http://schemas.microsoft.com/office/drawing/2014/main" val="1569937692"/>
                    </a:ext>
                  </a:extLst>
                </a:gridCol>
                <a:gridCol w="1227460">
                  <a:extLst>
                    <a:ext uri="{9D8B030D-6E8A-4147-A177-3AD203B41FA5}">
                      <a16:colId xmlns:a16="http://schemas.microsoft.com/office/drawing/2014/main" val="906224352"/>
                    </a:ext>
                  </a:extLst>
                </a:gridCol>
                <a:gridCol w="1472952">
                  <a:extLst>
                    <a:ext uri="{9D8B030D-6E8A-4147-A177-3AD203B41FA5}">
                      <a16:colId xmlns:a16="http://schemas.microsoft.com/office/drawing/2014/main" val="3769256357"/>
                    </a:ext>
                  </a:extLst>
                </a:gridCol>
                <a:gridCol w="1464583">
                  <a:extLst>
                    <a:ext uri="{9D8B030D-6E8A-4147-A177-3AD203B41FA5}">
                      <a16:colId xmlns:a16="http://schemas.microsoft.com/office/drawing/2014/main" val="730829053"/>
                    </a:ext>
                  </a:extLst>
                </a:gridCol>
              </a:tblGrid>
              <a:tr h="1345633">
                <a:tc>
                  <a:txBody>
                    <a:bodyPr/>
                    <a:lstStyle/>
                    <a:p>
                      <a:pPr algn="ctr" rtl="0" fontAlgn="ctr"/>
                      <a:r>
                        <a:rPr lang="es-MX" sz="1100" b="1" i="0" u="none" strike="noStrike">
                          <a:solidFill>
                            <a:srgbClr val="FFFFFF"/>
                          </a:solidFill>
                          <a:effectLst/>
                          <a:latin typeface="Arial Narrow" panose="020B0606020202030204" pitchFamily="34" charset="0"/>
                        </a:rPr>
                        <a:t>PRESUPUESTO 2021 - 2022  + VIGENCIA 2023 </a:t>
                      </a:r>
                    </a:p>
                  </a:txBody>
                  <a:tcPr marL="8610" marR="8610" marT="8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CO" sz="1100" b="1" i="0" u="none" strike="noStrike">
                          <a:solidFill>
                            <a:srgbClr val="FFFFFF"/>
                          </a:solidFill>
                          <a:effectLst/>
                          <a:latin typeface="Arial Narrow" panose="020B0606020202030204" pitchFamily="34" charset="0"/>
                        </a:rPr>
                        <a:t> ASIGNACIONES DIRECTAS (20%)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CO" sz="1100" b="1" i="0" u="none" strike="noStrike">
                          <a:solidFill>
                            <a:srgbClr val="FFFFFF"/>
                          </a:solidFill>
                          <a:effectLst/>
                          <a:latin typeface="Arial Narrow" panose="020B0606020202030204" pitchFamily="34" charset="0"/>
                        </a:rPr>
                        <a:t>RENDIMIENTOS FINANCIEROS  Asignaciones Directas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MX" sz="1100" b="1" i="0" u="none" strike="noStrike">
                          <a:solidFill>
                            <a:srgbClr val="FFFFFF"/>
                          </a:solidFill>
                          <a:effectLst/>
                          <a:latin typeface="Arial Narrow" panose="020B0606020202030204" pitchFamily="34" charset="0"/>
                        </a:rPr>
                        <a:t>ASIGNACIÓN PARA LA INVERSIÓN REGIONAL - DEPARTAMENTOS</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MX" sz="1100" b="1" i="0" u="none" strike="noStrike">
                          <a:solidFill>
                            <a:srgbClr val="FFFFFF"/>
                          </a:solidFill>
                          <a:effectLst/>
                          <a:latin typeface="Arial Narrow" panose="020B0606020202030204" pitchFamily="34" charset="0"/>
                        </a:rPr>
                        <a:t>ASIGNACIÓN PARA CTI - CONVOCATORIAS 2021 -Ambiente Desarrollo Sostenible</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MX" sz="1100" b="1" i="0" u="none" strike="noStrike">
                          <a:solidFill>
                            <a:srgbClr val="FFFFFF"/>
                          </a:solidFill>
                          <a:effectLst/>
                          <a:latin typeface="Arial Narrow" panose="020B0606020202030204" pitchFamily="34" charset="0"/>
                        </a:rPr>
                        <a:t>ASIGNACIÓN PARA LA CTI - CONVOCATORIAS 2021</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CO" sz="1100" b="1" i="0" u="none" strike="noStrike">
                          <a:solidFill>
                            <a:srgbClr val="FFFFFF"/>
                          </a:solidFill>
                          <a:effectLst/>
                          <a:latin typeface="Arial Narrow" panose="020B0606020202030204" pitchFamily="34" charset="0"/>
                        </a:rPr>
                        <a:t>TOTAL RECURSOS SGR 2021 - 2023</a:t>
                      </a:r>
                    </a:p>
                  </a:txBody>
                  <a:tcPr marL="8610" marR="8610" marT="86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92302220"/>
                  </a:ext>
                </a:extLst>
              </a:tr>
              <a:tr h="533175">
                <a:tc>
                  <a:txBody>
                    <a:bodyPr/>
                    <a:lstStyle/>
                    <a:p>
                      <a:pPr algn="l" rtl="0" fontAlgn="ctr"/>
                      <a:r>
                        <a:rPr lang="es-MX" sz="1100" b="0" i="0" u="none" strike="noStrike">
                          <a:solidFill>
                            <a:srgbClr val="0D0D0D"/>
                          </a:solidFill>
                          <a:effectLst/>
                          <a:latin typeface="Arial Narrow" panose="020B0606020202030204" pitchFamily="34" charset="0"/>
                        </a:rPr>
                        <a:t>Bienio 2021-2022 - Ley 2072 del 31 de diciembre de 2020 </a:t>
                      </a:r>
                    </a:p>
                  </a:txBody>
                  <a:tcPr marL="8610" marR="8610" marT="8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300" b="0" i="0" u="none" strike="noStrike">
                          <a:solidFill>
                            <a:srgbClr val="0D0D0D"/>
                          </a:solidFill>
                          <a:effectLst/>
                          <a:latin typeface="Arial Narrow" panose="020B0606020202030204" pitchFamily="34" charset="0"/>
                        </a:rPr>
                        <a:t>16.098</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300" b="0" i="0" u="none" strike="noStrike">
                          <a:solidFill>
                            <a:srgbClr val="0D0D0D"/>
                          </a:solidFill>
                          <a:effectLst/>
                          <a:latin typeface="Arial Narrow" panose="020B0606020202030204" pitchFamily="34" charset="0"/>
                        </a:rPr>
                        <a:t>228.137.061</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300" b="0" i="0" u="none" strike="noStrike" dirty="0">
                          <a:solidFill>
                            <a:srgbClr val="0D0D0D"/>
                          </a:solidFill>
                          <a:effectLst/>
                          <a:latin typeface="Arial Narrow" panose="020B0606020202030204" pitchFamily="34" charset="0"/>
                        </a:rPr>
                        <a:t>48.428.295.550</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300" b="0" i="0" u="none" strike="noStrike">
                          <a:solidFill>
                            <a:srgbClr val="0D0D0D"/>
                          </a:solidFill>
                          <a:effectLst/>
                          <a:latin typeface="Arial Narrow" panose="020B0606020202030204" pitchFamily="34" charset="0"/>
                        </a:rPr>
                        <a:t>$ 2.177.015.897</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300" b="0" i="0" u="none" strike="noStrike">
                          <a:solidFill>
                            <a:srgbClr val="0D0D0D"/>
                          </a:solidFill>
                          <a:effectLst/>
                          <a:latin typeface="Arial Narrow" panose="020B0606020202030204" pitchFamily="34" charset="0"/>
                        </a:rPr>
                        <a:t>$ 8.708.063.589</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300" b="0" i="0" u="none" strike="noStrike">
                          <a:solidFill>
                            <a:srgbClr val="0D0D0D"/>
                          </a:solidFill>
                          <a:effectLst/>
                          <a:latin typeface="Arial Narrow" panose="020B0606020202030204" pitchFamily="34" charset="0"/>
                        </a:rPr>
                        <a:t>59.541.528.194</a:t>
                      </a:r>
                    </a:p>
                  </a:txBody>
                  <a:tcPr marL="8610" marR="8610" marT="86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961144"/>
                  </a:ext>
                </a:extLst>
              </a:tr>
              <a:tr h="304807">
                <a:tc>
                  <a:txBody>
                    <a:bodyPr/>
                    <a:lstStyle/>
                    <a:p>
                      <a:pPr algn="l" rtl="0" fontAlgn="ctr"/>
                      <a:r>
                        <a:rPr lang="es-MX" sz="1100" b="0" i="0" u="none" strike="noStrike">
                          <a:solidFill>
                            <a:srgbClr val="0D0D0D"/>
                          </a:solidFill>
                          <a:effectLst/>
                          <a:latin typeface="Arial Narrow" panose="020B0606020202030204" pitchFamily="34" charset="0"/>
                        </a:rPr>
                        <a:t>Decreto 332 del 6 de abril de 2021 </a:t>
                      </a:r>
                    </a:p>
                  </a:txBody>
                  <a:tcPr marL="8610" marR="8610" marT="8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300" b="0" i="0" u="none" strike="noStrike" dirty="0">
                          <a:solidFill>
                            <a:srgbClr val="000000"/>
                          </a:solidFill>
                          <a:effectLst/>
                          <a:latin typeface="Arial Narrow" panose="020B0606020202030204" pitchFamily="34" charset="0"/>
                        </a:rPr>
                        <a:t>1.636.305</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300" b="0" i="0" u="none" strike="noStrike">
                          <a:solidFill>
                            <a:srgbClr val="0D0D0D"/>
                          </a:solidFill>
                          <a:effectLst/>
                          <a:latin typeface="Arial Narrow" panose="020B0606020202030204" pitchFamily="34" charset="0"/>
                        </a:rPr>
                        <a:t>                            -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300" b="0" i="0" u="none" strike="noStrike" dirty="0">
                          <a:solidFill>
                            <a:srgbClr val="000000"/>
                          </a:solidFill>
                          <a:effectLst/>
                          <a:latin typeface="Arial Narrow" panose="020B0606020202030204" pitchFamily="34" charset="0"/>
                        </a:rPr>
                        <a:t>10.961.497.996</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300" b="0" i="0" u="none" strike="noStrike">
                          <a:solidFill>
                            <a:srgbClr val="000000"/>
                          </a:solidFill>
                          <a:effectLst/>
                          <a:latin typeface="Arial Narrow" panose="020B060602020203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1300" b="0" i="0" u="none" strike="noStrike">
                          <a:solidFill>
                            <a:srgbClr val="000000"/>
                          </a:solidFill>
                          <a:effectLst/>
                          <a:latin typeface="Arial Narrow" panose="020B060602020203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300" b="0" i="0" u="none" strike="noStrike">
                          <a:solidFill>
                            <a:srgbClr val="0D0D0D"/>
                          </a:solidFill>
                          <a:effectLst/>
                          <a:latin typeface="Arial Narrow" panose="020B0606020202030204" pitchFamily="34" charset="0"/>
                        </a:rPr>
                        <a:t>10.963.134.301</a:t>
                      </a:r>
                    </a:p>
                  </a:txBody>
                  <a:tcPr marL="8610" marR="8610" marT="86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942487"/>
                  </a:ext>
                </a:extLst>
              </a:tr>
              <a:tr h="545870">
                <a:tc>
                  <a:txBody>
                    <a:bodyPr/>
                    <a:lstStyle/>
                    <a:p>
                      <a:pPr algn="just" rtl="0" fontAlgn="ctr"/>
                      <a:r>
                        <a:rPr lang="es-MX" sz="1100" b="0" i="0" u="none" strike="noStrike">
                          <a:solidFill>
                            <a:srgbClr val="0D0D0D"/>
                          </a:solidFill>
                          <a:effectLst/>
                          <a:latin typeface="Arial Narrow" panose="020B0606020202030204" pitchFamily="34" charset="0"/>
                        </a:rPr>
                        <a:t>Plan de Recursos 2023 (SICODIS DNP)</a:t>
                      </a:r>
                    </a:p>
                  </a:txBody>
                  <a:tcPr marL="8610" marR="8610" marT="8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s-CO" sz="1300" b="0" i="0" u="none" strike="noStrike">
                          <a:solidFill>
                            <a:srgbClr val="0D0D0D"/>
                          </a:solidFill>
                          <a:effectLst/>
                          <a:latin typeface="Arial Narrow" panose="020B0606020202030204" pitchFamily="34" charset="0"/>
                        </a:rPr>
                        <a:t>8.413</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rtl="0" fontAlgn="ctr"/>
                      <a:r>
                        <a:rPr lang="es-CO" sz="1300" b="0" i="0" u="none" strike="noStrike">
                          <a:solidFill>
                            <a:srgbClr val="0D0D0D"/>
                          </a:solidFill>
                          <a:effectLst/>
                          <a:latin typeface="Arial Narrow" panose="020B0606020202030204" pitchFamily="34" charset="0"/>
                        </a:rPr>
                        <a:t>                            -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s-CO" sz="1300" b="0" i="0" u="none" strike="noStrike" dirty="0">
                          <a:solidFill>
                            <a:srgbClr val="0D0D0D"/>
                          </a:solidFill>
                          <a:effectLst/>
                          <a:latin typeface="Arial Narrow" panose="020B0606020202030204" pitchFamily="34" charset="0"/>
                        </a:rPr>
                        <a:t>30.876.538.849</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s-CO" sz="1300" b="0" i="0" u="none" strike="noStrike">
                          <a:solidFill>
                            <a:srgbClr val="0D0D0D"/>
                          </a:solidFill>
                          <a:effectLst/>
                          <a:latin typeface="Arial Narrow" panose="020B060602020203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s-CO" sz="1300" b="0" i="0" u="none" strike="noStrike">
                          <a:solidFill>
                            <a:srgbClr val="0D0D0D"/>
                          </a:solidFill>
                          <a:effectLst/>
                          <a:latin typeface="Arial Narrow" panose="020B0606020202030204" pitchFamily="34" charset="0"/>
                        </a:rPr>
                        <a:t> </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0" fontAlgn="ctr"/>
                      <a:r>
                        <a:rPr lang="es-CO" sz="1300" b="0" i="0" u="none" strike="noStrike">
                          <a:solidFill>
                            <a:srgbClr val="0D0D0D"/>
                          </a:solidFill>
                          <a:effectLst/>
                          <a:latin typeface="Arial Narrow" panose="020B0606020202030204" pitchFamily="34" charset="0"/>
                        </a:rPr>
                        <a:t>30.876.547.262</a:t>
                      </a:r>
                    </a:p>
                  </a:txBody>
                  <a:tcPr marL="8610" marR="8610" marT="86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17791373"/>
                  </a:ext>
                </a:extLst>
              </a:tr>
              <a:tr h="317366">
                <a:tc>
                  <a:txBody>
                    <a:bodyPr/>
                    <a:lstStyle/>
                    <a:p>
                      <a:pPr algn="ctr" rtl="0" fontAlgn="ctr"/>
                      <a:r>
                        <a:rPr lang="es-CO" sz="1300" b="1" i="0" u="none" strike="noStrike">
                          <a:solidFill>
                            <a:srgbClr val="0D0D0D"/>
                          </a:solidFill>
                          <a:effectLst/>
                          <a:latin typeface="Arial Narrow" panose="020B0606020202030204" pitchFamily="34" charset="0"/>
                        </a:rPr>
                        <a:t>TOTALES</a:t>
                      </a:r>
                    </a:p>
                  </a:txBody>
                  <a:tcPr marL="8610" marR="8610" marT="86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s-CO" sz="1300" b="1" i="0" u="none" strike="noStrike">
                          <a:solidFill>
                            <a:srgbClr val="0D0D0D"/>
                          </a:solidFill>
                          <a:effectLst/>
                          <a:latin typeface="Arial Narrow" panose="020B0606020202030204" pitchFamily="34" charset="0"/>
                        </a:rPr>
                        <a:t>$ 1.660.816</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s-CO" sz="1300" b="1" i="0" u="none" strike="noStrike">
                          <a:solidFill>
                            <a:srgbClr val="0D0D0D"/>
                          </a:solidFill>
                          <a:effectLst/>
                          <a:latin typeface="Arial Narrow" panose="020B0606020202030204" pitchFamily="34" charset="0"/>
                        </a:rPr>
                        <a:t>$ 228.137.061</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s-CO" sz="1300" b="1" i="0" u="none" strike="noStrike" dirty="0">
                          <a:solidFill>
                            <a:srgbClr val="0D0D0D"/>
                          </a:solidFill>
                          <a:effectLst/>
                          <a:latin typeface="Arial Narrow" panose="020B0606020202030204" pitchFamily="34" charset="0"/>
                        </a:rPr>
                        <a:t>$ 90.266.332.395</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s-CO" sz="1300" b="1" i="0" u="none" strike="noStrike">
                          <a:solidFill>
                            <a:srgbClr val="0D0D0D"/>
                          </a:solidFill>
                          <a:effectLst/>
                          <a:latin typeface="Arial Narrow" panose="020B0606020202030204" pitchFamily="34" charset="0"/>
                        </a:rPr>
                        <a:t>$ 2.177.015.897</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s-CO" sz="1300" b="1" i="0" u="none" strike="noStrike">
                          <a:solidFill>
                            <a:srgbClr val="0D0D0D"/>
                          </a:solidFill>
                          <a:effectLst/>
                          <a:latin typeface="Arial Narrow" panose="020B0606020202030204" pitchFamily="34" charset="0"/>
                        </a:rPr>
                        <a:t>$ 8.708.063.589</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0" fontAlgn="ctr"/>
                      <a:r>
                        <a:rPr lang="es-CO" sz="1300" b="1" i="0" u="none" strike="noStrike" dirty="0">
                          <a:solidFill>
                            <a:srgbClr val="0D0D0D"/>
                          </a:solidFill>
                          <a:effectLst/>
                          <a:latin typeface="Arial Narrow" panose="020B0606020202030204" pitchFamily="34" charset="0"/>
                        </a:rPr>
                        <a:t>$ 101.381.209.757</a:t>
                      </a:r>
                    </a:p>
                  </a:txBody>
                  <a:tcPr marL="8610" marR="8610" marT="86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20750229"/>
                  </a:ext>
                </a:extLst>
              </a:tr>
            </a:tbl>
          </a:graphicData>
        </a:graphic>
      </p:graphicFrame>
    </p:spTree>
    <p:extLst>
      <p:ext uri="{BB962C8B-B14F-4D97-AF65-F5344CB8AC3E}">
        <p14:creationId xmlns:p14="http://schemas.microsoft.com/office/powerpoint/2010/main" val="3093325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5255" y="395378"/>
            <a:ext cx="10166683" cy="712183"/>
          </a:xfrm>
          <a:prstGeom prst="rect">
            <a:avLst/>
          </a:prstGeom>
          <a:solidFill>
            <a:schemeClr val="bg1"/>
          </a:solidFill>
          <a:ln>
            <a:noFill/>
          </a:ln>
        </p:spPr>
        <p:txBody>
          <a:bodyPr wrap="square">
            <a:spAutoFit/>
          </a:bodyPr>
          <a:lstStyle/>
          <a:p>
            <a:pPr lvl="1">
              <a:lnSpc>
                <a:spcPts val="2400"/>
              </a:lnSpc>
              <a:spcAft>
                <a:spcPts val="0"/>
              </a:spcAft>
              <a:buSzPts val="1400"/>
            </a:pPr>
            <a:r>
              <a:rPr lang="es-CO" sz="2400" b="1" dirty="0">
                <a:solidFill>
                  <a:schemeClr val="tx1">
                    <a:lumMod val="95000"/>
                    <a:lumOff val="5000"/>
                  </a:schemeClr>
                </a:solidFill>
                <a:ea typeface="Calibri"/>
                <a:cs typeface="Times New Roman"/>
              </a:rPr>
              <a:t>2.8. DISTRIBUCIÓN ASIGNACIONES DIRECTAS 2021-2023  ( ENFOQUE ÉTNICO Y UNIVERSIDAD PÚBLICA)  </a:t>
            </a:r>
            <a:endParaRPr lang="es-CO" sz="2400" dirty="0">
              <a:solidFill>
                <a:schemeClr val="tx1">
                  <a:lumMod val="95000"/>
                  <a:lumOff val="5000"/>
                </a:schemeClr>
              </a:solidFill>
              <a:ea typeface="Calibri"/>
              <a:cs typeface="Times New Roman"/>
            </a:endParaRPr>
          </a:p>
        </p:txBody>
      </p:sp>
      <p:graphicFrame>
        <p:nvGraphicFramePr>
          <p:cNvPr id="7" name="Tabla 6"/>
          <p:cNvGraphicFramePr>
            <a:graphicFrameLocks noGrp="1"/>
          </p:cNvGraphicFramePr>
          <p:nvPr>
            <p:extLst>
              <p:ext uri="{D42A27DB-BD31-4B8C-83A1-F6EECF244321}">
                <p14:modId xmlns:p14="http://schemas.microsoft.com/office/powerpoint/2010/main" val="3903483407"/>
              </p:ext>
            </p:extLst>
          </p:nvPr>
        </p:nvGraphicFramePr>
        <p:xfrm>
          <a:off x="1016356" y="2122046"/>
          <a:ext cx="9654440" cy="2902959"/>
        </p:xfrm>
        <a:graphic>
          <a:graphicData uri="http://schemas.openxmlformats.org/drawingml/2006/table">
            <a:tbl>
              <a:tblPr/>
              <a:tblGrid>
                <a:gridCol w="2478843">
                  <a:extLst>
                    <a:ext uri="{9D8B030D-6E8A-4147-A177-3AD203B41FA5}">
                      <a16:colId xmlns:a16="http://schemas.microsoft.com/office/drawing/2014/main" val="259347414"/>
                    </a:ext>
                  </a:extLst>
                </a:gridCol>
                <a:gridCol w="1467736">
                  <a:extLst>
                    <a:ext uri="{9D8B030D-6E8A-4147-A177-3AD203B41FA5}">
                      <a16:colId xmlns:a16="http://schemas.microsoft.com/office/drawing/2014/main" val="559944501"/>
                    </a:ext>
                  </a:extLst>
                </a:gridCol>
                <a:gridCol w="1581893">
                  <a:extLst>
                    <a:ext uri="{9D8B030D-6E8A-4147-A177-3AD203B41FA5}">
                      <a16:colId xmlns:a16="http://schemas.microsoft.com/office/drawing/2014/main" val="3132080068"/>
                    </a:ext>
                  </a:extLst>
                </a:gridCol>
                <a:gridCol w="1956981">
                  <a:extLst>
                    <a:ext uri="{9D8B030D-6E8A-4147-A177-3AD203B41FA5}">
                      <a16:colId xmlns:a16="http://schemas.microsoft.com/office/drawing/2014/main" val="908288858"/>
                    </a:ext>
                  </a:extLst>
                </a:gridCol>
                <a:gridCol w="2168987">
                  <a:extLst>
                    <a:ext uri="{9D8B030D-6E8A-4147-A177-3AD203B41FA5}">
                      <a16:colId xmlns:a16="http://schemas.microsoft.com/office/drawing/2014/main" val="2103503315"/>
                    </a:ext>
                  </a:extLst>
                </a:gridCol>
              </a:tblGrid>
              <a:tr h="665615">
                <a:tc>
                  <a:txBody>
                    <a:bodyPr/>
                    <a:lstStyle/>
                    <a:p>
                      <a:pPr algn="l" rtl="0" fontAlgn="ctr"/>
                      <a:r>
                        <a:rPr lang="es-CO" sz="1200" b="0" i="0" u="none" strike="noStrike" dirty="0">
                          <a:solidFill>
                            <a:srgbClr val="0D0D0D"/>
                          </a:solidFill>
                          <a:effectLst/>
                          <a:latin typeface="Arial Narrow" panose="020B0606020202030204" pitchFamily="34" charset="0"/>
                        </a:rPr>
                        <a:t>2 % (Artículo 71 de la Ley 2056 de 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dirty="0">
                          <a:solidFill>
                            <a:srgbClr val="0D0D0D"/>
                          </a:solidFill>
                          <a:effectLst/>
                          <a:latin typeface="Arial Narrow" panose="020B0606020202030204" pitchFamily="34" charset="0"/>
                        </a:rPr>
                        <a:t>$ 4.595.957,54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rtl="0" fontAlgn="ctr"/>
                      <a:r>
                        <a:rPr lang="es-CO" sz="1200" b="0" i="0" u="none" strike="noStrike" dirty="0">
                          <a:solidFill>
                            <a:srgbClr val="0D0D0D"/>
                          </a:solidFill>
                          <a:effectLst/>
                          <a:latin typeface="Arial" panose="020B0604020202020204" pitchFamily="34" charset="0"/>
                        </a:rPr>
                        <a:t>COMUNIDADES Y PUEBLOS INDÍGENAS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63817025"/>
                  </a:ext>
                </a:extLst>
              </a:tr>
              <a:tr h="636675">
                <a:tc>
                  <a:txBody>
                    <a:bodyPr/>
                    <a:lstStyle/>
                    <a:p>
                      <a:pPr algn="l" rtl="0" fontAlgn="ctr"/>
                      <a:r>
                        <a:rPr lang="es-CO" sz="1200" b="0" i="0" u="none" strike="noStrike" dirty="0">
                          <a:solidFill>
                            <a:srgbClr val="0D0D0D"/>
                          </a:solidFill>
                          <a:effectLst/>
                          <a:latin typeface="Arial Narrow" panose="020B0606020202030204" pitchFamily="34" charset="0"/>
                        </a:rPr>
                        <a:t>2 % (Artículo 71 de la Ley 2056 de 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dirty="0">
                          <a:solidFill>
                            <a:srgbClr val="0D0D0D"/>
                          </a:solidFill>
                          <a:effectLst/>
                          <a:latin typeface="Arial Narrow" panose="020B0606020202030204" pitchFamily="34" charset="0"/>
                        </a:rPr>
                        <a:t>$ 4.595.957,54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rtl="0" fontAlgn="ctr"/>
                      <a:r>
                        <a:rPr lang="es-CO" sz="1200" b="0" i="0" u="none" strike="noStrike" dirty="0">
                          <a:solidFill>
                            <a:srgbClr val="0D0D0D"/>
                          </a:solidFill>
                          <a:effectLst/>
                          <a:latin typeface="Arial" panose="020B0604020202020204" pitchFamily="34" charset="0"/>
                        </a:rPr>
                        <a:t>COMUNIDADES NEGRAS, AFROCOLOMBIANAS, RAÍZALES Y PALENQUERAS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56703642"/>
                  </a:ext>
                </a:extLst>
              </a:tr>
              <a:tr h="723495">
                <a:tc>
                  <a:txBody>
                    <a:bodyPr/>
                    <a:lstStyle/>
                    <a:p>
                      <a:pPr algn="l" rtl="0" fontAlgn="ctr"/>
                      <a:r>
                        <a:rPr lang="es-CO" sz="1200" b="0" i="0" u="none" strike="noStrike" dirty="0">
                          <a:solidFill>
                            <a:srgbClr val="0D0D0D"/>
                          </a:solidFill>
                          <a:effectLst/>
                          <a:latin typeface="Arial Narrow" panose="020B0606020202030204" pitchFamily="34" charset="0"/>
                        </a:rPr>
                        <a:t>5% (Parágrafo primero del artículo 40 Ley 2056 de 2020)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400" b="0" i="0" u="none" strike="noStrike" dirty="0">
                          <a:solidFill>
                            <a:srgbClr val="0D0D0D"/>
                          </a:solidFill>
                          <a:effectLst/>
                          <a:latin typeface="Arial Narrow" panose="020B0606020202030204" pitchFamily="34" charset="0"/>
                        </a:rPr>
                        <a:t>$ 11.489.893,85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rtl="0" fontAlgn="ctr"/>
                      <a:r>
                        <a:rPr lang="es-CO" sz="1200" b="0" i="0" u="none" strike="noStrike" dirty="0">
                          <a:solidFill>
                            <a:srgbClr val="0D0D0D"/>
                          </a:solidFill>
                          <a:effectLst/>
                          <a:latin typeface="Arial" panose="020B0604020202020204" pitchFamily="34" charset="0"/>
                        </a:rPr>
                        <a:t>UNIVERSIDAD PÚBLICA - UNIVERSIDAD DE QUINDÍO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594148094"/>
                  </a:ext>
                </a:extLst>
              </a:tr>
              <a:tr h="607735">
                <a:tc>
                  <a:txBody>
                    <a:bodyPr/>
                    <a:lstStyle/>
                    <a:p>
                      <a:pPr algn="l" fontAlgn="b"/>
                      <a:endParaRPr lang="es-CO" sz="1000" b="0" i="0" u="none" strike="noStrike" dirty="0">
                        <a:solidFill>
                          <a:srgbClr val="000000"/>
                        </a:solidFill>
                        <a:effectLst/>
                        <a:latin typeface="Arial Narrow" panose="020B0606020202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s-CO" sz="1400" b="1" i="0" u="none" strike="noStrike" dirty="0">
                          <a:solidFill>
                            <a:srgbClr val="0D0D0D"/>
                          </a:solidFill>
                          <a:effectLst/>
                          <a:latin typeface="Arial Narrow" panose="020B0606020202030204" pitchFamily="34" charset="0"/>
                        </a:rPr>
                        <a:t>$ 20.681.808,93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rtl="0" fontAlgn="ctr"/>
                      <a:r>
                        <a:rPr lang="es-CO" sz="1200" b="0" i="0" u="none" strike="noStrike" dirty="0">
                          <a:solidFill>
                            <a:srgbClr val="0D0D0D"/>
                          </a:solidFill>
                          <a:effectLst/>
                          <a:latin typeface="Arial" panose="020B0604020202020204" pitchFamily="34" charset="0"/>
                        </a:rPr>
                        <a:t>Total 9 % = Enfoque étnico (Indígenas (2% )+ Afrocolombianos (2%) + Universidad Pública (5%)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484013085"/>
                  </a:ext>
                </a:extLst>
              </a:tr>
              <a:tr h="269439">
                <a:tc>
                  <a:txBody>
                    <a:bodyPr/>
                    <a:lstStyle/>
                    <a:p>
                      <a:pPr algn="l" fontAlgn="b"/>
                      <a:endParaRPr lang="es-CO" sz="1000" b="0" i="0" u="none" strike="noStrike" dirty="0">
                        <a:solidFill>
                          <a:schemeClr val="bg1"/>
                        </a:solidFill>
                        <a:effectLst/>
                        <a:latin typeface="Arial Narrow" panose="020B0606020202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rtl="0" fontAlgn="ctr"/>
                      <a:endParaRPr lang="es-CO" sz="1400" b="1" i="0" u="none" strike="noStrike" dirty="0">
                        <a:solidFill>
                          <a:schemeClr val="bg1"/>
                        </a:solidFill>
                        <a:effectLst/>
                        <a:latin typeface="Arial Narrow" panose="020B060602020203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s-CO" sz="1200" b="0" i="0" u="none" strike="noStrike" dirty="0">
                        <a:solidFill>
                          <a:schemeClr val="bg1"/>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s-CO" sz="1200" b="0" i="0" u="none" strike="noStrike" dirty="0">
                        <a:solidFill>
                          <a:schemeClr val="bg1"/>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es-CO" sz="1200" b="0" i="0" u="none" strike="noStrike" dirty="0">
                        <a:solidFill>
                          <a:schemeClr val="bg1"/>
                        </a:solidFill>
                        <a:effectLst/>
                        <a:latin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975858"/>
                  </a:ext>
                </a:extLst>
              </a:tr>
            </a:tbl>
          </a:graphicData>
        </a:graphic>
      </p:graphicFrame>
      <p:graphicFrame>
        <p:nvGraphicFramePr>
          <p:cNvPr id="3" name="Tabla 2">
            <a:extLst>
              <a:ext uri="{FF2B5EF4-FFF2-40B4-BE49-F238E27FC236}">
                <a16:creationId xmlns:a16="http://schemas.microsoft.com/office/drawing/2014/main" id="{177AE81C-89FF-4DC1-BCBA-B04A20D6842C}"/>
              </a:ext>
            </a:extLst>
          </p:cNvPr>
          <p:cNvGraphicFramePr>
            <a:graphicFrameLocks noGrp="1"/>
          </p:cNvGraphicFramePr>
          <p:nvPr>
            <p:extLst>
              <p:ext uri="{D42A27DB-BD31-4B8C-83A1-F6EECF244321}">
                <p14:modId xmlns:p14="http://schemas.microsoft.com/office/powerpoint/2010/main" val="904083467"/>
              </p:ext>
            </p:extLst>
          </p:nvPr>
        </p:nvGraphicFramePr>
        <p:xfrm>
          <a:off x="989202" y="1107562"/>
          <a:ext cx="9681594" cy="680085"/>
        </p:xfrm>
        <a:graphic>
          <a:graphicData uri="http://schemas.openxmlformats.org/drawingml/2006/table">
            <a:tbl>
              <a:tblPr/>
              <a:tblGrid>
                <a:gridCol w="2381765">
                  <a:extLst>
                    <a:ext uri="{9D8B030D-6E8A-4147-A177-3AD203B41FA5}">
                      <a16:colId xmlns:a16="http://schemas.microsoft.com/office/drawing/2014/main" val="2015189738"/>
                    </a:ext>
                  </a:extLst>
                </a:gridCol>
                <a:gridCol w="1410256">
                  <a:extLst>
                    <a:ext uri="{9D8B030D-6E8A-4147-A177-3AD203B41FA5}">
                      <a16:colId xmlns:a16="http://schemas.microsoft.com/office/drawing/2014/main" val="2198389887"/>
                    </a:ext>
                  </a:extLst>
                </a:gridCol>
                <a:gridCol w="5889573">
                  <a:extLst>
                    <a:ext uri="{9D8B030D-6E8A-4147-A177-3AD203B41FA5}">
                      <a16:colId xmlns:a16="http://schemas.microsoft.com/office/drawing/2014/main" val="1757435897"/>
                    </a:ext>
                  </a:extLst>
                </a:gridCol>
              </a:tblGrid>
              <a:tr h="561847">
                <a:tc>
                  <a:txBody>
                    <a:bodyPr/>
                    <a:lstStyle/>
                    <a:p>
                      <a:pPr algn="just" rtl="0" fontAlgn="ctr"/>
                      <a:r>
                        <a:rPr lang="es-CO" sz="1100" b="1" i="0" u="none" strike="noStrike" dirty="0">
                          <a:solidFill>
                            <a:schemeClr val="bg1"/>
                          </a:solidFill>
                          <a:effectLst/>
                          <a:latin typeface="Arial Narrow" panose="020B0606020202030204" pitchFamily="34" charset="0"/>
                        </a:rPr>
                        <a:t>TOTAL ASIGNACIONES DIRECTAS + RENDIMIENTOS FINANCIEROS 2021-2023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endParaRPr lang="es-CO" sz="1100" b="1" i="0" u="none" strike="noStrike" dirty="0">
                        <a:solidFill>
                          <a:schemeClr val="bg1"/>
                        </a:solidFill>
                        <a:effectLst/>
                        <a:latin typeface="Calibri" panose="020F0502020204030204" pitchFamily="34" charset="0"/>
                      </a:endParaRPr>
                    </a:p>
                    <a:p>
                      <a:pPr algn="ctr" fontAlgn="b"/>
                      <a:r>
                        <a:rPr lang="es-CO" sz="1100" b="1" i="0" u="none" strike="noStrike" dirty="0">
                          <a:solidFill>
                            <a:schemeClr val="bg1"/>
                          </a:solidFill>
                          <a:effectLst/>
                          <a:latin typeface="Calibri" panose="020F0502020204030204" pitchFamily="34" charset="0"/>
                        </a:rPr>
                        <a:t>$ 229.797.877</a:t>
                      </a:r>
                    </a:p>
                    <a:p>
                      <a:pPr algn="ctr" fontAlgn="b"/>
                      <a:endParaRPr lang="es-CO" sz="1100" b="1" i="0" u="none" strike="noStrike" dirty="0">
                        <a:solidFill>
                          <a:schemeClr val="bg1"/>
                        </a:solidFill>
                        <a:effectLst/>
                        <a:latin typeface="Calibri" panose="020F0502020204030204" pitchFamily="34" charset="0"/>
                      </a:endParaRPr>
                    </a:p>
                    <a:p>
                      <a:pPr algn="ctr" fontAlgn="b"/>
                      <a:endParaRPr lang="es-CO"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s-CO" sz="1100" b="0" i="0" u="none" strike="noStrike" dirty="0">
                          <a:solidFill>
                            <a:schemeClr val="bg1"/>
                          </a:solidFill>
                          <a:effectLst/>
                          <a:latin typeface="Arial" panose="020B0604020202020204" pitchFamily="34" charset="0"/>
                        </a:rPr>
                        <a:t>Asignaciones Directas  Ley 2072 de 2020 + Decreto 332 de 2021 + Plan de Recursos SICODIS  2023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29775865"/>
                  </a:ext>
                </a:extLst>
              </a:tr>
            </a:tbl>
          </a:graphicData>
        </a:graphic>
      </p:graphicFrame>
      <p:sp>
        <p:nvSpPr>
          <p:cNvPr id="4" name="Rectángulo 3">
            <a:extLst>
              <a:ext uri="{FF2B5EF4-FFF2-40B4-BE49-F238E27FC236}">
                <a16:creationId xmlns:a16="http://schemas.microsoft.com/office/drawing/2014/main" id="{1450C975-3510-42A9-BD1C-43B01C812799}"/>
              </a:ext>
            </a:extLst>
          </p:cNvPr>
          <p:cNvSpPr/>
          <p:nvPr/>
        </p:nvSpPr>
        <p:spPr>
          <a:xfrm>
            <a:off x="989202" y="1749869"/>
            <a:ext cx="9664816" cy="3355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DISTRIBUCIÓN ASIGNACIONES DIRECTAS (ENFOQUE ÉTNICO – UNIVERSIDAD PÚBLICA) SGR 2021-2023</a:t>
            </a:r>
            <a:endParaRPr lang="es-CO" sz="1600" dirty="0"/>
          </a:p>
        </p:txBody>
      </p:sp>
      <p:graphicFrame>
        <p:nvGraphicFramePr>
          <p:cNvPr id="5" name="Tabla 4">
            <a:extLst>
              <a:ext uri="{FF2B5EF4-FFF2-40B4-BE49-F238E27FC236}">
                <a16:creationId xmlns:a16="http://schemas.microsoft.com/office/drawing/2014/main" id="{D82157DA-3CC4-4886-A5F8-24E07CA99321}"/>
              </a:ext>
            </a:extLst>
          </p:cNvPr>
          <p:cNvGraphicFramePr>
            <a:graphicFrameLocks noGrp="1"/>
          </p:cNvGraphicFramePr>
          <p:nvPr>
            <p:extLst>
              <p:ext uri="{D42A27DB-BD31-4B8C-83A1-F6EECF244321}">
                <p14:modId xmlns:p14="http://schemas.microsoft.com/office/powerpoint/2010/main" val="3273720831"/>
              </p:ext>
            </p:extLst>
          </p:nvPr>
        </p:nvGraphicFramePr>
        <p:xfrm>
          <a:off x="1016356" y="5278830"/>
          <a:ext cx="9654440" cy="471608"/>
        </p:xfrm>
        <a:graphic>
          <a:graphicData uri="http://schemas.openxmlformats.org/drawingml/2006/table">
            <a:tbl>
              <a:tblPr/>
              <a:tblGrid>
                <a:gridCol w="2478843">
                  <a:extLst>
                    <a:ext uri="{9D8B030D-6E8A-4147-A177-3AD203B41FA5}">
                      <a16:colId xmlns:a16="http://schemas.microsoft.com/office/drawing/2014/main" val="3575544618"/>
                    </a:ext>
                  </a:extLst>
                </a:gridCol>
                <a:gridCol w="1467736">
                  <a:extLst>
                    <a:ext uri="{9D8B030D-6E8A-4147-A177-3AD203B41FA5}">
                      <a16:colId xmlns:a16="http://schemas.microsoft.com/office/drawing/2014/main" val="72626563"/>
                    </a:ext>
                  </a:extLst>
                </a:gridCol>
                <a:gridCol w="5707861">
                  <a:extLst>
                    <a:ext uri="{9D8B030D-6E8A-4147-A177-3AD203B41FA5}">
                      <a16:colId xmlns:a16="http://schemas.microsoft.com/office/drawing/2014/main" val="1975718445"/>
                    </a:ext>
                  </a:extLst>
                </a:gridCol>
              </a:tblGrid>
              <a:tr h="471608">
                <a:tc>
                  <a:txBody>
                    <a:bodyPr/>
                    <a:lstStyle/>
                    <a:p>
                      <a:pPr algn="l" fontAlgn="ctr"/>
                      <a:r>
                        <a:rPr lang="es-CO" sz="1200" b="1" i="0" u="none" strike="noStrike" dirty="0">
                          <a:solidFill>
                            <a:srgbClr val="FFFFFF"/>
                          </a:solidFill>
                          <a:effectLst/>
                          <a:latin typeface="Arial Narrow" panose="020B0606020202030204" pitchFamily="34" charset="0"/>
                        </a:rPr>
                        <a:t>SALDO ASIGNACIONES  DIRECTAS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r" rtl="0" fontAlgn="ctr"/>
                      <a:r>
                        <a:rPr lang="es-CO" sz="1400" b="1" i="0" u="none" strike="noStrike" dirty="0">
                          <a:solidFill>
                            <a:srgbClr val="FFFFFF"/>
                          </a:solidFill>
                          <a:effectLst/>
                          <a:latin typeface="Arial Narrow" panose="020B0606020202030204" pitchFamily="34" charset="0"/>
                        </a:rPr>
                        <a:t>$ 209.116.068,07</a:t>
                      </a:r>
                    </a:p>
                  </a:txBody>
                  <a:tcPr marL="9525" marR="17145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CO" sz="1200" b="0" i="0" u="none" strike="noStrike" dirty="0">
                          <a:solidFill>
                            <a:srgbClr val="FFFFFF"/>
                          </a:solidFill>
                          <a:effectLst/>
                          <a:latin typeface="Arial" panose="020B0604020202020204" pitchFamily="34" charset="0"/>
                        </a:rPr>
                        <a:t>Asignaciones Directas + Rendimientos Financieros Departamento del Quindío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27101329"/>
                  </a:ext>
                </a:extLst>
              </a:tr>
            </a:tbl>
          </a:graphicData>
        </a:graphic>
      </p:graphicFrame>
    </p:spTree>
    <p:extLst>
      <p:ext uri="{BB962C8B-B14F-4D97-AF65-F5344CB8AC3E}">
        <p14:creationId xmlns:p14="http://schemas.microsoft.com/office/powerpoint/2010/main" val="2576581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D70C0C7-C2F9-4E5A-A2FE-35D8EDC7E2FA}"/>
              </a:ext>
            </a:extLst>
          </p:cNvPr>
          <p:cNvSpPr/>
          <p:nvPr/>
        </p:nvSpPr>
        <p:spPr>
          <a:xfrm>
            <a:off x="855677" y="310393"/>
            <a:ext cx="9580228" cy="4781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PROPUESTA DISTRIBUCIÓN SALDO ASIGNACIONES DIRECTAS DEPARTAMENTO (</a:t>
            </a:r>
            <a:r>
              <a:rPr lang="es-CO" sz="1600" b="1" dirty="0">
                <a:solidFill>
                  <a:srgbClr val="FFFFFF"/>
                </a:solidFill>
                <a:latin typeface="Arial Narrow" panose="020B0606020202030204" pitchFamily="34" charset="0"/>
              </a:rPr>
              <a:t>$ 209.116.068,07)</a:t>
            </a:r>
          </a:p>
          <a:p>
            <a:pPr algn="ctr"/>
            <a:endParaRPr lang="es-CO" sz="1600" b="1" dirty="0"/>
          </a:p>
        </p:txBody>
      </p:sp>
      <p:graphicFrame>
        <p:nvGraphicFramePr>
          <p:cNvPr id="9" name="Tabla 8">
            <a:extLst>
              <a:ext uri="{FF2B5EF4-FFF2-40B4-BE49-F238E27FC236}">
                <a16:creationId xmlns:a16="http://schemas.microsoft.com/office/drawing/2014/main" id="{088C9949-1766-4CD0-BDC3-80C3DB51B169}"/>
              </a:ext>
            </a:extLst>
          </p:cNvPr>
          <p:cNvGraphicFramePr>
            <a:graphicFrameLocks noGrp="1"/>
          </p:cNvGraphicFramePr>
          <p:nvPr>
            <p:extLst>
              <p:ext uri="{D42A27DB-BD31-4B8C-83A1-F6EECF244321}">
                <p14:modId xmlns:p14="http://schemas.microsoft.com/office/powerpoint/2010/main" val="3271764057"/>
              </p:ext>
            </p:extLst>
          </p:nvPr>
        </p:nvGraphicFramePr>
        <p:xfrm>
          <a:off x="855678" y="911349"/>
          <a:ext cx="9580227" cy="1356178"/>
        </p:xfrm>
        <a:graphic>
          <a:graphicData uri="http://schemas.openxmlformats.org/drawingml/2006/table">
            <a:tbl>
              <a:tblPr/>
              <a:tblGrid>
                <a:gridCol w="6920916">
                  <a:extLst>
                    <a:ext uri="{9D8B030D-6E8A-4147-A177-3AD203B41FA5}">
                      <a16:colId xmlns:a16="http://schemas.microsoft.com/office/drawing/2014/main" val="4012046599"/>
                    </a:ext>
                  </a:extLst>
                </a:gridCol>
                <a:gridCol w="2659311">
                  <a:extLst>
                    <a:ext uri="{9D8B030D-6E8A-4147-A177-3AD203B41FA5}">
                      <a16:colId xmlns:a16="http://schemas.microsoft.com/office/drawing/2014/main" val="534451668"/>
                    </a:ext>
                  </a:extLst>
                </a:gridCol>
              </a:tblGrid>
              <a:tr h="2286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dirty="0">
                          <a:solidFill>
                            <a:schemeClr val="tx1"/>
                          </a:solidFill>
                          <a:effectLst/>
                          <a:latin typeface="Arial" panose="020B0604020202020204" pitchFamily="34" charset="0"/>
                        </a:rPr>
                        <a:t>COMUNIDADES Y PUEBLOS INDÍGENAS</a:t>
                      </a:r>
                    </a:p>
                    <a:p>
                      <a:pPr algn="l" rtl="0" fontAlgn="ctr"/>
                      <a:endParaRPr lang="es-CO" sz="1200" b="0" i="0" u="none" strike="noStrike" dirty="0">
                        <a:solidFill>
                          <a:schemeClr val="tx1"/>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600" b="0" i="0" u="none" strike="noStrike" dirty="0">
                          <a:solidFill>
                            <a:schemeClr val="tx1"/>
                          </a:solidFill>
                          <a:effectLst/>
                          <a:latin typeface="Arial Narrow" panose="020B0606020202030204" pitchFamily="34" charset="0"/>
                        </a:rPr>
                        <a:t> $ 104.558.034</a:t>
                      </a:r>
                      <a:endParaRPr lang="es-CO" sz="1600" b="0"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445697"/>
                  </a:ext>
                </a:extLst>
              </a:tr>
              <a:tr h="5998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200" b="0" i="0" u="none" strike="noStrike" dirty="0">
                          <a:solidFill>
                            <a:schemeClr val="tx1"/>
                          </a:solidFill>
                          <a:effectLst/>
                          <a:latin typeface="Arial" panose="020B0604020202020204" pitchFamily="34" charset="0"/>
                        </a:rPr>
                        <a:t>COMUNIDADES NEGRAS, AFROCOLOMBIANAS, RAÍZALES Y PALENQUERAS </a:t>
                      </a:r>
                    </a:p>
                    <a:p>
                      <a:pPr algn="l" rtl="0" fontAlgn="ctr"/>
                      <a:endParaRPr lang="es-CO" sz="1200" b="0" i="0" u="none" strike="noStrike" dirty="0">
                        <a:solidFill>
                          <a:schemeClr val="tx1"/>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1600" b="0" i="0" u="none" strike="noStrike" dirty="0">
                          <a:solidFill>
                            <a:schemeClr val="tx1"/>
                          </a:solidFill>
                          <a:effectLst/>
                          <a:latin typeface="Arial Narrow" panose="020B0606020202030204" pitchFamily="34" charset="0"/>
                        </a:rPr>
                        <a:t>$ 104.558.034</a:t>
                      </a:r>
                      <a:endParaRPr lang="es-CO" sz="1600" b="0"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201122"/>
                  </a:ext>
                </a:extLst>
              </a:tr>
              <a:tr h="381000">
                <a:tc>
                  <a:txBody>
                    <a:bodyPr/>
                    <a:lstStyle/>
                    <a:p>
                      <a:pPr algn="l" rtl="0" fontAlgn="ctr"/>
                      <a:r>
                        <a:rPr lang="es-MX" sz="1200" b="1" i="0" u="none" strike="noStrike" dirty="0">
                          <a:solidFill>
                            <a:schemeClr val="tx1"/>
                          </a:solidFill>
                          <a:effectLst/>
                          <a:latin typeface="Arial Narrow" panose="020B0606020202030204" pitchFamily="34" charset="0"/>
                        </a:rPr>
                        <a:t>TOTAL ASIGNACIONES DIRECTAS</a:t>
                      </a:r>
                      <a:endParaRPr lang="es-CO" sz="1200" b="1" i="0" u="none" strike="noStrike" dirty="0">
                        <a:solidFill>
                          <a:schemeClr val="tx1"/>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1600" b="0" i="0" u="none" strike="noStrike" kern="1200" dirty="0">
                          <a:solidFill>
                            <a:schemeClr val="tx1"/>
                          </a:solidFill>
                          <a:effectLst/>
                          <a:latin typeface="Arial Narrow" panose="020B0606020202030204" pitchFamily="34" charset="0"/>
                          <a:ea typeface="+mn-ea"/>
                          <a:cs typeface="+mn-cs"/>
                        </a:rPr>
                        <a:t>$ 209.116.068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078133"/>
                  </a:ext>
                </a:extLst>
              </a:tr>
            </a:tbl>
          </a:graphicData>
        </a:graphic>
      </p:graphicFrame>
      <p:sp>
        <p:nvSpPr>
          <p:cNvPr id="10" name="Rectángulo 9">
            <a:extLst>
              <a:ext uri="{FF2B5EF4-FFF2-40B4-BE49-F238E27FC236}">
                <a16:creationId xmlns:a16="http://schemas.microsoft.com/office/drawing/2014/main" id="{66E49915-E58A-491D-B2AD-6E7188F9761F}"/>
              </a:ext>
            </a:extLst>
          </p:cNvPr>
          <p:cNvSpPr/>
          <p:nvPr/>
        </p:nvSpPr>
        <p:spPr>
          <a:xfrm>
            <a:off x="855677" y="2862044"/>
            <a:ext cx="9580228" cy="4781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t>TOTAL DISTRIBUCIÓN ASIGNACIONES  GRUPOS ÉTNICOS </a:t>
            </a:r>
            <a:endParaRPr lang="es-CO" sz="1600" dirty="0"/>
          </a:p>
        </p:txBody>
      </p:sp>
      <p:graphicFrame>
        <p:nvGraphicFramePr>
          <p:cNvPr id="12" name="Tabla 11">
            <a:extLst>
              <a:ext uri="{FF2B5EF4-FFF2-40B4-BE49-F238E27FC236}">
                <a16:creationId xmlns:a16="http://schemas.microsoft.com/office/drawing/2014/main" id="{E2544F35-F3B8-48F7-AE2F-9FB4A5945F34}"/>
              </a:ext>
            </a:extLst>
          </p:cNvPr>
          <p:cNvGraphicFramePr>
            <a:graphicFrameLocks noGrp="1"/>
          </p:cNvGraphicFramePr>
          <p:nvPr>
            <p:extLst>
              <p:ext uri="{D42A27DB-BD31-4B8C-83A1-F6EECF244321}">
                <p14:modId xmlns:p14="http://schemas.microsoft.com/office/powerpoint/2010/main" val="1938472917"/>
              </p:ext>
            </p:extLst>
          </p:nvPr>
        </p:nvGraphicFramePr>
        <p:xfrm>
          <a:off x="855677" y="3429000"/>
          <a:ext cx="9580229" cy="1913920"/>
        </p:xfrm>
        <a:graphic>
          <a:graphicData uri="http://schemas.openxmlformats.org/drawingml/2006/table">
            <a:tbl>
              <a:tblPr/>
              <a:tblGrid>
                <a:gridCol w="4807345">
                  <a:extLst>
                    <a:ext uri="{9D8B030D-6E8A-4147-A177-3AD203B41FA5}">
                      <a16:colId xmlns:a16="http://schemas.microsoft.com/office/drawing/2014/main" val="162708253"/>
                    </a:ext>
                  </a:extLst>
                </a:gridCol>
                <a:gridCol w="2026322">
                  <a:extLst>
                    <a:ext uri="{9D8B030D-6E8A-4147-A177-3AD203B41FA5}">
                      <a16:colId xmlns:a16="http://schemas.microsoft.com/office/drawing/2014/main" val="2636661998"/>
                    </a:ext>
                  </a:extLst>
                </a:gridCol>
                <a:gridCol w="1471434">
                  <a:extLst>
                    <a:ext uri="{9D8B030D-6E8A-4147-A177-3AD203B41FA5}">
                      <a16:colId xmlns:a16="http://schemas.microsoft.com/office/drawing/2014/main" val="1233184411"/>
                    </a:ext>
                  </a:extLst>
                </a:gridCol>
                <a:gridCol w="1275128">
                  <a:extLst>
                    <a:ext uri="{9D8B030D-6E8A-4147-A177-3AD203B41FA5}">
                      <a16:colId xmlns:a16="http://schemas.microsoft.com/office/drawing/2014/main" val="1768756465"/>
                    </a:ext>
                  </a:extLst>
                </a:gridCol>
              </a:tblGrid>
              <a:tr h="778034">
                <a:tc>
                  <a:txBody>
                    <a:bodyPr/>
                    <a:lstStyle/>
                    <a:p>
                      <a:pPr marL="0" algn="ctr" defTabSz="914400" rtl="0" eaLnBrk="1" fontAlgn="ctr" latinLnBrk="0" hangingPunct="1"/>
                      <a:r>
                        <a:rPr lang="es-CO" sz="1600" kern="1200" dirty="0">
                          <a:solidFill>
                            <a:schemeClr val="lt1"/>
                          </a:solidFill>
                          <a:latin typeface="+mn-lt"/>
                          <a:ea typeface="+mn-ea"/>
                          <a:cs typeface="+mn-cs"/>
                        </a:rPr>
                        <a:t>COMUNIDADES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MX" sz="1600" b="1" i="0" u="none" strike="noStrike" dirty="0">
                          <a:solidFill>
                            <a:srgbClr val="FFFFFF"/>
                          </a:solidFill>
                          <a:effectLst/>
                          <a:latin typeface="+mn-lt"/>
                        </a:rPr>
                        <a:t>ASIGNACIONES DIRECTAS + RENDIMIENTOS FINANCIEROS ( 2%)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1600" b="1" i="0" u="none" strike="noStrike" dirty="0">
                          <a:solidFill>
                            <a:srgbClr val="FFFFFF"/>
                          </a:solidFill>
                          <a:effectLst/>
                          <a:latin typeface="+mn-lt"/>
                        </a:rPr>
                        <a:t>ASIGNACIONES DIRECTAS</a:t>
                      </a:r>
                    </a:p>
                    <a:p>
                      <a:pPr algn="ctr" rtl="0" fontAlgn="ctr"/>
                      <a:r>
                        <a:rPr lang="es-CO" sz="1600" b="1" i="0" u="none" strike="noStrike" dirty="0">
                          <a:solidFill>
                            <a:srgbClr val="FFFFFF"/>
                          </a:solidFill>
                          <a:effectLst/>
                          <a:latin typeface="+mn-lt"/>
                        </a:rPr>
                        <a:t>(PROPUESTA)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1600" b="1" i="0" u="none" strike="noStrike" dirty="0">
                          <a:solidFill>
                            <a:srgbClr val="FFFFFF"/>
                          </a:solidFill>
                          <a:effectLst/>
                          <a:latin typeface="+mn-lt"/>
                        </a:rPr>
                        <a:t>TOTAL DISTRIBUCIÓN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194531141"/>
                  </a:ext>
                </a:extLst>
              </a:tr>
              <a:tr h="194509">
                <a:tc>
                  <a:txBody>
                    <a:bodyPr/>
                    <a:lstStyle/>
                    <a:p>
                      <a:pPr algn="l" rtl="0" fontAlgn="ctr"/>
                      <a:r>
                        <a:rPr lang="es-CO" sz="1200" b="0" i="0" u="none" strike="noStrike" dirty="0">
                          <a:solidFill>
                            <a:srgbClr val="0D0D0D"/>
                          </a:solidFill>
                          <a:effectLst/>
                          <a:latin typeface="Arial" panose="020B0604020202020204" pitchFamily="34" charset="0"/>
                        </a:rPr>
                        <a:t>COMUNIDADES Y PUEBLOS INDÍGENAS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200" b="0" i="0" u="none" strike="noStrike">
                          <a:solidFill>
                            <a:srgbClr val="000000"/>
                          </a:solidFill>
                          <a:effectLst/>
                          <a:latin typeface="Arial Narrow" panose="020B0606020202030204" pitchFamily="34" charset="0"/>
                        </a:rPr>
                        <a:t>4.595.957,54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200" b="0" i="0" u="none" strike="noStrike">
                          <a:solidFill>
                            <a:srgbClr val="000000"/>
                          </a:solidFill>
                          <a:effectLst/>
                          <a:latin typeface="Arial Narrow" panose="020B0606020202030204" pitchFamily="34" charset="0"/>
                        </a:rPr>
                        <a:t>104.558.034,00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109.153.991,54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424759"/>
                  </a:ext>
                </a:extLst>
              </a:tr>
              <a:tr h="370493">
                <a:tc>
                  <a:txBody>
                    <a:bodyPr/>
                    <a:lstStyle/>
                    <a:p>
                      <a:pPr algn="l" rtl="0" fontAlgn="ctr"/>
                      <a:r>
                        <a:rPr lang="es-CO" sz="1200" b="0" i="0" u="none" strike="noStrike" dirty="0">
                          <a:solidFill>
                            <a:srgbClr val="0D0D0D"/>
                          </a:solidFill>
                          <a:effectLst/>
                          <a:latin typeface="Arial" panose="020B0604020202020204" pitchFamily="34" charset="0"/>
                        </a:rPr>
                        <a:t>COMUNIDADES NEGRAS, AFROCOLOMBIANAS, RAÍZALES Y PALENQUERAS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200" b="0" i="0" u="none" strike="noStrike" dirty="0">
                          <a:solidFill>
                            <a:srgbClr val="000000"/>
                          </a:solidFill>
                          <a:effectLst/>
                          <a:latin typeface="Arial Narrow" panose="020B0606020202030204" pitchFamily="34" charset="0"/>
                        </a:rPr>
                        <a:t>4.595,957,54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200" b="0" i="0" u="none" strike="noStrike">
                          <a:solidFill>
                            <a:srgbClr val="000000"/>
                          </a:solidFill>
                          <a:effectLst/>
                          <a:latin typeface="Arial Narrow" panose="020B0606020202030204" pitchFamily="34" charset="0"/>
                        </a:rPr>
                        <a:t>104.558.034,00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109.153.991,54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225452"/>
                  </a:ext>
                </a:extLst>
              </a:tr>
              <a:tr h="359241">
                <a:tc>
                  <a:txBody>
                    <a:bodyPr/>
                    <a:lstStyle/>
                    <a:p>
                      <a:pPr algn="ctr" fontAlgn="b"/>
                      <a:r>
                        <a:rPr lang="es-CO" sz="1200" b="0" i="0" u="none" strike="noStrike" dirty="0">
                          <a:solidFill>
                            <a:srgbClr val="000000"/>
                          </a:solidFill>
                          <a:effectLst/>
                          <a:latin typeface="Calibri" panose="020F0502020204030204" pitchFamily="34" charset="0"/>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4.595.957,54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209.116.068,00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218.307.983,08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735516"/>
                  </a:ext>
                </a:extLst>
              </a:tr>
            </a:tbl>
          </a:graphicData>
        </a:graphic>
      </p:graphicFrame>
    </p:spTree>
    <p:extLst>
      <p:ext uri="{BB962C8B-B14F-4D97-AF65-F5344CB8AC3E}">
        <p14:creationId xmlns:p14="http://schemas.microsoft.com/office/powerpoint/2010/main" val="1497643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307077" y="2875327"/>
            <a:ext cx="9302735" cy="1939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tx1">
                    <a:lumMod val="95000"/>
                    <a:lumOff val="5000"/>
                  </a:schemeClr>
                </a:solidFill>
              </a:rPr>
              <a:t>Relación de proyectos y/o iniciativas</a:t>
            </a:r>
          </a:p>
          <a:p>
            <a:pPr algn="ctr"/>
            <a:r>
              <a:rPr lang="es-CO" sz="3200" b="1" dirty="0">
                <a:solidFill>
                  <a:schemeClr val="tx1">
                    <a:lumMod val="95000"/>
                    <a:lumOff val="5000"/>
                  </a:schemeClr>
                </a:solidFill>
              </a:rPr>
              <a:t>priorizados por la Administración Departamental</a:t>
            </a:r>
            <a:r>
              <a:rPr lang="es-CO" sz="3200" b="1" dirty="0">
                <a:solidFill>
                  <a:schemeClr val="tx1">
                    <a:lumMod val="95000"/>
                    <a:lumOff val="5000"/>
                  </a:schemeClr>
                </a:solidFill>
                <a:ea typeface="Calibri"/>
                <a:cs typeface="Times New Roman"/>
              </a:rPr>
              <a:t> recursos asignados Sistema General de Regalías SGR</a:t>
            </a:r>
          </a:p>
          <a:p>
            <a:pPr algn="ctr"/>
            <a:r>
              <a:rPr lang="es-CO" sz="3200" b="1" dirty="0">
                <a:solidFill>
                  <a:schemeClr val="tx1">
                    <a:lumMod val="95000"/>
                    <a:lumOff val="5000"/>
                  </a:schemeClr>
                </a:solidFill>
                <a:ea typeface="Calibri"/>
                <a:cs typeface="Times New Roman"/>
              </a:rPr>
              <a:t>2021-2023</a:t>
            </a:r>
            <a:r>
              <a:rPr lang="es-CO" sz="3200" b="1" dirty="0">
                <a:solidFill>
                  <a:schemeClr val="tx1">
                    <a:lumMod val="95000"/>
                    <a:lumOff val="5000"/>
                  </a:schemeClr>
                </a:solidFill>
              </a:rPr>
              <a:t>  </a:t>
            </a:r>
          </a:p>
        </p:txBody>
      </p:sp>
      <p:pic>
        <p:nvPicPr>
          <p:cNvPr id="9" name="Imagen 8">
            <a:extLst>
              <a:ext uri="{FF2B5EF4-FFF2-40B4-BE49-F238E27FC236}">
                <a16:creationId xmlns:a16="http://schemas.microsoft.com/office/drawing/2014/main" id="{41F7672D-6A10-43A4-BCAE-6B6448909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9773" y="641434"/>
            <a:ext cx="3979895" cy="1695223"/>
          </a:xfrm>
          <a:prstGeom prst="rect">
            <a:avLst/>
          </a:prstGeom>
        </p:spPr>
      </p:pic>
    </p:spTree>
    <p:extLst>
      <p:ext uri="{BB962C8B-B14F-4D97-AF65-F5344CB8AC3E}">
        <p14:creationId xmlns:p14="http://schemas.microsoft.com/office/powerpoint/2010/main" val="3891098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Rectángulo">
            <a:extLst>
              <a:ext uri="{FF2B5EF4-FFF2-40B4-BE49-F238E27FC236}">
                <a16:creationId xmlns:a16="http://schemas.microsoft.com/office/drawing/2014/main" id="{F8E24B2D-38AC-4889-AE95-49FA72F576A9}"/>
              </a:ext>
            </a:extLst>
          </p:cNvPr>
          <p:cNvSpPr/>
          <p:nvPr/>
        </p:nvSpPr>
        <p:spPr>
          <a:xfrm>
            <a:off x="328131" y="152145"/>
            <a:ext cx="7454930" cy="417935"/>
          </a:xfrm>
          <a:prstGeom prst="rect">
            <a:avLst/>
          </a:prstGeom>
          <a:noFill/>
          <a:ln>
            <a:noFill/>
          </a:ln>
        </p:spPr>
        <p:txBody>
          <a:bodyPr wrap="square">
            <a:spAutoFit/>
          </a:bodyPr>
          <a:lstStyle/>
          <a:p>
            <a:pPr>
              <a:lnSpc>
                <a:spcPts val="2400"/>
              </a:lnSpc>
            </a:pPr>
            <a:r>
              <a:rPr lang="es-CO" sz="2800" b="1" dirty="0">
                <a:solidFill>
                  <a:schemeClr val="tx1">
                    <a:lumMod val="95000"/>
                    <a:lumOff val="5000"/>
                  </a:schemeClr>
                </a:solidFill>
              </a:rPr>
              <a:t>Relación de Proyectos y/o Iniciativas </a:t>
            </a:r>
          </a:p>
        </p:txBody>
      </p:sp>
      <p:graphicFrame>
        <p:nvGraphicFramePr>
          <p:cNvPr id="6" name="Tabla 5">
            <a:extLst>
              <a:ext uri="{FF2B5EF4-FFF2-40B4-BE49-F238E27FC236}">
                <a16:creationId xmlns:a16="http://schemas.microsoft.com/office/drawing/2014/main" id="{881DA774-6B14-459D-9248-D879A485F9F8}"/>
              </a:ext>
            </a:extLst>
          </p:cNvPr>
          <p:cNvGraphicFramePr>
            <a:graphicFrameLocks noGrp="1"/>
          </p:cNvGraphicFramePr>
          <p:nvPr>
            <p:extLst>
              <p:ext uri="{D42A27DB-BD31-4B8C-83A1-F6EECF244321}">
                <p14:modId xmlns:p14="http://schemas.microsoft.com/office/powerpoint/2010/main" val="2333255802"/>
              </p:ext>
            </p:extLst>
          </p:nvPr>
        </p:nvGraphicFramePr>
        <p:xfrm>
          <a:off x="746616" y="2742938"/>
          <a:ext cx="9907397" cy="3755909"/>
        </p:xfrm>
        <a:graphic>
          <a:graphicData uri="http://schemas.openxmlformats.org/drawingml/2006/table">
            <a:tbl>
              <a:tblPr/>
              <a:tblGrid>
                <a:gridCol w="1206625">
                  <a:extLst>
                    <a:ext uri="{9D8B030D-6E8A-4147-A177-3AD203B41FA5}">
                      <a16:colId xmlns:a16="http://schemas.microsoft.com/office/drawing/2014/main" val="3687068991"/>
                    </a:ext>
                  </a:extLst>
                </a:gridCol>
                <a:gridCol w="1497376">
                  <a:extLst>
                    <a:ext uri="{9D8B030D-6E8A-4147-A177-3AD203B41FA5}">
                      <a16:colId xmlns:a16="http://schemas.microsoft.com/office/drawing/2014/main" val="1875127964"/>
                    </a:ext>
                  </a:extLst>
                </a:gridCol>
                <a:gridCol w="2941794">
                  <a:extLst>
                    <a:ext uri="{9D8B030D-6E8A-4147-A177-3AD203B41FA5}">
                      <a16:colId xmlns:a16="http://schemas.microsoft.com/office/drawing/2014/main" val="3261867076"/>
                    </a:ext>
                  </a:extLst>
                </a:gridCol>
                <a:gridCol w="1241571">
                  <a:extLst>
                    <a:ext uri="{9D8B030D-6E8A-4147-A177-3AD203B41FA5}">
                      <a16:colId xmlns:a16="http://schemas.microsoft.com/office/drawing/2014/main" val="2755318113"/>
                    </a:ext>
                  </a:extLst>
                </a:gridCol>
                <a:gridCol w="1392572">
                  <a:extLst>
                    <a:ext uri="{9D8B030D-6E8A-4147-A177-3AD203B41FA5}">
                      <a16:colId xmlns:a16="http://schemas.microsoft.com/office/drawing/2014/main" val="2251216607"/>
                    </a:ext>
                  </a:extLst>
                </a:gridCol>
                <a:gridCol w="1627459">
                  <a:extLst>
                    <a:ext uri="{9D8B030D-6E8A-4147-A177-3AD203B41FA5}">
                      <a16:colId xmlns:a16="http://schemas.microsoft.com/office/drawing/2014/main" val="3816755426"/>
                    </a:ext>
                  </a:extLst>
                </a:gridCol>
              </a:tblGrid>
              <a:tr h="496698">
                <a:tc>
                  <a:txBody>
                    <a:bodyPr/>
                    <a:lstStyle/>
                    <a:p>
                      <a:pPr algn="ctr" rtl="0" fontAlgn="ctr"/>
                      <a:r>
                        <a:rPr lang="es-CO" sz="1200" b="0" i="0" u="none" strike="noStrike" dirty="0">
                          <a:solidFill>
                            <a:srgbClr val="000000"/>
                          </a:solidFill>
                          <a:effectLst/>
                          <a:latin typeface="Calibri" panose="020F0502020204030204" pitchFamily="34" charset="0"/>
                        </a:rPr>
                        <a:t>3</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200" b="0" i="0" u="none" strike="noStrike" dirty="0">
                          <a:solidFill>
                            <a:srgbClr val="000000"/>
                          </a:solidFill>
                          <a:effectLst/>
                          <a:latin typeface="Calibri" panose="020F0502020204030204" pitchFamily="34" charset="0"/>
                        </a:rPr>
                        <a:t>En estructuración</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a:solidFill>
                            <a:srgbClr val="000000"/>
                          </a:solidFill>
                          <a:effectLst/>
                          <a:latin typeface="Calibri" panose="020F0502020204030204" pitchFamily="34" charset="0"/>
                        </a:rPr>
                        <a:t>CONSTRUCCIÓN DEL COLISEO MULTIDEPORTE DEPARTAMENTAL</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CO" sz="1200" b="0" i="0" u="none" strike="noStrike" dirty="0">
                          <a:solidFill>
                            <a:srgbClr val="000000"/>
                          </a:solidFill>
                          <a:effectLst/>
                          <a:latin typeface="Calibri" panose="020F0502020204030204" pitchFamily="34" charset="0"/>
                        </a:rPr>
                        <a:t>15.000.000.000</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200" b="0" i="0" u="none" strike="noStrike" dirty="0">
                          <a:solidFill>
                            <a:srgbClr val="000000"/>
                          </a:solidFill>
                          <a:effectLst/>
                          <a:latin typeface="Calibri" panose="020F0502020204030204" pitchFamily="34" charset="0"/>
                        </a:rPr>
                        <a:t>PROVIQUINDIO              financió la Fase II</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dirty="0">
                          <a:solidFill>
                            <a:srgbClr val="000000"/>
                          </a:solidFill>
                          <a:effectLst/>
                          <a:latin typeface="Calibri" panose="020F0502020204030204" pitchFamily="34" charset="0"/>
                        </a:rPr>
                        <a:t>Todos los municipios del departamento</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3543709"/>
                  </a:ext>
                </a:extLst>
              </a:tr>
              <a:tr h="390905">
                <a:tc>
                  <a:txBody>
                    <a:bodyPr/>
                    <a:lstStyle/>
                    <a:p>
                      <a:pPr algn="ctr" rtl="0" fontAlgn="ctr"/>
                      <a:r>
                        <a:rPr lang="es-CO" sz="1200" b="0" i="0" u="none" strike="noStrike" dirty="0">
                          <a:solidFill>
                            <a:srgbClr val="000000"/>
                          </a:solidFill>
                          <a:effectLst/>
                          <a:latin typeface="Calibri" panose="020F0502020204030204" pitchFamily="34" charset="0"/>
                        </a:rPr>
                        <a:t>4</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200" b="0" i="0" u="none" strike="noStrike" dirty="0">
                          <a:solidFill>
                            <a:srgbClr val="000000"/>
                          </a:solidFill>
                          <a:effectLst/>
                          <a:latin typeface="Calibri" panose="020F0502020204030204" pitchFamily="34" charset="0"/>
                        </a:rPr>
                        <a:t>En estructuración</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dirty="0">
                          <a:solidFill>
                            <a:srgbClr val="000000"/>
                          </a:solidFill>
                          <a:effectLst/>
                          <a:latin typeface="Calibri" panose="020F0502020204030204" pitchFamily="34" charset="0"/>
                        </a:rPr>
                        <a:t>CONSTRUCCIÓN DEL COMPLEJO ACUÁTICO DEPARTAMENTAL</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CO" sz="1200" b="0" i="0" u="none" strike="noStrike">
                          <a:solidFill>
                            <a:srgbClr val="000000"/>
                          </a:solidFill>
                          <a:effectLst/>
                          <a:latin typeface="Calibri" panose="020F0502020204030204" pitchFamily="34" charset="0"/>
                        </a:rPr>
                        <a:t>15.000.000.000</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200" b="0" i="0" u="none" strike="noStrike">
                          <a:solidFill>
                            <a:srgbClr val="000000"/>
                          </a:solidFill>
                          <a:effectLst/>
                          <a:latin typeface="Calibri" panose="020F0502020204030204" pitchFamily="34" charset="0"/>
                        </a:rPr>
                        <a:t>PROVIQUINDIO             financió la Fase II</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a:solidFill>
                            <a:srgbClr val="000000"/>
                          </a:solidFill>
                          <a:effectLst/>
                          <a:latin typeface="Calibri" panose="020F0502020204030204" pitchFamily="34" charset="0"/>
                        </a:rPr>
                        <a:t>Todos los municipios del departamento</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3663169"/>
                  </a:ext>
                </a:extLst>
              </a:tr>
              <a:tr h="585519">
                <a:tc>
                  <a:txBody>
                    <a:bodyPr/>
                    <a:lstStyle/>
                    <a:p>
                      <a:pPr algn="ctr" rtl="0" fontAlgn="ctr"/>
                      <a:r>
                        <a:rPr lang="es-CO" sz="1200" b="0" i="0" u="none" strike="noStrike" dirty="0">
                          <a:solidFill>
                            <a:srgbClr val="000000"/>
                          </a:solidFill>
                          <a:effectLst/>
                          <a:latin typeface="Calibri" panose="020F0502020204030204" pitchFamily="34" charset="0"/>
                        </a:rPr>
                        <a:t>5</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200" b="0" i="0" u="none" strike="noStrike">
                          <a:solidFill>
                            <a:srgbClr val="000000"/>
                          </a:solidFill>
                          <a:effectLst/>
                          <a:latin typeface="Calibri" panose="020F0502020204030204" pitchFamily="34" charset="0"/>
                        </a:rPr>
                        <a:t>En estructuración</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dirty="0">
                          <a:solidFill>
                            <a:srgbClr val="000000"/>
                          </a:solidFill>
                          <a:effectLst/>
                          <a:latin typeface="Calibri" panose="020F0502020204030204" pitchFamily="34" charset="0"/>
                        </a:rPr>
                        <a:t>CONSTRUCCIÓN DE LA BOLERA PÚBLICA DEPARTAMENTAL</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CO" sz="1200" b="0" i="0" u="none" strike="noStrike">
                          <a:solidFill>
                            <a:srgbClr val="000000"/>
                          </a:solidFill>
                          <a:effectLst/>
                          <a:latin typeface="Calibri" panose="020F0502020204030204" pitchFamily="34" charset="0"/>
                        </a:rPr>
                        <a:t>15.000.000.000</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200" b="0" i="0" u="none" strike="noStrike" dirty="0">
                          <a:solidFill>
                            <a:srgbClr val="000000"/>
                          </a:solidFill>
                          <a:effectLst/>
                          <a:latin typeface="Calibri" panose="020F0502020204030204" pitchFamily="34" charset="0"/>
                        </a:rPr>
                        <a:t>INFRAESTRUCTURA</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a:solidFill>
                            <a:srgbClr val="000000"/>
                          </a:solidFill>
                          <a:effectLst/>
                          <a:latin typeface="Calibri" panose="020F0502020204030204" pitchFamily="34" charset="0"/>
                        </a:rPr>
                        <a:t>Todos los municipios del departamento</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759945"/>
                  </a:ext>
                </a:extLst>
              </a:tr>
              <a:tr h="797934">
                <a:tc>
                  <a:txBody>
                    <a:bodyPr/>
                    <a:lstStyle/>
                    <a:p>
                      <a:pPr algn="ctr" rtl="0" fontAlgn="ctr"/>
                      <a:r>
                        <a:rPr lang="es-CO" sz="1200" b="0" i="0" u="none" strike="noStrike" dirty="0">
                          <a:solidFill>
                            <a:srgbClr val="000000"/>
                          </a:solidFill>
                          <a:effectLst/>
                          <a:latin typeface="Calibri" panose="020F0502020204030204" pitchFamily="34" charset="0"/>
                        </a:rPr>
                        <a:t>6</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200" b="0" i="0" u="none" strike="noStrike" dirty="0">
                          <a:solidFill>
                            <a:srgbClr val="000000"/>
                          </a:solidFill>
                          <a:effectLst/>
                          <a:latin typeface="Calibri" panose="020F0502020204030204" pitchFamily="34" charset="0"/>
                        </a:rPr>
                        <a:t>En estructuración</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dirty="0">
                          <a:solidFill>
                            <a:srgbClr val="000000"/>
                          </a:solidFill>
                          <a:effectLst/>
                          <a:latin typeface="Calibri" panose="020F0502020204030204" pitchFamily="34" charset="0"/>
                        </a:rPr>
                        <a:t>MEJORAMIENTO DE VÍAS TERCIARIAS MEDIANTE EL USO DE PLACA HUELLA EN LOS MUNICIPIOS DEL DEPARTAMENTO DEL QUINDÍO - FASE II</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CO" sz="1200" b="0" i="0" u="none" strike="noStrike">
                          <a:solidFill>
                            <a:srgbClr val="000000"/>
                          </a:solidFill>
                          <a:effectLst/>
                          <a:latin typeface="Calibri" panose="020F0502020204030204" pitchFamily="34" charset="0"/>
                        </a:rPr>
                        <a:t>22.000.000.000</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MX" sz="1200" b="0" i="0" u="none" strike="noStrike" dirty="0">
                          <a:solidFill>
                            <a:srgbClr val="000000"/>
                          </a:solidFill>
                          <a:effectLst/>
                          <a:latin typeface="Calibri" panose="020F0502020204030204" pitchFamily="34" charset="0"/>
                        </a:rPr>
                        <a:t>INFRAESTRUCTURA SGR financió la Fase II</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a:solidFill>
                            <a:srgbClr val="000000"/>
                          </a:solidFill>
                          <a:effectLst/>
                          <a:latin typeface="Calibri" panose="020F0502020204030204" pitchFamily="34" charset="0"/>
                        </a:rPr>
                        <a:t>Todos los municipios del departamento</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6214235"/>
                  </a:ext>
                </a:extLst>
              </a:tr>
              <a:tr h="1484853">
                <a:tc>
                  <a:txBody>
                    <a:bodyPr/>
                    <a:lstStyle/>
                    <a:p>
                      <a:pPr algn="ctr" rtl="0" fontAlgn="ctr"/>
                      <a:r>
                        <a:rPr lang="es-CO" sz="1200" b="0" i="0" u="none" strike="noStrike" dirty="0">
                          <a:solidFill>
                            <a:srgbClr val="000000"/>
                          </a:solidFill>
                          <a:effectLst/>
                          <a:latin typeface="Calibri" panose="020F0502020204030204" pitchFamily="34" charset="0"/>
                        </a:rPr>
                        <a:t>6</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200" b="0" i="0" u="none" strike="noStrike">
                          <a:solidFill>
                            <a:srgbClr val="000000"/>
                          </a:solidFill>
                          <a:effectLst/>
                          <a:latin typeface="Calibri" panose="020F0502020204030204" pitchFamily="34" charset="0"/>
                        </a:rPr>
                        <a:t>En estructuración</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dirty="0">
                          <a:solidFill>
                            <a:srgbClr val="000000"/>
                          </a:solidFill>
                          <a:effectLst/>
                          <a:latin typeface="Calibri" panose="020F0502020204030204" pitchFamily="34" charset="0"/>
                        </a:rPr>
                        <a:t>CONSTRUCCIÓN DEL NUEVO E.S.E. HOSPITAL SAGRADO CORAZÓN DE JESÚS EN EL MUNICIPIO DE QUIMBAYA PARA ATENDER LA POBLACION LOCAL, FLOTANTE Y TURISTAS EN EL DEPARTAMENTO DEL QUINDÍO</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s-CO" sz="1200" b="0" i="0" u="none" strike="noStrike">
                          <a:solidFill>
                            <a:srgbClr val="000000"/>
                          </a:solidFill>
                          <a:effectLst/>
                          <a:latin typeface="Calibri" panose="020F0502020204030204" pitchFamily="34" charset="0"/>
                        </a:rPr>
                        <a:t>12.000.000.000</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dirty="0">
                          <a:solidFill>
                            <a:srgbClr val="000000"/>
                          </a:solidFill>
                          <a:effectLst/>
                          <a:latin typeface="Calibri" panose="020F0502020204030204" pitchFamily="34" charset="0"/>
                        </a:rPr>
                        <a:t>INFRAESTRUCTURA         SGR financió la Fase II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200" b="0" i="0" u="none" strike="noStrike" dirty="0">
                          <a:solidFill>
                            <a:srgbClr val="000000"/>
                          </a:solidFill>
                          <a:effectLst/>
                          <a:latin typeface="Calibri" panose="020F0502020204030204" pitchFamily="34" charset="0"/>
                        </a:rPr>
                        <a:t>Población del Anillo turístico del plan </a:t>
                      </a:r>
                    </a:p>
                  </a:txBody>
                  <a:tcPr marL="6111" marR="6111" marT="61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667221"/>
                  </a:ext>
                </a:extLst>
              </a:tr>
            </a:tbl>
          </a:graphicData>
        </a:graphic>
      </p:graphicFrame>
      <p:graphicFrame>
        <p:nvGraphicFramePr>
          <p:cNvPr id="2" name="Tabla 1">
            <a:extLst>
              <a:ext uri="{FF2B5EF4-FFF2-40B4-BE49-F238E27FC236}">
                <a16:creationId xmlns:a16="http://schemas.microsoft.com/office/drawing/2014/main" id="{08F2DBBE-26C9-47A1-99D7-8FC32477D1C1}"/>
              </a:ext>
            </a:extLst>
          </p:cNvPr>
          <p:cNvGraphicFramePr>
            <a:graphicFrameLocks noGrp="1"/>
          </p:cNvGraphicFramePr>
          <p:nvPr>
            <p:extLst>
              <p:ext uri="{D42A27DB-BD31-4B8C-83A1-F6EECF244321}">
                <p14:modId xmlns:p14="http://schemas.microsoft.com/office/powerpoint/2010/main" val="501939028"/>
              </p:ext>
            </p:extLst>
          </p:nvPr>
        </p:nvGraphicFramePr>
        <p:xfrm>
          <a:off x="746617" y="570080"/>
          <a:ext cx="9907397" cy="188991"/>
        </p:xfrm>
        <a:graphic>
          <a:graphicData uri="http://schemas.openxmlformats.org/drawingml/2006/table">
            <a:tbl>
              <a:tblPr/>
              <a:tblGrid>
                <a:gridCol w="1206625">
                  <a:extLst>
                    <a:ext uri="{9D8B030D-6E8A-4147-A177-3AD203B41FA5}">
                      <a16:colId xmlns:a16="http://schemas.microsoft.com/office/drawing/2014/main" val="3522405136"/>
                    </a:ext>
                  </a:extLst>
                </a:gridCol>
                <a:gridCol w="1497376">
                  <a:extLst>
                    <a:ext uri="{9D8B030D-6E8A-4147-A177-3AD203B41FA5}">
                      <a16:colId xmlns:a16="http://schemas.microsoft.com/office/drawing/2014/main" val="389712371"/>
                    </a:ext>
                  </a:extLst>
                </a:gridCol>
                <a:gridCol w="2950182">
                  <a:extLst>
                    <a:ext uri="{9D8B030D-6E8A-4147-A177-3AD203B41FA5}">
                      <a16:colId xmlns:a16="http://schemas.microsoft.com/office/drawing/2014/main" val="1523185289"/>
                    </a:ext>
                  </a:extLst>
                </a:gridCol>
                <a:gridCol w="1233182">
                  <a:extLst>
                    <a:ext uri="{9D8B030D-6E8A-4147-A177-3AD203B41FA5}">
                      <a16:colId xmlns:a16="http://schemas.microsoft.com/office/drawing/2014/main" val="1376780742"/>
                    </a:ext>
                  </a:extLst>
                </a:gridCol>
                <a:gridCol w="1359016">
                  <a:extLst>
                    <a:ext uri="{9D8B030D-6E8A-4147-A177-3AD203B41FA5}">
                      <a16:colId xmlns:a16="http://schemas.microsoft.com/office/drawing/2014/main" val="2615482811"/>
                    </a:ext>
                  </a:extLst>
                </a:gridCol>
                <a:gridCol w="1661016">
                  <a:extLst>
                    <a:ext uri="{9D8B030D-6E8A-4147-A177-3AD203B41FA5}">
                      <a16:colId xmlns:a16="http://schemas.microsoft.com/office/drawing/2014/main" val="828595047"/>
                    </a:ext>
                  </a:extLst>
                </a:gridCol>
              </a:tblGrid>
              <a:tr h="145393">
                <a:tc>
                  <a:txBody>
                    <a:bodyPr/>
                    <a:lstStyle/>
                    <a:p>
                      <a:pPr algn="ctr" rtl="0" fontAlgn="ctr"/>
                      <a:r>
                        <a:rPr lang="es-CO" sz="1200" b="1" i="0" u="none" strike="noStrike" dirty="0">
                          <a:solidFill>
                            <a:srgbClr val="FFFFFF"/>
                          </a:solidFill>
                          <a:effectLst/>
                          <a:latin typeface="Arial" panose="020B0604020202020204" pitchFamily="34" charset="0"/>
                        </a:rPr>
                        <a:t>No.</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rtl="0" fontAlgn="ctr"/>
                      <a:r>
                        <a:rPr lang="es-CO" sz="1200" b="1" i="0" u="none" strike="noStrike" dirty="0">
                          <a:solidFill>
                            <a:srgbClr val="FFFFFF"/>
                          </a:solidFill>
                          <a:effectLst/>
                          <a:latin typeface="Arial" panose="020B0604020202020204" pitchFamily="34" charset="0"/>
                        </a:rPr>
                        <a:t>Estado/BPIN</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just" rtl="0" fontAlgn="ctr"/>
                      <a:r>
                        <a:rPr lang="es-CO" sz="1200" b="1" i="0" u="none" strike="noStrike" dirty="0">
                          <a:solidFill>
                            <a:srgbClr val="FFFFFF"/>
                          </a:solidFill>
                          <a:effectLst/>
                          <a:latin typeface="Arial" panose="020B0604020202020204" pitchFamily="34" charset="0"/>
                        </a:rPr>
                        <a:t>NOMBRE DEL PROYECTO</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rtl="0" fontAlgn="ctr"/>
                      <a:r>
                        <a:rPr lang="es-CO" sz="1200" b="1" i="0" u="none" strike="noStrike" dirty="0">
                          <a:solidFill>
                            <a:srgbClr val="FFFFFF"/>
                          </a:solidFill>
                          <a:effectLst/>
                          <a:latin typeface="Arial" panose="020B0604020202020204" pitchFamily="34" charset="0"/>
                        </a:rPr>
                        <a:t> VALOR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200" b="1" i="0" u="none" strike="noStrike" dirty="0">
                          <a:solidFill>
                            <a:srgbClr val="FFFFFF"/>
                          </a:solidFill>
                          <a:effectLst/>
                          <a:latin typeface="Arial" panose="020B0604020202020204" pitchFamily="34" charset="0"/>
                        </a:rPr>
                        <a:t>RESPONSABLE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200" b="1" i="0" u="none" strike="noStrike" dirty="0">
                          <a:solidFill>
                            <a:srgbClr val="FFFFFF"/>
                          </a:solidFill>
                          <a:effectLst/>
                          <a:latin typeface="Arial" panose="020B0604020202020204" pitchFamily="34" charset="0"/>
                        </a:rPr>
                        <a:t>MUNICIPIOS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663685984"/>
                  </a:ext>
                </a:extLst>
              </a:tr>
            </a:tbl>
          </a:graphicData>
        </a:graphic>
      </p:graphicFrame>
      <p:graphicFrame>
        <p:nvGraphicFramePr>
          <p:cNvPr id="3" name="Tabla 2">
            <a:extLst>
              <a:ext uri="{FF2B5EF4-FFF2-40B4-BE49-F238E27FC236}">
                <a16:creationId xmlns:a16="http://schemas.microsoft.com/office/drawing/2014/main" id="{68451BD1-D7CA-4C2E-8C7E-256A8A047D89}"/>
              </a:ext>
            </a:extLst>
          </p:cNvPr>
          <p:cNvGraphicFramePr>
            <a:graphicFrameLocks noGrp="1"/>
          </p:cNvGraphicFramePr>
          <p:nvPr>
            <p:extLst>
              <p:ext uri="{D42A27DB-BD31-4B8C-83A1-F6EECF244321}">
                <p14:modId xmlns:p14="http://schemas.microsoft.com/office/powerpoint/2010/main" val="569301954"/>
              </p:ext>
            </p:extLst>
          </p:nvPr>
        </p:nvGraphicFramePr>
        <p:xfrm>
          <a:off x="746616" y="784773"/>
          <a:ext cx="9907397" cy="1932462"/>
        </p:xfrm>
        <a:graphic>
          <a:graphicData uri="http://schemas.openxmlformats.org/drawingml/2006/table">
            <a:tbl>
              <a:tblPr/>
              <a:tblGrid>
                <a:gridCol w="1206625">
                  <a:extLst>
                    <a:ext uri="{9D8B030D-6E8A-4147-A177-3AD203B41FA5}">
                      <a16:colId xmlns:a16="http://schemas.microsoft.com/office/drawing/2014/main" val="1883378338"/>
                    </a:ext>
                  </a:extLst>
                </a:gridCol>
                <a:gridCol w="1497376">
                  <a:extLst>
                    <a:ext uri="{9D8B030D-6E8A-4147-A177-3AD203B41FA5}">
                      <a16:colId xmlns:a16="http://schemas.microsoft.com/office/drawing/2014/main" val="3034113905"/>
                    </a:ext>
                  </a:extLst>
                </a:gridCol>
                <a:gridCol w="2941794">
                  <a:extLst>
                    <a:ext uri="{9D8B030D-6E8A-4147-A177-3AD203B41FA5}">
                      <a16:colId xmlns:a16="http://schemas.microsoft.com/office/drawing/2014/main" val="2207124476"/>
                    </a:ext>
                  </a:extLst>
                </a:gridCol>
                <a:gridCol w="1233182">
                  <a:extLst>
                    <a:ext uri="{9D8B030D-6E8A-4147-A177-3AD203B41FA5}">
                      <a16:colId xmlns:a16="http://schemas.microsoft.com/office/drawing/2014/main" val="3087019807"/>
                    </a:ext>
                  </a:extLst>
                </a:gridCol>
                <a:gridCol w="1375794">
                  <a:extLst>
                    <a:ext uri="{9D8B030D-6E8A-4147-A177-3AD203B41FA5}">
                      <a16:colId xmlns:a16="http://schemas.microsoft.com/office/drawing/2014/main" val="4146512886"/>
                    </a:ext>
                  </a:extLst>
                </a:gridCol>
                <a:gridCol w="1652626">
                  <a:extLst>
                    <a:ext uri="{9D8B030D-6E8A-4147-A177-3AD203B41FA5}">
                      <a16:colId xmlns:a16="http://schemas.microsoft.com/office/drawing/2014/main" val="1361595955"/>
                    </a:ext>
                  </a:extLst>
                </a:gridCol>
              </a:tblGrid>
              <a:tr h="1068577">
                <a:tc>
                  <a:txBody>
                    <a:bodyPr/>
                    <a:lstStyle/>
                    <a:p>
                      <a:pPr algn="ctr" rtl="0" fontAlgn="ctr"/>
                      <a:r>
                        <a:rPr lang="es-MX" sz="1050" b="1" i="0" u="none" strike="noStrike" dirty="0">
                          <a:solidFill>
                            <a:schemeClr val="tx1"/>
                          </a:solidFill>
                          <a:effectLst/>
                          <a:latin typeface="Arial" panose="020B0604020202020204" pitchFamily="34" charset="0"/>
                        </a:rPr>
                        <a:t>1</a:t>
                      </a:r>
                      <a:endParaRPr lang="es-CO" sz="1050" b="1" i="0" u="none" strike="noStrike" dirty="0">
                        <a:solidFill>
                          <a:schemeClr val="tx1"/>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1050" b="0" i="0" u="none" strike="noStrike" dirty="0">
                          <a:solidFill>
                            <a:schemeClr val="tx1"/>
                          </a:solidFill>
                          <a:effectLst/>
                          <a:latin typeface="Arial" panose="020B0604020202020204" pitchFamily="34" charset="0"/>
                        </a:rPr>
                        <a:t>En estructuración </a:t>
                      </a:r>
                      <a:endParaRPr lang="es-CO" sz="1050" b="0" i="0" u="none" strike="noStrike" dirty="0">
                        <a:solidFill>
                          <a:schemeClr val="tx1"/>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050" dirty="0">
                          <a:effectLst/>
                          <a:latin typeface="+mn-lt"/>
                          <a:ea typeface="Calibri"/>
                          <a:cs typeface="Times New Roman"/>
                        </a:rPr>
                        <a:t>IMPLEMENTACIÓN DE UN PROGRAMA DE PRODUCCIÓN, SOSTENIMIENTO Y COMERCIALIZACIÓN  DE HORTALIZAS , AVES  DE POSTURAS, BAJO CONDICIONES SEMICONTROLADAS Y AGROECOLÓGICAS  LIDERADAS POR LAS MUJERES  DE LAS  COMUNIDADES  Y PUEBLOS INDÍGENAS DEL DEPARTAMENTO DEL </a:t>
                      </a:r>
                      <a:r>
                        <a:rPr lang="es-MX" sz="1050" kern="1200" dirty="0">
                          <a:solidFill>
                            <a:schemeClr val="tx1"/>
                          </a:solidFill>
                          <a:effectLst/>
                          <a:latin typeface="+mn-lt"/>
                          <a:ea typeface="Calibri"/>
                          <a:cs typeface="Times New Roman"/>
                        </a:rPr>
                        <a:t>QUINDÍO</a:t>
                      </a:r>
                      <a:r>
                        <a:rPr lang="es-MX" sz="1050" dirty="0">
                          <a:effectLst/>
                          <a:latin typeface="+mn-lt"/>
                          <a:ea typeface="Calibri"/>
                          <a:cs typeface="Times New Roman"/>
                        </a:rPr>
                        <a:t>.</a:t>
                      </a:r>
                      <a:endParaRPr lang="es-CO" sz="1050" dirty="0">
                        <a:effectLst/>
                        <a:latin typeface="+mn-lt"/>
                        <a:ea typeface="Calibri"/>
                        <a:cs typeface="Times New Roman"/>
                      </a:endParaRPr>
                    </a:p>
                    <a:p>
                      <a:pPr algn="just" rtl="0" fontAlgn="ctr"/>
                      <a:endParaRPr lang="es-CO" sz="1050" b="1" i="0" u="none" strike="noStrike" dirty="0">
                        <a:solidFill>
                          <a:srgbClr val="FFFFFF"/>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1050" b="0" i="0" u="none" strike="noStrike" dirty="0">
                          <a:solidFill>
                            <a:srgbClr val="000000"/>
                          </a:solidFill>
                          <a:effectLst/>
                          <a:latin typeface="Calibri" panose="020F0502020204030204" pitchFamily="34" charset="0"/>
                        </a:rPr>
                        <a:t>109.153.991,54</a:t>
                      </a:r>
                    </a:p>
                    <a:p>
                      <a:pPr algn="r" rtl="0" fontAlgn="ctr"/>
                      <a:endParaRPr lang="es-CO" sz="1050" b="1" i="0" u="none" strike="noStrike" dirty="0">
                        <a:solidFill>
                          <a:srgbClr val="FFFFFF"/>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MX" sz="1050" b="0" i="0" u="none" strike="noStrike" dirty="0">
                          <a:solidFill>
                            <a:schemeClr val="tx1"/>
                          </a:solidFill>
                          <a:effectLst/>
                          <a:latin typeface="Arial" panose="020B0604020202020204" pitchFamily="34" charset="0"/>
                        </a:rPr>
                        <a:t>SECRETARÍA DE AGRICULTURA</a:t>
                      </a:r>
                      <a:endParaRPr lang="es-CO" sz="1050" b="0" i="0" u="none" strike="noStrike" dirty="0">
                        <a:solidFill>
                          <a:schemeClr val="tx1"/>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rtl="0" fontAlgn="ctr"/>
                      <a:r>
                        <a:rPr lang="es-MX" sz="1050" b="0" i="0" u="none" strike="noStrike" dirty="0">
                          <a:solidFill>
                            <a:schemeClr val="tx1"/>
                          </a:solidFill>
                          <a:effectLst/>
                          <a:latin typeface="Arial" panose="020B0604020202020204" pitchFamily="34" charset="0"/>
                        </a:rPr>
                        <a:t>Calarcá, Cordoba, Pijao, Buenavista, La Tebaida y Armenia</a:t>
                      </a:r>
                      <a:endParaRPr lang="es-CO" sz="1050" b="0" i="0" u="none" strike="noStrike" dirty="0">
                        <a:solidFill>
                          <a:schemeClr val="tx1"/>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2860080"/>
                  </a:ext>
                </a:extLst>
              </a:tr>
              <a:tr h="186317">
                <a:tc>
                  <a:txBody>
                    <a:bodyPr/>
                    <a:lstStyle/>
                    <a:p>
                      <a:pPr algn="ctr" rtl="0" fontAlgn="ctr"/>
                      <a:r>
                        <a:rPr lang="es-MX" sz="1050" b="1" i="0" u="none" strike="noStrike" dirty="0">
                          <a:solidFill>
                            <a:schemeClr val="tx1"/>
                          </a:solidFill>
                          <a:effectLst/>
                          <a:latin typeface="Arial" panose="020B0604020202020204" pitchFamily="34" charset="0"/>
                        </a:rPr>
                        <a:t>2</a:t>
                      </a:r>
                      <a:endParaRPr lang="es-CO" sz="1050" b="1" i="0" u="none" strike="noStrike" dirty="0">
                        <a:solidFill>
                          <a:schemeClr val="tx1"/>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1050" b="0" i="0" u="none" strike="noStrike" dirty="0">
                          <a:solidFill>
                            <a:schemeClr val="tx1"/>
                          </a:solidFill>
                          <a:effectLst/>
                          <a:latin typeface="Arial" panose="020B0604020202020204" pitchFamily="34" charset="0"/>
                        </a:rPr>
                        <a:t>En  estructuración </a:t>
                      </a:r>
                      <a:endParaRPr lang="es-CO" sz="1050" b="0" i="0" u="none" strike="noStrike" dirty="0">
                        <a:solidFill>
                          <a:schemeClr val="tx1"/>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050" kern="1200" dirty="0">
                          <a:solidFill>
                            <a:schemeClr val="tx1"/>
                          </a:solidFill>
                          <a:effectLst/>
                          <a:latin typeface="+mn-lt"/>
                          <a:cs typeface="Times New Roman"/>
                        </a:rPr>
                        <a:t>IMPLEMENTACIÓN DE UN PROGRAMA AGRÍCOLA PARA PRODUCCIÓN SOSTENIBLE  DEL CULTIVO YACON EN LA COMUNIDAD AFROCOLOMBIANA EN EL DEPARTAMENTO DEL QUINDÍO</a:t>
                      </a:r>
                      <a:endParaRPr lang="es-CO" sz="1050" kern="1200" dirty="0">
                        <a:solidFill>
                          <a:schemeClr val="tx1"/>
                        </a:solidFill>
                        <a:effectLst/>
                        <a:latin typeface="+mn-lt"/>
                        <a:cs typeface="Times New Roman"/>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1050" b="0" i="0" u="none" strike="noStrike" dirty="0">
                          <a:solidFill>
                            <a:srgbClr val="000000"/>
                          </a:solidFill>
                          <a:effectLst/>
                          <a:latin typeface="Calibri" panose="020F0502020204030204" pitchFamily="34" charset="0"/>
                        </a:rPr>
                        <a:t>109.153.991,54</a:t>
                      </a:r>
                    </a:p>
                    <a:p>
                      <a:pPr algn="r" rtl="0" fontAlgn="ctr"/>
                      <a:endParaRPr lang="es-CO" sz="1050" b="1" i="0" u="none" strike="noStrike" dirty="0">
                        <a:solidFill>
                          <a:srgbClr val="FFFFFF"/>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050" b="0" i="0" u="none" strike="noStrike" dirty="0">
                          <a:solidFill>
                            <a:schemeClr val="tx1"/>
                          </a:solidFill>
                          <a:effectLst/>
                          <a:latin typeface="Arial" panose="020B0604020202020204" pitchFamily="34" charset="0"/>
                        </a:rPr>
                        <a:t>SECRETARÍA DE AGRICULTURA</a:t>
                      </a:r>
                      <a:endParaRPr lang="es-CO" sz="1050" b="0" i="0" u="none" strike="noStrike" dirty="0">
                        <a:solidFill>
                          <a:schemeClr val="tx1"/>
                        </a:solidFill>
                        <a:effectLst/>
                        <a:latin typeface="Arial" panose="020B0604020202020204" pitchFamily="34" charset="0"/>
                      </a:endParaRPr>
                    </a:p>
                    <a:p>
                      <a:pPr algn="ctr" rtl="0" fontAlgn="ctr"/>
                      <a:endParaRPr lang="es-CO" sz="1050" b="0" i="0" u="none" strike="noStrike" dirty="0">
                        <a:solidFill>
                          <a:schemeClr val="tx1"/>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rtl="0" fontAlgn="ctr"/>
                      <a:endParaRPr lang="es-CO" sz="1050" b="0" i="0" u="none" strike="noStrike" dirty="0">
                        <a:solidFill>
                          <a:schemeClr val="tx1"/>
                        </a:solidFill>
                        <a:effectLst/>
                        <a:latin typeface="Arial" panose="020B0604020202020204" pitchFamily="34" charset="0"/>
                      </a:endParaRP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3993873"/>
                  </a:ext>
                </a:extLst>
              </a:tr>
            </a:tbl>
          </a:graphicData>
        </a:graphic>
      </p:graphicFrame>
    </p:spTree>
    <p:extLst>
      <p:ext uri="{BB962C8B-B14F-4D97-AF65-F5344CB8AC3E}">
        <p14:creationId xmlns:p14="http://schemas.microsoft.com/office/powerpoint/2010/main" val="2741585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B5B65FAD-4FE5-4CB1-A382-727642848395}"/>
              </a:ext>
            </a:extLst>
          </p:cNvPr>
          <p:cNvGraphicFramePr>
            <a:graphicFrameLocks noGrp="1"/>
          </p:cNvGraphicFramePr>
          <p:nvPr>
            <p:extLst/>
          </p:nvPr>
        </p:nvGraphicFramePr>
        <p:xfrm>
          <a:off x="703976" y="424664"/>
          <a:ext cx="9907397" cy="166131"/>
        </p:xfrm>
        <a:graphic>
          <a:graphicData uri="http://schemas.openxmlformats.org/drawingml/2006/table">
            <a:tbl>
              <a:tblPr/>
              <a:tblGrid>
                <a:gridCol w="1206625">
                  <a:extLst>
                    <a:ext uri="{9D8B030D-6E8A-4147-A177-3AD203B41FA5}">
                      <a16:colId xmlns:a16="http://schemas.microsoft.com/office/drawing/2014/main" val="1698474962"/>
                    </a:ext>
                  </a:extLst>
                </a:gridCol>
                <a:gridCol w="1497376">
                  <a:extLst>
                    <a:ext uri="{9D8B030D-6E8A-4147-A177-3AD203B41FA5}">
                      <a16:colId xmlns:a16="http://schemas.microsoft.com/office/drawing/2014/main" val="3779062057"/>
                    </a:ext>
                  </a:extLst>
                </a:gridCol>
                <a:gridCol w="2475033">
                  <a:extLst>
                    <a:ext uri="{9D8B030D-6E8A-4147-A177-3AD203B41FA5}">
                      <a16:colId xmlns:a16="http://schemas.microsoft.com/office/drawing/2014/main" val="1753301345"/>
                    </a:ext>
                  </a:extLst>
                </a:gridCol>
                <a:gridCol w="1439226">
                  <a:extLst>
                    <a:ext uri="{9D8B030D-6E8A-4147-A177-3AD203B41FA5}">
                      <a16:colId xmlns:a16="http://schemas.microsoft.com/office/drawing/2014/main" val="1467793851"/>
                    </a:ext>
                  </a:extLst>
                </a:gridCol>
                <a:gridCol w="1341096">
                  <a:extLst>
                    <a:ext uri="{9D8B030D-6E8A-4147-A177-3AD203B41FA5}">
                      <a16:colId xmlns:a16="http://schemas.microsoft.com/office/drawing/2014/main" val="2349303848"/>
                    </a:ext>
                  </a:extLst>
                </a:gridCol>
                <a:gridCol w="1948041">
                  <a:extLst>
                    <a:ext uri="{9D8B030D-6E8A-4147-A177-3AD203B41FA5}">
                      <a16:colId xmlns:a16="http://schemas.microsoft.com/office/drawing/2014/main" val="245456641"/>
                    </a:ext>
                  </a:extLst>
                </a:gridCol>
              </a:tblGrid>
              <a:tr h="145393">
                <a:tc>
                  <a:txBody>
                    <a:bodyPr/>
                    <a:lstStyle/>
                    <a:p>
                      <a:pPr algn="ctr" rtl="0" fontAlgn="ctr"/>
                      <a:r>
                        <a:rPr lang="es-CO" sz="1050" b="1" i="0" u="none" strike="noStrike" dirty="0">
                          <a:solidFill>
                            <a:srgbClr val="FFFFFF"/>
                          </a:solidFill>
                          <a:effectLst/>
                          <a:latin typeface="Arial" panose="020B0604020202020204" pitchFamily="34" charset="0"/>
                        </a:rPr>
                        <a:t>No.</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rtl="0" fontAlgn="ctr"/>
                      <a:r>
                        <a:rPr lang="es-CO" sz="1050" b="1" i="0" u="none" strike="noStrike" dirty="0">
                          <a:solidFill>
                            <a:srgbClr val="FFFFFF"/>
                          </a:solidFill>
                          <a:effectLst/>
                          <a:latin typeface="Arial" panose="020B0604020202020204" pitchFamily="34" charset="0"/>
                        </a:rPr>
                        <a:t>Estado/BPIN</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just" rtl="0" fontAlgn="ctr"/>
                      <a:r>
                        <a:rPr lang="es-CO" sz="1050" b="1" i="0" u="none" strike="noStrike" dirty="0">
                          <a:solidFill>
                            <a:srgbClr val="FFFFFF"/>
                          </a:solidFill>
                          <a:effectLst/>
                          <a:latin typeface="Arial" panose="020B0604020202020204" pitchFamily="34" charset="0"/>
                        </a:rPr>
                        <a:t>NOMBRE DEL PROYECTO</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rtl="0" fontAlgn="ctr"/>
                      <a:r>
                        <a:rPr lang="es-CO" sz="1050" b="1" i="0" u="none" strike="noStrike" dirty="0">
                          <a:solidFill>
                            <a:srgbClr val="FFFFFF"/>
                          </a:solidFill>
                          <a:effectLst/>
                          <a:latin typeface="Arial" panose="020B0604020202020204" pitchFamily="34" charset="0"/>
                        </a:rPr>
                        <a:t> VALOR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050" b="1" i="0" u="none" strike="noStrike" dirty="0">
                          <a:solidFill>
                            <a:srgbClr val="FFFFFF"/>
                          </a:solidFill>
                          <a:effectLst/>
                          <a:latin typeface="Arial" panose="020B0604020202020204" pitchFamily="34" charset="0"/>
                        </a:rPr>
                        <a:t>RESPONSABLE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050" b="1" i="0" u="none" strike="noStrike" dirty="0">
                          <a:solidFill>
                            <a:srgbClr val="FFFFFF"/>
                          </a:solidFill>
                          <a:effectLst/>
                          <a:latin typeface="Arial" panose="020B0604020202020204" pitchFamily="34" charset="0"/>
                        </a:rPr>
                        <a:t>MUNICIPIOS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57476842"/>
                  </a:ext>
                </a:extLst>
              </a:tr>
            </a:tbl>
          </a:graphicData>
        </a:graphic>
      </p:graphicFrame>
      <p:graphicFrame>
        <p:nvGraphicFramePr>
          <p:cNvPr id="4" name="Tabla 3">
            <a:extLst>
              <a:ext uri="{FF2B5EF4-FFF2-40B4-BE49-F238E27FC236}">
                <a16:creationId xmlns:a16="http://schemas.microsoft.com/office/drawing/2014/main" id="{1DA8B528-BED8-412C-986B-415FA4F5FFA1}"/>
              </a:ext>
            </a:extLst>
          </p:cNvPr>
          <p:cNvGraphicFramePr>
            <a:graphicFrameLocks noGrp="1"/>
          </p:cNvGraphicFramePr>
          <p:nvPr>
            <p:extLst>
              <p:ext uri="{D42A27DB-BD31-4B8C-83A1-F6EECF244321}">
                <p14:modId xmlns:p14="http://schemas.microsoft.com/office/powerpoint/2010/main" val="2188692715"/>
              </p:ext>
            </p:extLst>
          </p:nvPr>
        </p:nvGraphicFramePr>
        <p:xfrm>
          <a:off x="703976" y="704676"/>
          <a:ext cx="9907397" cy="5593421"/>
        </p:xfrm>
        <a:graphic>
          <a:graphicData uri="http://schemas.openxmlformats.org/drawingml/2006/table">
            <a:tbl>
              <a:tblPr/>
              <a:tblGrid>
                <a:gridCol w="1206624">
                  <a:extLst>
                    <a:ext uri="{9D8B030D-6E8A-4147-A177-3AD203B41FA5}">
                      <a16:colId xmlns:a16="http://schemas.microsoft.com/office/drawing/2014/main" val="1175243338"/>
                    </a:ext>
                  </a:extLst>
                </a:gridCol>
                <a:gridCol w="1497376">
                  <a:extLst>
                    <a:ext uri="{9D8B030D-6E8A-4147-A177-3AD203B41FA5}">
                      <a16:colId xmlns:a16="http://schemas.microsoft.com/office/drawing/2014/main" val="189899490"/>
                    </a:ext>
                  </a:extLst>
                </a:gridCol>
                <a:gridCol w="2475032">
                  <a:extLst>
                    <a:ext uri="{9D8B030D-6E8A-4147-A177-3AD203B41FA5}">
                      <a16:colId xmlns:a16="http://schemas.microsoft.com/office/drawing/2014/main" val="165804515"/>
                    </a:ext>
                  </a:extLst>
                </a:gridCol>
                <a:gridCol w="1439226">
                  <a:extLst>
                    <a:ext uri="{9D8B030D-6E8A-4147-A177-3AD203B41FA5}">
                      <a16:colId xmlns:a16="http://schemas.microsoft.com/office/drawing/2014/main" val="3281848824"/>
                    </a:ext>
                  </a:extLst>
                </a:gridCol>
                <a:gridCol w="1341097">
                  <a:extLst>
                    <a:ext uri="{9D8B030D-6E8A-4147-A177-3AD203B41FA5}">
                      <a16:colId xmlns:a16="http://schemas.microsoft.com/office/drawing/2014/main" val="1246306259"/>
                    </a:ext>
                  </a:extLst>
                </a:gridCol>
                <a:gridCol w="1948042">
                  <a:extLst>
                    <a:ext uri="{9D8B030D-6E8A-4147-A177-3AD203B41FA5}">
                      <a16:colId xmlns:a16="http://schemas.microsoft.com/office/drawing/2014/main" val="3584088641"/>
                    </a:ext>
                  </a:extLst>
                </a:gridCol>
              </a:tblGrid>
              <a:tr h="813329">
                <a:tc>
                  <a:txBody>
                    <a:bodyPr/>
                    <a:lstStyle/>
                    <a:p>
                      <a:pPr algn="ctr" rtl="0" fontAlgn="ctr"/>
                      <a:r>
                        <a:rPr lang="es-CO" sz="1100" b="0" i="0" u="none" strike="noStrike" dirty="0">
                          <a:solidFill>
                            <a:srgbClr val="000000"/>
                          </a:solidFill>
                          <a:effectLst/>
                          <a:latin typeface="Calibri" panose="020F0502020204030204" pitchFamily="34" charset="0"/>
                        </a:rPr>
                        <a:t>8</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En estructuración</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dirty="0">
                          <a:solidFill>
                            <a:srgbClr val="000000"/>
                          </a:solidFill>
                          <a:effectLst/>
                          <a:latin typeface="Calibri" panose="020F0502020204030204" pitchFamily="34" charset="0"/>
                        </a:rPr>
                        <a:t>CONSTRUCCIÓN DE UNIDAD PEDIÁTRICA DE LA ESE HOSPITAL DEPARTAMENTAL UNIVERSITARIO DEL QUINDÍO SAN JUAN DE DIOS DEL DEPARTAMENTO DEL QUINDÍO</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25.000.000.000</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dirty="0">
                          <a:solidFill>
                            <a:srgbClr val="000000"/>
                          </a:solidFill>
                          <a:effectLst/>
                          <a:latin typeface="Calibri" panose="020F0502020204030204" pitchFamily="34" charset="0"/>
                        </a:rPr>
                        <a:t>INFRAESTRUCTURA          SGR financió la Fase II</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Todos los municipios del departamento</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4814653"/>
                  </a:ext>
                </a:extLst>
              </a:tr>
              <a:tr h="651472">
                <a:tc>
                  <a:txBody>
                    <a:bodyPr/>
                    <a:lstStyle/>
                    <a:p>
                      <a:pPr algn="ctr" rtl="0" fontAlgn="ctr"/>
                      <a:r>
                        <a:rPr lang="es-CO" sz="1100" b="0" i="0" u="none" strike="noStrike" dirty="0">
                          <a:solidFill>
                            <a:srgbClr val="000000"/>
                          </a:solidFill>
                          <a:effectLst/>
                          <a:latin typeface="Calibri" panose="020F0502020204030204" pitchFamily="34" charset="0"/>
                        </a:rPr>
                        <a:t>9</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20181301011033.</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CONSTRUCCIÓN DE OBRAS DE ESTABILIZACIÓN PARA EL MEJORAMIENTO DE LA RED VIAL DEL DEPARTAMENTO QUINDÍO</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3.663.082.859,50</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dirty="0">
                          <a:solidFill>
                            <a:srgbClr val="000000"/>
                          </a:solidFill>
                          <a:effectLst/>
                          <a:latin typeface="Calibri" panose="020F0502020204030204" pitchFamily="34" charset="0"/>
                        </a:rPr>
                        <a:t>INFRAESTRUCTURA    Acción Popular</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a:solidFill>
                            <a:srgbClr val="000000"/>
                          </a:solidFill>
                          <a:effectLst/>
                          <a:latin typeface="Calibri" panose="020F0502020204030204" pitchFamily="34" charset="0"/>
                        </a:rPr>
                        <a:t>Acción Popular  (Armenia - Salento)</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0477380"/>
                  </a:ext>
                </a:extLst>
              </a:tr>
              <a:tr h="975186">
                <a:tc>
                  <a:txBody>
                    <a:bodyPr/>
                    <a:lstStyle/>
                    <a:p>
                      <a:pPr algn="ctr" rtl="0" fontAlgn="ctr"/>
                      <a:r>
                        <a:rPr lang="es-CO" sz="1100" b="0" i="0" u="none" strike="noStrike" dirty="0">
                          <a:solidFill>
                            <a:srgbClr val="000000"/>
                          </a:solidFill>
                          <a:effectLst/>
                          <a:latin typeface="Calibri" panose="020F0502020204030204" pitchFamily="34" charset="0"/>
                        </a:rPr>
                        <a:t>10</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En estructuración</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ESTUDIOS Y DISEÑOS TÉCNICOS, LEGALES Y AMBIENTALES PARA LA DESCONTAMINACIÓN DE LOS AFLUENTES HÍDRICOS EN LA CUENCA DEL RIO LA VIEJA EN EL  DEPARTAMENTO DEL QUINDIO -  FASE II</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2.000.000.000</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dirty="0">
                          <a:solidFill>
                            <a:srgbClr val="000000"/>
                          </a:solidFill>
                          <a:effectLst/>
                          <a:latin typeface="Calibri" panose="020F0502020204030204" pitchFamily="34" charset="0"/>
                        </a:rPr>
                        <a:t>INFRAESTRUCTURA EPA - FALLO TAQ</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dirty="0">
                          <a:solidFill>
                            <a:srgbClr val="000000"/>
                          </a:solidFill>
                          <a:effectLst/>
                          <a:latin typeface="Calibri" panose="020F0502020204030204" pitchFamily="34" charset="0"/>
                        </a:rPr>
                        <a:t>Armenia y la Tebaida que abastecen sus acueductos del Río Quindío</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2171179"/>
                  </a:ext>
                </a:extLst>
              </a:tr>
              <a:tr h="684202">
                <a:tc>
                  <a:txBody>
                    <a:bodyPr/>
                    <a:lstStyle/>
                    <a:p>
                      <a:pPr algn="ctr" rtl="0" fontAlgn="ctr"/>
                      <a:r>
                        <a:rPr lang="es-CO" sz="1100" b="0" i="0" u="none" strike="noStrike" dirty="0">
                          <a:solidFill>
                            <a:srgbClr val="000000"/>
                          </a:solidFill>
                          <a:effectLst/>
                          <a:latin typeface="Calibri" panose="020F0502020204030204" pitchFamily="34" charset="0"/>
                        </a:rPr>
                        <a:t>11</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2019000040054.</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CONSTRUCCIÓN DE CUBIERTAS METÁLICAS EN PLACAS POLIDEPORTIVAS DE LAS INSTITUCIONES EDUCATIVAS DEL QUINDÍO. </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7.242.633.922</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dirty="0">
                          <a:solidFill>
                            <a:srgbClr val="000000"/>
                          </a:solidFill>
                          <a:effectLst/>
                          <a:latin typeface="Calibri" panose="020F0502020204030204" pitchFamily="34" charset="0"/>
                        </a:rPr>
                        <a:t>INFRAESTRUCTURA Estudios y diseños de la infraestructura educativa</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Calarcá, Circasia, Montenegro y Quimbaya</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6526112"/>
                  </a:ext>
                </a:extLst>
              </a:tr>
              <a:tr h="813329">
                <a:tc>
                  <a:txBody>
                    <a:bodyPr/>
                    <a:lstStyle/>
                    <a:p>
                      <a:pPr algn="ctr" rtl="0" fontAlgn="ctr"/>
                      <a:r>
                        <a:rPr lang="es-CO" sz="1100" b="0" i="0" u="none" strike="noStrike" dirty="0">
                          <a:solidFill>
                            <a:srgbClr val="000000"/>
                          </a:solidFill>
                          <a:effectLst/>
                          <a:latin typeface="Calibri" panose="020F0502020204030204" pitchFamily="34" charset="0"/>
                        </a:rPr>
                        <a:t>12</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2020000040062.</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dirty="0">
                          <a:solidFill>
                            <a:srgbClr val="000000"/>
                          </a:solidFill>
                          <a:effectLst/>
                          <a:latin typeface="Calibri" panose="020F0502020204030204" pitchFamily="34" charset="0"/>
                        </a:rPr>
                        <a:t>DESARROLLO DE INSTRUMENTOS Y HERRAMIENTAS PARA LA PLANEACIÓN Y GESTIÓN DEL ORDENAMIENTO TERRITORIAL Y ACTUALIZACIÓN DEL EOT DEL MUNICIPIO DE PIJAO</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1.463.023.324,24</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dirty="0">
                          <a:solidFill>
                            <a:srgbClr val="000000"/>
                          </a:solidFill>
                          <a:effectLst/>
                          <a:latin typeface="Calibri" panose="020F0502020204030204" pitchFamily="34" charset="0"/>
                        </a:rPr>
                        <a:t>PLANEACION         Acción Popular</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Se debe incluir como mínimo un municipio cordillerano para darle el impacto regional </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4713452"/>
                  </a:ext>
                </a:extLst>
              </a:tr>
              <a:tr h="726558">
                <a:tc>
                  <a:txBody>
                    <a:bodyPr/>
                    <a:lstStyle/>
                    <a:p>
                      <a:pPr algn="ctr" rtl="0" fontAlgn="ctr"/>
                      <a:r>
                        <a:rPr lang="es-CO" sz="1100" b="0" i="0" u="none" strike="noStrike" dirty="0">
                          <a:solidFill>
                            <a:srgbClr val="000000"/>
                          </a:solidFill>
                          <a:effectLst/>
                          <a:latin typeface="Calibri" panose="020F0502020204030204" pitchFamily="34" charset="0"/>
                        </a:rPr>
                        <a:t>13</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2019000040079.</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dirty="0">
                          <a:solidFill>
                            <a:srgbClr val="000000"/>
                          </a:solidFill>
                          <a:effectLst/>
                          <a:latin typeface="Calibri" panose="020F0502020204030204" pitchFamily="34" charset="0"/>
                        </a:rPr>
                        <a:t>RESTAURACIÓN ESTACIÓN FERROCARRIL SALENTO</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1.036.070.054</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dirty="0">
                          <a:solidFill>
                            <a:srgbClr val="000000"/>
                          </a:solidFill>
                          <a:effectLst/>
                          <a:latin typeface="Calibri" panose="020F0502020204030204" pitchFamily="34" charset="0"/>
                        </a:rPr>
                        <a:t>INFRAESTRUCTURA    Acción Popular</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just" rtl="0" fontAlgn="ctr"/>
                      <a:r>
                        <a:rPr lang="es-MX" sz="1100" b="0" i="0" u="none" strike="noStrike" dirty="0">
                          <a:solidFill>
                            <a:srgbClr val="000000"/>
                          </a:solidFill>
                          <a:effectLst/>
                          <a:latin typeface="Calibri" panose="020F0502020204030204" pitchFamily="34" charset="0"/>
                        </a:rPr>
                        <a:t>Se debe unificar en un solo proyecto para darle el impacto regional </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00766"/>
                  </a:ext>
                </a:extLst>
              </a:tr>
              <a:tr h="813109">
                <a:tc>
                  <a:txBody>
                    <a:bodyPr/>
                    <a:lstStyle/>
                    <a:p>
                      <a:pPr algn="ctr" rtl="0" fontAlgn="ctr"/>
                      <a:r>
                        <a:rPr lang="es-CO" sz="1100" b="0" i="0" u="none" strike="noStrike" dirty="0">
                          <a:solidFill>
                            <a:srgbClr val="000000"/>
                          </a:solidFill>
                          <a:effectLst/>
                          <a:latin typeface="Calibri" panose="020F0502020204030204" pitchFamily="34" charset="0"/>
                        </a:rPr>
                        <a:t>14</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2019000040079.</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a:solidFill>
                            <a:srgbClr val="000000"/>
                          </a:solidFill>
                          <a:effectLst/>
                          <a:latin typeface="Calibri" panose="020F0502020204030204" pitchFamily="34" charset="0"/>
                        </a:rPr>
                        <a:t>RESTAURACIÓN ESTACION FERROCARRIL QUIMBAYA</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3.204.426.236</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dirty="0">
                          <a:solidFill>
                            <a:srgbClr val="000000"/>
                          </a:solidFill>
                          <a:effectLst/>
                          <a:latin typeface="Calibri" panose="020F0502020204030204" pitchFamily="34" charset="0"/>
                        </a:rPr>
                        <a:t>INFRAESTRUCTURA    Acción Popular</a:t>
                      </a:r>
                    </a:p>
                  </a:txBody>
                  <a:tcPr marL="4188" marR="4188" marT="4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s-CO"/>
                    </a:p>
                  </a:txBody>
                  <a:tcPr/>
                </a:tc>
                <a:extLst>
                  <a:ext uri="{0D108BD9-81ED-4DB2-BD59-A6C34878D82A}">
                    <a16:rowId xmlns:a16="http://schemas.microsoft.com/office/drawing/2014/main" val="3004423756"/>
                  </a:ext>
                </a:extLst>
              </a:tr>
            </a:tbl>
          </a:graphicData>
        </a:graphic>
      </p:graphicFrame>
    </p:spTree>
    <p:extLst>
      <p:ext uri="{BB962C8B-B14F-4D97-AF65-F5344CB8AC3E}">
        <p14:creationId xmlns:p14="http://schemas.microsoft.com/office/powerpoint/2010/main" val="1989901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B8262FE4-C13A-4732-B7DF-F72F41153BDD}"/>
              </a:ext>
            </a:extLst>
          </p:cNvPr>
          <p:cNvGraphicFramePr>
            <a:graphicFrameLocks noGrp="1"/>
          </p:cNvGraphicFramePr>
          <p:nvPr>
            <p:extLst/>
          </p:nvPr>
        </p:nvGraphicFramePr>
        <p:xfrm>
          <a:off x="703976" y="373149"/>
          <a:ext cx="9907397" cy="166131"/>
        </p:xfrm>
        <a:graphic>
          <a:graphicData uri="http://schemas.openxmlformats.org/drawingml/2006/table">
            <a:tbl>
              <a:tblPr/>
              <a:tblGrid>
                <a:gridCol w="1206625">
                  <a:extLst>
                    <a:ext uri="{9D8B030D-6E8A-4147-A177-3AD203B41FA5}">
                      <a16:colId xmlns:a16="http://schemas.microsoft.com/office/drawing/2014/main" val="1698474962"/>
                    </a:ext>
                  </a:extLst>
                </a:gridCol>
                <a:gridCol w="1497376">
                  <a:extLst>
                    <a:ext uri="{9D8B030D-6E8A-4147-A177-3AD203B41FA5}">
                      <a16:colId xmlns:a16="http://schemas.microsoft.com/office/drawing/2014/main" val="3779062057"/>
                    </a:ext>
                  </a:extLst>
                </a:gridCol>
                <a:gridCol w="2722367">
                  <a:extLst>
                    <a:ext uri="{9D8B030D-6E8A-4147-A177-3AD203B41FA5}">
                      <a16:colId xmlns:a16="http://schemas.microsoft.com/office/drawing/2014/main" val="1753301345"/>
                    </a:ext>
                  </a:extLst>
                </a:gridCol>
                <a:gridCol w="1300766">
                  <a:extLst>
                    <a:ext uri="{9D8B030D-6E8A-4147-A177-3AD203B41FA5}">
                      <a16:colId xmlns:a16="http://schemas.microsoft.com/office/drawing/2014/main" val="1467793851"/>
                    </a:ext>
                  </a:extLst>
                </a:gridCol>
                <a:gridCol w="1442434">
                  <a:extLst>
                    <a:ext uri="{9D8B030D-6E8A-4147-A177-3AD203B41FA5}">
                      <a16:colId xmlns:a16="http://schemas.microsoft.com/office/drawing/2014/main" val="2349303848"/>
                    </a:ext>
                  </a:extLst>
                </a:gridCol>
                <a:gridCol w="1737829">
                  <a:extLst>
                    <a:ext uri="{9D8B030D-6E8A-4147-A177-3AD203B41FA5}">
                      <a16:colId xmlns:a16="http://schemas.microsoft.com/office/drawing/2014/main" val="245456641"/>
                    </a:ext>
                  </a:extLst>
                </a:gridCol>
              </a:tblGrid>
              <a:tr h="145393">
                <a:tc>
                  <a:txBody>
                    <a:bodyPr/>
                    <a:lstStyle/>
                    <a:p>
                      <a:pPr algn="ctr" rtl="0" fontAlgn="ctr"/>
                      <a:r>
                        <a:rPr lang="es-CO" sz="1050" b="1" i="0" u="none" strike="noStrike" dirty="0">
                          <a:solidFill>
                            <a:srgbClr val="FFFFFF"/>
                          </a:solidFill>
                          <a:effectLst/>
                          <a:latin typeface="Arial" panose="020B0604020202020204" pitchFamily="34" charset="0"/>
                        </a:rPr>
                        <a:t>No.</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rtl="0" fontAlgn="ctr"/>
                      <a:r>
                        <a:rPr lang="es-CO" sz="1050" b="1" i="0" u="none" strike="noStrike" dirty="0">
                          <a:solidFill>
                            <a:srgbClr val="FFFFFF"/>
                          </a:solidFill>
                          <a:effectLst/>
                          <a:latin typeface="Arial" panose="020B0604020202020204" pitchFamily="34" charset="0"/>
                        </a:rPr>
                        <a:t>Estado/BPIN</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just" rtl="0" fontAlgn="ctr"/>
                      <a:r>
                        <a:rPr lang="es-CO" sz="1050" b="1" i="0" u="none" strike="noStrike" dirty="0">
                          <a:solidFill>
                            <a:srgbClr val="FFFFFF"/>
                          </a:solidFill>
                          <a:effectLst/>
                          <a:latin typeface="Arial" panose="020B0604020202020204" pitchFamily="34" charset="0"/>
                        </a:rPr>
                        <a:t>NOMBRE DEL PROYECTO</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050" b="1" i="0" u="none" strike="noStrike" dirty="0">
                          <a:solidFill>
                            <a:srgbClr val="FFFFFF"/>
                          </a:solidFill>
                          <a:effectLst/>
                          <a:latin typeface="Arial" panose="020B0604020202020204" pitchFamily="34" charset="0"/>
                        </a:rPr>
                        <a:t> VALOR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050" b="1" i="0" u="none" strike="noStrike" dirty="0">
                          <a:solidFill>
                            <a:srgbClr val="FFFFFF"/>
                          </a:solidFill>
                          <a:effectLst/>
                          <a:latin typeface="Arial" panose="020B0604020202020204" pitchFamily="34" charset="0"/>
                        </a:rPr>
                        <a:t>RESPONSABLE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050" b="1" i="0" u="none" strike="noStrike" dirty="0">
                          <a:solidFill>
                            <a:srgbClr val="FFFFFF"/>
                          </a:solidFill>
                          <a:effectLst/>
                          <a:latin typeface="Arial" panose="020B0604020202020204" pitchFamily="34" charset="0"/>
                        </a:rPr>
                        <a:t>MUNICIPIOS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57476842"/>
                  </a:ext>
                </a:extLst>
              </a:tr>
            </a:tbl>
          </a:graphicData>
        </a:graphic>
      </p:graphicFrame>
      <p:graphicFrame>
        <p:nvGraphicFramePr>
          <p:cNvPr id="3" name="Tabla 2">
            <a:extLst>
              <a:ext uri="{FF2B5EF4-FFF2-40B4-BE49-F238E27FC236}">
                <a16:creationId xmlns:a16="http://schemas.microsoft.com/office/drawing/2014/main" id="{2DA9A5B0-A572-48F2-84C3-7DB140E54D3F}"/>
              </a:ext>
            </a:extLst>
          </p:cNvPr>
          <p:cNvGraphicFramePr>
            <a:graphicFrameLocks noGrp="1"/>
          </p:cNvGraphicFramePr>
          <p:nvPr>
            <p:extLst>
              <p:ext uri="{D42A27DB-BD31-4B8C-83A1-F6EECF244321}">
                <p14:modId xmlns:p14="http://schemas.microsoft.com/office/powerpoint/2010/main" val="3512104028"/>
              </p:ext>
            </p:extLst>
          </p:nvPr>
        </p:nvGraphicFramePr>
        <p:xfrm>
          <a:off x="703975" y="687898"/>
          <a:ext cx="9907398" cy="5606092"/>
        </p:xfrm>
        <a:graphic>
          <a:graphicData uri="http://schemas.openxmlformats.org/drawingml/2006/table">
            <a:tbl>
              <a:tblPr/>
              <a:tblGrid>
                <a:gridCol w="1206623">
                  <a:extLst>
                    <a:ext uri="{9D8B030D-6E8A-4147-A177-3AD203B41FA5}">
                      <a16:colId xmlns:a16="http://schemas.microsoft.com/office/drawing/2014/main" val="3679643630"/>
                    </a:ext>
                  </a:extLst>
                </a:gridCol>
                <a:gridCol w="1497377">
                  <a:extLst>
                    <a:ext uri="{9D8B030D-6E8A-4147-A177-3AD203B41FA5}">
                      <a16:colId xmlns:a16="http://schemas.microsoft.com/office/drawing/2014/main" val="1014799790"/>
                    </a:ext>
                  </a:extLst>
                </a:gridCol>
                <a:gridCol w="2709490">
                  <a:extLst>
                    <a:ext uri="{9D8B030D-6E8A-4147-A177-3AD203B41FA5}">
                      <a16:colId xmlns:a16="http://schemas.microsoft.com/office/drawing/2014/main" val="1983996572"/>
                    </a:ext>
                  </a:extLst>
                </a:gridCol>
                <a:gridCol w="1339403">
                  <a:extLst>
                    <a:ext uri="{9D8B030D-6E8A-4147-A177-3AD203B41FA5}">
                      <a16:colId xmlns:a16="http://schemas.microsoft.com/office/drawing/2014/main" val="2486246912"/>
                    </a:ext>
                  </a:extLst>
                </a:gridCol>
                <a:gridCol w="1429555">
                  <a:extLst>
                    <a:ext uri="{9D8B030D-6E8A-4147-A177-3AD203B41FA5}">
                      <a16:colId xmlns:a16="http://schemas.microsoft.com/office/drawing/2014/main" val="2602564338"/>
                    </a:ext>
                  </a:extLst>
                </a:gridCol>
                <a:gridCol w="1724950">
                  <a:extLst>
                    <a:ext uri="{9D8B030D-6E8A-4147-A177-3AD203B41FA5}">
                      <a16:colId xmlns:a16="http://schemas.microsoft.com/office/drawing/2014/main" val="3454358554"/>
                    </a:ext>
                  </a:extLst>
                </a:gridCol>
              </a:tblGrid>
              <a:tr h="747782">
                <a:tc>
                  <a:txBody>
                    <a:bodyPr/>
                    <a:lstStyle/>
                    <a:p>
                      <a:pPr algn="ctr" rtl="0" fontAlgn="ctr"/>
                      <a:r>
                        <a:rPr lang="es-CO" sz="1100" b="0" i="0" u="none" strike="noStrike" dirty="0">
                          <a:solidFill>
                            <a:srgbClr val="000000"/>
                          </a:solidFill>
                          <a:effectLst/>
                          <a:latin typeface="Calibri" panose="020F0502020204030204" pitchFamily="34" charset="0"/>
                        </a:rPr>
                        <a:t>15</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2019000040055.</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FORTALECIMIENTO DE LAS ENTIDADES DE PRIMERA RESPUESTA COMO MECANISMO DE REDUCCIÓN DE LA VULNERABILIDAD EN EL DEPARTAMENTO DEL QUINDÍO. </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6.552.567.330</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Compromiso con las entidades de socorro y gestión del riesgo</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Todos los municipios del departamento</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7825813"/>
                  </a:ext>
                </a:extLst>
              </a:tr>
              <a:tr h="897337">
                <a:tc>
                  <a:txBody>
                    <a:bodyPr/>
                    <a:lstStyle/>
                    <a:p>
                      <a:pPr algn="ctr" rtl="0" fontAlgn="ctr"/>
                      <a:r>
                        <a:rPr lang="es-CO" sz="1100" b="0" i="0" u="none" strike="noStrike" dirty="0">
                          <a:solidFill>
                            <a:srgbClr val="000000"/>
                          </a:solidFill>
                          <a:effectLst/>
                          <a:latin typeface="Calibri" panose="020F0502020204030204" pitchFamily="34" charset="0"/>
                        </a:rPr>
                        <a:t>16</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2019000040081.</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ESTUDIOS Y DISEÑOS PARA LA CONSTRUCCIÓN DEL EDIFICIO DE INVESTIGACIONES Y MUSEO DE CIENCIAS NATURALES DE LA UNIVERSIDAD DEL QUINDÍO.</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1.386.099.578</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dirty="0">
                          <a:solidFill>
                            <a:srgbClr val="000000"/>
                          </a:solidFill>
                          <a:effectLst/>
                          <a:latin typeface="Calibri" panose="020F0502020204030204" pitchFamily="34" charset="0"/>
                        </a:rPr>
                        <a:t>Compromiso con la universidad pública </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Todos los municipios del departamento</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5129086"/>
                  </a:ext>
                </a:extLst>
              </a:tr>
              <a:tr h="1012382">
                <a:tc>
                  <a:txBody>
                    <a:bodyPr/>
                    <a:lstStyle/>
                    <a:p>
                      <a:pPr algn="ctr" rtl="0" fontAlgn="ctr"/>
                      <a:r>
                        <a:rPr lang="es-CO" sz="1100" b="0" i="0" u="none" strike="noStrike" dirty="0">
                          <a:solidFill>
                            <a:srgbClr val="000000"/>
                          </a:solidFill>
                          <a:effectLst/>
                          <a:latin typeface="Calibri" panose="020F0502020204030204" pitchFamily="34" charset="0"/>
                        </a:rPr>
                        <a:t>17</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En estructuración</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ADECUACIÓN DE UN CENTRO INTEGRAL PARA EL ACOMPAÑAMIENTO Y SEGUIMIENTO  DE LOS PROCESOS DE EMPRENDIMIENTO E INNOVACIÓN EMPRESARIAL EN EL DEPARTAMENTO DEL QUINDÍO. </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298.915.796</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dirty="0">
                          <a:solidFill>
                            <a:srgbClr val="000000"/>
                          </a:solidFill>
                          <a:effectLst/>
                          <a:latin typeface="Calibri" panose="020F0502020204030204" pitchFamily="34" charset="0"/>
                        </a:rPr>
                        <a:t>COMISIÓN REGIONAL DE COMPETITIVIDAD </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Todos los municipios del departamento</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0612065"/>
                  </a:ext>
                </a:extLst>
              </a:tr>
              <a:tr h="1105059">
                <a:tc>
                  <a:txBody>
                    <a:bodyPr/>
                    <a:lstStyle/>
                    <a:p>
                      <a:pPr algn="ctr" rtl="0" fontAlgn="ctr"/>
                      <a:r>
                        <a:rPr lang="es-CO" sz="1100" b="0" i="0" u="none" strike="noStrike" dirty="0">
                          <a:solidFill>
                            <a:srgbClr val="000000"/>
                          </a:solidFill>
                          <a:effectLst/>
                          <a:latin typeface="Calibri" panose="020F0502020204030204" pitchFamily="34" charset="0"/>
                        </a:rPr>
                        <a:t>18</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En estructuración</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1100" b="0" i="0" u="none" strike="noStrike">
                          <a:solidFill>
                            <a:srgbClr val="000000"/>
                          </a:solidFill>
                          <a:effectLst/>
                          <a:latin typeface="Calibri" panose="020F0502020204030204" pitchFamily="34" charset="0"/>
                        </a:rPr>
                        <a:t>FORTALECIMIENTO DE LA GESTIÓN EMPRESARIAL DE LAS CADENAS PRODUCTIVAS Y CLÚSTERES A PARTIR DE LA ESTRUCTURACIÓN DEL  SISTEMA CLÚSTER Q  PARA  FOMENTAR EL DESARROLLO EMPRESARIAL Y ECONÓMICO, EN EL DEPARTAMENTO DEL QUINDÍO</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1,1185.504,000</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dirty="0">
                          <a:solidFill>
                            <a:srgbClr val="000000"/>
                          </a:solidFill>
                          <a:effectLst/>
                          <a:latin typeface="Calibri" panose="020F0502020204030204" pitchFamily="34" charset="0"/>
                        </a:rPr>
                        <a:t>COMISIÓN REGIONAL DE COMPETITIVIDAD </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Todos los municipios del departamento</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1277717"/>
                  </a:ext>
                </a:extLst>
              </a:tr>
              <a:tr h="506190">
                <a:tc>
                  <a:txBody>
                    <a:bodyPr/>
                    <a:lstStyle/>
                    <a:p>
                      <a:pPr algn="ctr" rtl="0" fontAlgn="ctr"/>
                      <a:r>
                        <a:rPr lang="es-CO" sz="1100" b="0" i="0" u="none" strike="noStrike" dirty="0">
                          <a:solidFill>
                            <a:srgbClr val="000000"/>
                          </a:solidFill>
                          <a:effectLst/>
                          <a:latin typeface="Calibri" panose="020F0502020204030204" pitchFamily="34" charset="0"/>
                        </a:rPr>
                        <a:t>19</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En estructuración</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1100" b="0" i="0" u="none" strike="noStrike">
                          <a:solidFill>
                            <a:srgbClr val="000000"/>
                          </a:solidFill>
                          <a:effectLst/>
                          <a:latin typeface="Calibri" panose="020F0502020204030204" pitchFamily="34" charset="0"/>
                        </a:rPr>
                        <a:t>FORTALECIMIENTO DEL EMPLEO A TRAVÉS FACTORES DEL MERCADO LABORAL EN EL DEPARTAMENTO DEL QUINDÍO</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1.000.000.000</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dirty="0">
                          <a:solidFill>
                            <a:srgbClr val="000000"/>
                          </a:solidFill>
                          <a:effectLst/>
                          <a:latin typeface="Calibri" panose="020F0502020204030204" pitchFamily="34" charset="0"/>
                        </a:rPr>
                        <a:t>COMISIÓN REGIONAL DE COMPETITIVIDAD </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Armenia, Calarcá, Circasia y La Tebaida</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8186496"/>
                  </a:ext>
                </a:extLst>
              </a:tr>
              <a:tr h="805303">
                <a:tc>
                  <a:txBody>
                    <a:bodyPr/>
                    <a:lstStyle/>
                    <a:p>
                      <a:pPr algn="ctr" rtl="0" fontAlgn="ctr"/>
                      <a:r>
                        <a:rPr lang="es-MX" sz="1100" b="0" i="0" u="none" strike="noStrike" dirty="0">
                          <a:solidFill>
                            <a:srgbClr val="000000"/>
                          </a:solidFill>
                          <a:effectLst/>
                          <a:latin typeface="Calibri" panose="020F0502020204030204" pitchFamily="34" charset="0"/>
                        </a:rPr>
                        <a:t>2</a:t>
                      </a:r>
                      <a:r>
                        <a:rPr lang="es-CO" sz="1100" b="0" i="0" u="none" strike="noStrike" dirty="0">
                          <a:solidFill>
                            <a:srgbClr val="000000"/>
                          </a:solidFill>
                          <a:effectLst/>
                          <a:latin typeface="Calibri" panose="020F0502020204030204" pitchFamily="34" charset="0"/>
                        </a:rPr>
                        <a:t>0</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dirty="0">
                          <a:solidFill>
                            <a:srgbClr val="000000"/>
                          </a:solidFill>
                          <a:effectLst/>
                          <a:latin typeface="Calibri" panose="020F0502020204030204" pitchFamily="34" charset="0"/>
                        </a:rPr>
                        <a:t>En estructuración</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1100" b="0" i="0" u="none" strike="noStrike">
                          <a:solidFill>
                            <a:srgbClr val="000000"/>
                          </a:solidFill>
                          <a:effectLst/>
                          <a:latin typeface="Calibri" panose="020F0502020204030204" pitchFamily="34" charset="0"/>
                        </a:rPr>
                        <a:t>INCREMENTO DE LAS CAPACIDADES DE I+D+I EN EMPRESAS Y EMPRENDIMIENTOS  MEDIANTE EL DESARROLLO DE EMPRENDIMIENTOS DE ALTO IMPACTO DEL DEPARTAMENTO DEL QUINDÍO </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1100" b="0" i="0" u="none" strike="noStrike" dirty="0">
                          <a:solidFill>
                            <a:srgbClr val="000000"/>
                          </a:solidFill>
                          <a:effectLst/>
                          <a:latin typeface="Calibri" panose="020F0502020204030204" pitchFamily="34" charset="0"/>
                        </a:rPr>
                        <a:t>1.138.940.000</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CO" sz="1100" b="0" i="0" u="none" strike="noStrike" dirty="0">
                          <a:solidFill>
                            <a:srgbClr val="000000"/>
                          </a:solidFill>
                          <a:effectLst/>
                          <a:latin typeface="Calibri" panose="020F0502020204030204" pitchFamily="34" charset="0"/>
                        </a:rPr>
                        <a:t>COMISIÓN REGIONAL DE COMPETITIVIDAD </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a:solidFill>
                            <a:srgbClr val="000000"/>
                          </a:solidFill>
                          <a:effectLst/>
                          <a:latin typeface="Calibri" panose="020F0502020204030204" pitchFamily="34" charset="0"/>
                        </a:rPr>
                        <a:t>Armenia, Calarcá, Circasia y La Tebaida</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1861766"/>
                  </a:ext>
                </a:extLst>
              </a:tr>
              <a:tr h="419909">
                <a:tc>
                  <a:txBody>
                    <a:bodyPr/>
                    <a:lstStyle/>
                    <a:p>
                      <a:pPr algn="ctr" rtl="0" fontAlgn="ctr"/>
                      <a:r>
                        <a:rPr lang="es-CO" sz="1100" b="0" i="0" u="none" strike="noStrike" dirty="0">
                          <a:solidFill>
                            <a:srgbClr val="000000"/>
                          </a:solidFill>
                          <a:effectLst/>
                          <a:latin typeface="Calibri" panose="020F0502020204030204" pitchFamily="34" charset="0"/>
                        </a:rPr>
                        <a:t>21</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100" b="0" i="0" u="none" strike="noStrike">
                          <a:solidFill>
                            <a:srgbClr val="000000"/>
                          </a:solidFill>
                          <a:effectLst/>
                          <a:latin typeface="Calibri" panose="020F0502020204030204" pitchFamily="34" charset="0"/>
                        </a:rPr>
                        <a:t>2019000040075.</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MX" sz="1100" b="0" i="0" u="none" strike="noStrike" dirty="0">
                          <a:solidFill>
                            <a:srgbClr val="000000"/>
                          </a:solidFill>
                          <a:effectLst/>
                          <a:latin typeface="Calibri" panose="020F0502020204030204" pitchFamily="34" charset="0"/>
                        </a:rPr>
                        <a:t>MODERNIZACIÓN DEL LABORATORIO DE SALUD PÚBLICA DEPARTAMENTAL QUINDÍO</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100" b="0" i="0" u="none" strike="noStrike" dirty="0">
                          <a:solidFill>
                            <a:srgbClr val="000000"/>
                          </a:solidFill>
                          <a:effectLst/>
                          <a:latin typeface="Calibri" panose="020F0502020204030204" pitchFamily="34" charset="0"/>
                        </a:rPr>
                        <a:t>26.086.192.258,35</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CO" sz="1100" b="0" i="0" u="none" strike="noStrike">
                          <a:solidFill>
                            <a:srgbClr val="000000"/>
                          </a:solidFill>
                          <a:effectLst/>
                          <a:latin typeface="Calibri" panose="020F0502020204030204" pitchFamily="34" charset="0"/>
                        </a:rPr>
                        <a:t>INFRAESTRUCTURA </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rtl="0" fontAlgn="ctr"/>
                      <a:r>
                        <a:rPr lang="es-MX" sz="1100" b="0" i="0" u="none" strike="noStrike" dirty="0">
                          <a:solidFill>
                            <a:srgbClr val="000000"/>
                          </a:solidFill>
                          <a:effectLst/>
                          <a:latin typeface="Calibri" panose="020F0502020204030204" pitchFamily="34" charset="0"/>
                        </a:rPr>
                        <a:t>Todos los municipios del departamento</a:t>
                      </a:r>
                    </a:p>
                  </a:txBody>
                  <a:tcPr marL="4694" marR="4694" marT="46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4884563"/>
                  </a:ext>
                </a:extLst>
              </a:tr>
            </a:tbl>
          </a:graphicData>
        </a:graphic>
      </p:graphicFrame>
    </p:spTree>
    <p:extLst>
      <p:ext uri="{BB962C8B-B14F-4D97-AF65-F5344CB8AC3E}">
        <p14:creationId xmlns:p14="http://schemas.microsoft.com/office/powerpoint/2010/main" val="232710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0375" y="244854"/>
            <a:ext cx="9888690" cy="1081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s-CO" sz="3200" b="1" dirty="0">
                <a:solidFill>
                  <a:schemeClr val="tx1"/>
                </a:solidFill>
              </a:rPr>
              <a:t>Ruta de elaboración, aprobación y publicación del Capítulo de Inversiones del SGR.</a:t>
            </a:r>
          </a:p>
        </p:txBody>
      </p:sp>
      <p:sp>
        <p:nvSpPr>
          <p:cNvPr id="4" name="AutoShape 2" descr="Vista previa de imag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7" name="AutoShape 4" descr="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graphicFrame>
        <p:nvGraphicFramePr>
          <p:cNvPr id="15" name="14 Diagrama"/>
          <p:cNvGraphicFramePr/>
          <p:nvPr>
            <p:extLst>
              <p:ext uri="{D42A27DB-BD31-4B8C-83A1-F6EECF244321}">
                <p14:modId xmlns:p14="http://schemas.microsoft.com/office/powerpoint/2010/main" val="3793004704"/>
              </p:ext>
            </p:extLst>
          </p:nvPr>
        </p:nvGraphicFramePr>
        <p:xfrm>
          <a:off x="568242" y="3258907"/>
          <a:ext cx="5727867" cy="861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19 Rectángulo"/>
          <p:cNvSpPr/>
          <p:nvPr/>
        </p:nvSpPr>
        <p:spPr>
          <a:xfrm>
            <a:off x="3127743" y="4567755"/>
            <a:ext cx="4032500" cy="105476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Febrero- Marzo- Abril </a:t>
            </a:r>
          </a:p>
          <a:p>
            <a:pPr algn="ctr"/>
            <a:r>
              <a:rPr lang="es-CO" dirty="0">
                <a:solidFill>
                  <a:schemeClr val="tx1"/>
                </a:solidFill>
              </a:rPr>
              <a:t>Mesas de Participación</a:t>
            </a:r>
          </a:p>
        </p:txBody>
      </p:sp>
      <p:cxnSp>
        <p:nvCxnSpPr>
          <p:cNvPr id="22" name="21 Conector recto"/>
          <p:cNvCxnSpPr/>
          <p:nvPr/>
        </p:nvCxnSpPr>
        <p:spPr>
          <a:xfrm>
            <a:off x="1321051" y="4120736"/>
            <a:ext cx="0" cy="2419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22 Elipse"/>
          <p:cNvSpPr/>
          <p:nvPr/>
        </p:nvSpPr>
        <p:spPr>
          <a:xfrm>
            <a:off x="1206751" y="4362664"/>
            <a:ext cx="228600" cy="208333"/>
          </a:xfrm>
          <a:prstGeom prst="ellipse">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5" name="24 Conector recto"/>
          <p:cNvCxnSpPr/>
          <p:nvPr/>
        </p:nvCxnSpPr>
        <p:spPr>
          <a:xfrm>
            <a:off x="3264151" y="2943493"/>
            <a:ext cx="0" cy="36418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25 Elipse"/>
          <p:cNvSpPr/>
          <p:nvPr/>
        </p:nvSpPr>
        <p:spPr>
          <a:xfrm>
            <a:off x="3149851" y="2718363"/>
            <a:ext cx="228600" cy="20833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26 Rectángulo"/>
          <p:cNvSpPr/>
          <p:nvPr/>
        </p:nvSpPr>
        <p:spPr>
          <a:xfrm>
            <a:off x="460375" y="4667480"/>
            <a:ext cx="1721351" cy="1066568"/>
          </a:xfrm>
          <a:prstGeom prst="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Enero1 de 2021</a:t>
            </a:r>
          </a:p>
          <a:p>
            <a:pPr algn="ctr"/>
            <a:r>
              <a:rPr lang="es-CO" dirty="0">
                <a:solidFill>
                  <a:schemeClr val="tx1"/>
                </a:solidFill>
              </a:rPr>
              <a:t>Inicio</a:t>
            </a:r>
          </a:p>
        </p:txBody>
      </p:sp>
      <p:sp>
        <p:nvSpPr>
          <p:cNvPr id="28" name="27 Rectángulo"/>
          <p:cNvSpPr/>
          <p:nvPr/>
        </p:nvSpPr>
        <p:spPr>
          <a:xfrm>
            <a:off x="2403474" y="1777080"/>
            <a:ext cx="1721351" cy="79408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 Elaboración propuestas de iniciativas/ proyectos </a:t>
            </a:r>
            <a:endParaRPr lang="es-CO" sz="1200" dirty="0">
              <a:solidFill>
                <a:schemeClr val="tx1"/>
              </a:solidFill>
            </a:endParaRPr>
          </a:p>
        </p:txBody>
      </p:sp>
      <p:grpSp>
        <p:nvGrpSpPr>
          <p:cNvPr id="29" name="28 Grupo"/>
          <p:cNvGrpSpPr/>
          <p:nvPr/>
        </p:nvGrpSpPr>
        <p:grpSpPr>
          <a:xfrm>
            <a:off x="6088012" y="3269966"/>
            <a:ext cx="2044468" cy="817787"/>
            <a:chOff x="3681720" y="22021"/>
            <a:chExt cx="2044468" cy="817787"/>
          </a:xfrm>
          <a:solidFill>
            <a:srgbClr val="00B050"/>
          </a:solidFill>
        </p:grpSpPr>
        <p:sp>
          <p:nvSpPr>
            <p:cNvPr id="30" name="29 Cheurón"/>
            <p:cNvSpPr/>
            <p:nvPr/>
          </p:nvSpPr>
          <p:spPr>
            <a:xfrm>
              <a:off x="3681720" y="22021"/>
              <a:ext cx="2044468" cy="817787"/>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Cheurón 4"/>
            <p:cNvSpPr/>
            <p:nvPr/>
          </p:nvSpPr>
          <p:spPr>
            <a:xfrm>
              <a:off x="4190607" y="59738"/>
              <a:ext cx="1126688" cy="6617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CO" sz="2300" b="1" dirty="0"/>
                <a:t>ABRIL</a:t>
              </a:r>
              <a:endParaRPr lang="es-CO" sz="2300" b="1" kern="1200" dirty="0"/>
            </a:p>
          </p:txBody>
        </p:sp>
      </p:grpSp>
      <p:cxnSp>
        <p:nvCxnSpPr>
          <p:cNvPr id="32" name="31 Conector recto"/>
          <p:cNvCxnSpPr/>
          <p:nvPr/>
        </p:nvCxnSpPr>
        <p:spPr>
          <a:xfrm>
            <a:off x="6929772" y="2905777"/>
            <a:ext cx="0" cy="36418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32 Elipse"/>
          <p:cNvSpPr/>
          <p:nvPr/>
        </p:nvSpPr>
        <p:spPr>
          <a:xfrm>
            <a:off x="6815472" y="2710356"/>
            <a:ext cx="228600" cy="2083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33 Rectángulo"/>
          <p:cNvSpPr/>
          <p:nvPr/>
        </p:nvSpPr>
        <p:spPr>
          <a:xfrm>
            <a:off x="6183396" y="1793581"/>
            <a:ext cx="1721351" cy="7940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 Sistematización y consolidación de resultados de las mesas de participación</a:t>
            </a:r>
            <a:endParaRPr lang="es-CO" sz="1200" dirty="0">
              <a:solidFill>
                <a:schemeClr val="tx1"/>
              </a:solidFill>
            </a:endParaRPr>
          </a:p>
        </p:txBody>
      </p:sp>
      <p:grpSp>
        <p:nvGrpSpPr>
          <p:cNvPr id="35" name="34 Grupo"/>
          <p:cNvGrpSpPr/>
          <p:nvPr/>
        </p:nvGrpSpPr>
        <p:grpSpPr>
          <a:xfrm>
            <a:off x="8009054" y="3262447"/>
            <a:ext cx="2044468" cy="817787"/>
            <a:chOff x="3681720" y="22021"/>
            <a:chExt cx="2044468" cy="817787"/>
          </a:xfrm>
          <a:solidFill>
            <a:srgbClr val="7030A0"/>
          </a:solidFill>
        </p:grpSpPr>
        <p:sp>
          <p:nvSpPr>
            <p:cNvPr id="36" name="35 Cheurón"/>
            <p:cNvSpPr/>
            <p:nvPr/>
          </p:nvSpPr>
          <p:spPr>
            <a:xfrm>
              <a:off x="3681720" y="22021"/>
              <a:ext cx="2044468" cy="817787"/>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Cheurón 4"/>
            <p:cNvSpPr/>
            <p:nvPr/>
          </p:nvSpPr>
          <p:spPr>
            <a:xfrm>
              <a:off x="4190607" y="59738"/>
              <a:ext cx="1126688" cy="6617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CO" sz="2300" b="1" dirty="0"/>
                <a:t>MAYO</a:t>
              </a:r>
              <a:endParaRPr lang="es-CO" sz="2300" b="1" kern="1200" dirty="0"/>
            </a:p>
          </p:txBody>
        </p:sp>
      </p:grpSp>
      <p:grpSp>
        <p:nvGrpSpPr>
          <p:cNvPr id="38" name="37 Grupo"/>
          <p:cNvGrpSpPr/>
          <p:nvPr/>
        </p:nvGrpSpPr>
        <p:grpSpPr>
          <a:xfrm>
            <a:off x="9889991" y="3256550"/>
            <a:ext cx="2044468" cy="817787"/>
            <a:chOff x="3681720" y="22021"/>
            <a:chExt cx="2044468" cy="817787"/>
          </a:xfrm>
          <a:solidFill>
            <a:srgbClr val="C80E93"/>
          </a:solidFill>
        </p:grpSpPr>
        <p:sp>
          <p:nvSpPr>
            <p:cNvPr id="39" name="38 Cheurón"/>
            <p:cNvSpPr/>
            <p:nvPr/>
          </p:nvSpPr>
          <p:spPr>
            <a:xfrm>
              <a:off x="3681720" y="22021"/>
              <a:ext cx="2044468" cy="817787"/>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Cheurón 4"/>
            <p:cNvSpPr/>
            <p:nvPr/>
          </p:nvSpPr>
          <p:spPr>
            <a:xfrm>
              <a:off x="4190607" y="59738"/>
              <a:ext cx="1126688" cy="6617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es-CO" sz="2300" b="1" dirty="0"/>
                <a:t>JUNIO</a:t>
              </a:r>
              <a:endParaRPr lang="es-CO" sz="2300" b="1" kern="1200" dirty="0"/>
            </a:p>
          </p:txBody>
        </p:sp>
      </p:grpSp>
      <p:cxnSp>
        <p:nvCxnSpPr>
          <p:cNvPr id="41" name="40 Conector recto"/>
          <p:cNvCxnSpPr/>
          <p:nvPr/>
        </p:nvCxnSpPr>
        <p:spPr>
          <a:xfrm>
            <a:off x="8999204" y="4131487"/>
            <a:ext cx="0" cy="36418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41 Elipse"/>
          <p:cNvSpPr/>
          <p:nvPr/>
        </p:nvSpPr>
        <p:spPr>
          <a:xfrm>
            <a:off x="8884904" y="4463589"/>
            <a:ext cx="228600" cy="2083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42 Rectángulo"/>
          <p:cNvSpPr/>
          <p:nvPr/>
        </p:nvSpPr>
        <p:spPr>
          <a:xfrm>
            <a:off x="8132480" y="4727407"/>
            <a:ext cx="1721351" cy="101065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tx1"/>
              </a:solidFill>
            </a:endParaRPr>
          </a:p>
          <a:p>
            <a:pPr algn="ctr"/>
            <a:r>
              <a:rPr lang="es-CO" sz="1200" b="1" dirty="0">
                <a:solidFill>
                  <a:schemeClr val="tx1"/>
                </a:solidFill>
              </a:rPr>
              <a:t>Redacción Capitulo Plan de Desarrollo</a:t>
            </a:r>
          </a:p>
          <a:p>
            <a:pPr algn="ctr"/>
            <a:r>
              <a:rPr lang="es-CO" sz="1200" b="1" dirty="0">
                <a:solidFill>
                  <a:schemeClr val="tx1"/>
                </a:solidFill>
              </a:rPr>
              <a:t>Inversiones con cargo al SGR</a:t>
            </a:r>
          </a:p>
          <a:p>
            <a:pPr algn="ctr"/>
            <a:r>
              <a:rPr lang="es-CO" sz="1200" dirty="0">
                <a:solidFill>
                  <a:schemeClr val="tx1"/>
                </a:solidFill>
              </a:rPr>
              <a:t> </a:t>
            </a:r>
          </a:p>
        </p:txBody>
      </p:sp>
      <p:cxnSp>
        <p:nvCxnSpPr>
          <p:cNvPr id="44" name="43 Conector recto"/>
          <p:cNvCxnSpPr/>
          <p:nvPr/>
        </p:nvCxnSpPr>
        <p:spPr>
          <a:xfrm>
            <a:off x="10737365" y="2949511"/>
            <a:ext cx="0" cy="364189"/>
          </a:xfrm>
          <a:prstGeom prst="line">
            <a:avLst/>
          </a:prstGeom>
          <a:ln>
            <a:solidFill>
              <a:srgbClr val="C80E93"/>
            </a:solidFill>
          </a:ln>
        </p:spPr>
        <p:style>
          <a:lnRef idx="1">
            <a:schemeClr val="accent1"/>
          </a:lnRef>
          <a:fillRef idx="0">
            <a:schemeClr val="accent1"/>
          </a:fillRef>
          <a:effectRef idx="0">
            <a:schemeClr val="accent1"/>
          </a:effectRef>
          <a:fontRef idx="minor">
            <a:schemeClr val="tx1"/>
          </a:fontRef>
        </p:style>
      </p:cxnSp>
      <p:sp>
        <p:nvSpPr>
          <p:cNvPr id="46" name="45 Elipse"/>
          <p:cNvSpPr/>
          <p:nvPr/>
        </p:nvSpPr>
        <p:spPr>
          <a:xfrm>
            <a:off x="10607425" y="2741178"/>
            <a:ext cx="228600" cy="208333"/>
          </a:xfrm>
          <a:prstGeom prst="ellipse">
            <a:avLst/>
          </a:prstGeom>
          <a:solidFill>
            <a:srgbClr val="C80E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46 Rectángulo"/>
          <p:cNvSpPr/>
          <p:nvPr/>
        </p:nvSpPr>
        <p:spPr>
          <a:xfrm>
            <a:off x="9660616" y="1793581"/>
            <a:ext cx="1721351" cy="794084"/>
          </a:xfrm>
          <a:prstGeom prst="rect">
            <a:avLst/>
          </a:prstGeom>
          <a:noFill/>
          <a:ln>
            <a:solidFill>
              <a:srgbClr val="C80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chemeClr val="tx1"/>
                </a:solidFill>
              </a:rPr>
              <a:t>  Firma, aprobación y publicación del Decreto y el Capítulo</a:t>
            </a:r>
            <a:endParaRPr lang="es-CO" sz="1200" dirty="0">
              <a:solidFill>
                <a:schemeClr val="tx1"/>
              </a:solidFill>
            </a:endParaRPr>
          </a:p>
        </p:txBody>
      </p:sp>
      <p:sp>
        <p:nvSpPr>
          <p:cNvPr id="48" name="47 Rectángulo"/>
          <p:cNvSpPr/>
          <p:nvPr/>
        </p:nvSpPr>
        <p:spPr>
          <a:xfrm>
            <a:off x="10136908" y="4723396"/>
            <a:ext cx="1721351" cy="1010653"/>
          </a:xfrm>
          <a:prstGeom prst="rect">
            <a:avLst/>
          </a:prstGeom>
          <a:noFill/>
          <a:ln>
            <a:solidFill>
              <a:srgbClr val="C80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b="1" dirty="0">
              <a:solidFill>
                <a:schemeClr val="tx1"/>
              </a:solidFill>
            </a:endParaRPr>
          </a:p>
          <a:p>
            <a:pPr algn="ctr"/>
            <a:r>
              <a:rPr lang="es-CO" sz="1200" b="1" dirty="0">
                <a:solidFill>
                  <a:schemeClr val="tx1"/>
                </a:solidFill>
              </a:rPr>
              <a:t> Junio 30 de 2021 </a:t>
            </a:r>
          </a:p>
          <a:p>
            <a:pPr algn="ctr"/>
            <a:r>
              <a:rPr lang="es-CO" sz="1200" b="1" dirty="0">
                <a:solidFill>
                  <a:schemeClr val="tx1"/>
                </a:solidFill>
              </a:rPr>
              <a:t>Fecha límite para la aprobación y publicación del Decreto.</a:t>
            </a:r>
          </a:p>
          <a:p>
            <a:pPr algn="ctr"/>
            <a:r>
              <a:rPr lang="es-CO" sz="1200" dirty="0">
                <a:solidFill>
                  <a:schemeClr val="tx1"/>
                </a:solidFill>
              </a:rPr>
              <a:t> </a:t>
            </a:r>
          </a:p>
        </p:txBody>
      </p:sp>
    </p:spTree>
    <p:extLst>
      <p:ext uri="{BB962C8B-B14F-4D97-AF65-F5344CB8AC3E}">
        <p14:creationId xmlns:p14="http://schemas.microsoft.com/office/powerpoint/2010/main" val="17805494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5FA8FC5F-2B74-42F7-B47C-21298F0C5C4B}"/>
              </a:ext>
            </a:extLst>
          </p:cNvPr>
          <p:cNvGraphicFramePr>
            <a:graphicFrameLocks noGrp="1"/>
          </p:cNvGraphicFramePr>
          <p:nvPr>
            <p:extLst/>
          </p:nvPr>
        </p:nvGraphicFramePr>
        <p:xfrm>
          <a:off x="703976" y="544030"/>
          <a:ext cx="9907397" cy="166131"/>
        </p:xfrm>
        <a:graphic>
          <a:graphicData uri="http://schemas.openxmlformats.org/drawingml/2006/table">
            <a:tbl>
              <a:tblPr/>
              <a:tblGrid>
                <a:gridCol w="1259048">
                  <a:extLst>
                    <a:ext uri="{9D8B030D-6E8A-4147-A177-3AD203B41FA5}">
                      <a16:colId xmlns:a16="http://schemas.microsoft.com/office/drawing/2014/main" val="1698474962"/>
                    </a:ext>
                  </a:extLst>
                </a:gridCol>
                <a:gridCol w="1510018">
                  <a:extLst>
                    <a:ext uri="{9D8B030D-6E8A-4147-A177-3AD203B41FA5}">
                      <a16:colId xmlns:a16="http://schemas.microsoft.com/office/drawing/2014/main" val="3779062057"/>
                    </a:ext>
                  </a:extLst>
                </a:gridCol>
                <a:gridCol w="2491530">
                  <a:extLst>
                    <a:ext uri="{9D8B030D-6E8A-4147-A177-3AD203B41FA5}">
                      <a16:colId xmlns:a16="http://schemas.microsoft.com/office/drawing/2014/main" val="1753301345"/>
                    </a:ext>
                  </a:extLst>
                </a:gridCol>
                <a:gridCol w="1476463">
                  <a:extLst>
                    <a:ext uri="{9D8B030D-6E8A-4147-A177-3AD203B41FA5}">
                      <a16:colId xmlns:a16="http://schemas.microsoft.com/office/drawing/2014/main" val="1467793851"/>
                    </a:ext>
                  </a:extLst>
                </a:gridCol>
                <a:gridCol w="1222297">
                  <a:extLst>
                    <a:ext uri="{9D8B030D-6E8A-4147-A177-3AD203B41FA5}">
                      <a16:colId xmlns:a16="http://schemas.microsoft.com/office/drawing/2014/main" val="2349303848"/>
                    </a:ext>
                  </a:extLst>
                </a:gridCol>
                <a:gridCol w="1948041">
                  <a:extLst>
                    <a:ext uri="{9D8B030D-6E8A-4147-A177-3AD203B41FA5}">
                      <a16:colId xmlns:a16="http://schemas.microsoft.com/office/drawing/2014/main" val="245456641"/>
                    </a:ext>
                  </a:extLst>
                </a:gridCol>
              </a:tblGrid>
              <a:tr h="79067">
                <a:tc>
                  <a:txBody>
                    <a:bodyPr/>
                    <a:lstStyle/>
                    <a:p>
                      <a:pPr algn="ctr" rtl="0" fontAlgn="ctr"/>
                      <a:r>
                        <a:rPr lang="es-CO" sz="1050" b="1" i="0" u="none" strike="noStrike" dirty="0">
                          <a:solidFill>
                            <a:srgbClr val="FFFFFF"/>
                          </a:solidFill>
                          <a:effectLst/>
                          <a:latin typeface="Arial" panose="020B0604020202020204" pitchFamily="34" charset="0"/>
                        </a:rPr>
                        <a:t>No.</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rtl="0" fontAlgn="ctr"/>
                      <a:r>
                        <a:rPr lang="es-CO" sz="1050" b="1" i="0" u="none" strike="noStrike" dirty="0">
                          <a:solidFill>
                            <a:srgbClr val="FFFFFF"/>
                          </a:solidFill>
                          <a:effectLst/>
                          <a:latin typeface="Arial" panose="020B0604020202020204" pitchFamily="34" charset="0"/>
                        </a:rPr>
                        <a:t>Estado/BPIN</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just" rtl="0" fontAlgn="ctr"/>
                      <a:r>
                        <a:rPr lang="es-CO" sz="1050" b="1" i="0" u="none" strike="noStrike" dirty="0">
                          <a:solidFill>
                            <a:srgbClr val="FFFFFF"/>
                          </a:solidFill>
                          <a:effectLst/>
                          <a:latin typeface="Arial" panose="020B0604020202020204" pitchFamily="34" charset="0"/>
                        </a:rPr>
                        <a:t>NOMBRE DEL PROYECTO</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rtl="0" fontAlgn="ctr"/>
                      <a:r>
                        <a:rPr lang="es-CO" sz="1050" b="1" i="0" u="none" strike="noStrike" dirty="0">
                          <a:solidFill>
                            <a:srgbClr val="FFFFFF"/>
                          </a:solidFill>
                          <a:effectLst/>
                          <a:latin typeface="Arial" panose="020B0604020202020204" pitchFamily="34" charset="0"/>
                        </a:rPr>
                        <a:t> VALOR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050" b="1" i="0" u="none" strike="noStrike" dirty="0">
                          <a:solidFill>
                            <a:srgbClr val="FFFFFF"/>
                          </a:solidFill>
                          <a:effectLst/>
                          <a:latin typeface="Arial" panose="020B0604020202020204" pitchFamily="34" charset="0"/>
                        </a:rPr>
                        <a:t>RESPONSABLE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050" b="1" i="0" u="none" strike="noStrike" dirty="0">
                          <a:solidFill>
                            <a:srgbClr val="FFFFFF"/>
                          </a:solidFill>
                          <a:effectLst/>
                          <a:latin typeface="Arial" panose="020B0604020202020204" pitchFamily="34" charset="0"/>
                        </a:rPr>
                        <a:t>MUNICIPIOS </a:t>
                      </a:r>
                    </a:p>
                  </a:txBody>
                  <a:tcPr marL="6111" marR="6111" marT="61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57476842"/>
                  </a:ext>
                </a:extLst>
              </a:tr>
            </a:tbl>
          </a:graphicData>
        </a:graphic>
      </p:graphicFrame>
      <p:graphicFrame>
        <p:nvGraphicFramePr>
          <p:cNvPr id="2" name="1 Tabla"/>
          <p:cNvGraphicFramePr>
            <a:graphicFrameLocks noGrp="1"/>
          </p:cNvGraphicFramePr>
          <p:nvPr>
            <p:extLst>
              <p:ext uri="{D42A27DB-BD31-4B8C-83A1-F6EECF244321}">
                <p14:modId xmlns:p14="http://schemas.microsoft.com/office/powerpoint/2010/main" val="4119435772"/>
              </p:ext>
            </p:extLst>
          </p:nvPr>
        </p:nvGraphicFramePr>
        <p:xfrm>
          <a:off x="746974" y="734095"/>
          <a:ext cx="9856710" cy="4997003"/>
        </p:xfrm>
        <a:graphic>
          <a:graphicData uri="http://schemas.openxmlformats.org/drawingml/2006/table">
            <a:tbl>
              <a:tblPr/>
              <a:tblGrid>
                <a:gridCol w="1209329">
                  <a:extLst>
                    <a:ext uri="{9D8B030D-6E8A-4147-A177-3AD203B41FA5}">
                      <a16:colId xmlns:a16="http://schemas.microsoft.com/office/drawing/2014/main" val="20000"/>
                    </a:ext>
                  </a:extLst>
                </a:gridCol>
                <a:gridCol w="1500733">
                  <a:extLst>
                    <a:ext uri="{9D8B030D-6E8A-4147-A177-3AD203B41FA5}">
                      <a16:colId xmlns:a16="http://schemas.microsoft.com/office/drawing/2014/main" val="20001"/>
                    </a:ext>
                  </a:extLst>
                </a:gridCol>
                <a:gridCol w="2480582">
                  <a:extLst>
                    <a:ext uri="{9D8B030D-6E8A-4147-A177-3AD203B41FA5}">
                      <a16:colId xmlns:a16="http://schemas.microsoft.com/office/drawing/2014/main" val="20002"/>
                    </a:ext>
                  </a:extLst>
                </a:gridCol>
                <a:gridCol w="1442453">
                  <a:extLst>
                    <a:ext uri="{9D8B030D-6E8A-4147-A177-3AD203B41FA5}">
                      <a16:colId xmlns:a16="http://schemas.microsoft.com/office/drawing/2014/main" val="20003"/>
                    </a:ext>
                  </a:extLst>
                </a:gridCol>
                <a:gridCol w="1344103">
                  <a:extLst>
                    <a:ext uri="{9D8B030D-6E8A-4147-A177-3AD203B41FA5}">
                      <a16:colId xmlns:a16="http://schemas.microsoft.com/office/drawing/2014/main" val="20004"/>
                    </a:ext>
                  </a:extLst>
                </a:gridCol>
                <a:gridCol w="1879510">
                  <a:extLst>
                    <a:ext uri="{9D8B030D-6E8A-4147-A177-3AD203B41FA5}">
                      <a16:colId xmlns:a16="http://schemas.microsoft.com/office/drawing/2014/main" val="20005"/>
                    </a:ext>
                  </a:extLst>
                </a:gridCol>
              </a:tblGrid>
              <a:tr h="1455725">
                <a:tc>
                  <a:txBody>
                    <a:bodyPr/>
                    <a:lstStyle/>
                    <a:p>
                      <a:pPr algn="ctr" rtl="0" fontAlgn="ctr"/>
                      <a:r>
                        <a:rPr lang="es-MX" sz="1200" b="0" i="0" u="none" strike="noStrike" dirty="0">
                          <a:solidFill>
                            <a:srgbClr val="000000"/>
                          </a:solidFill>
                          <a:effectLst/>
                          <a:latin typeface="Calibri"/>
                        </a:rPr>
                        <a:t>2</a:t>
                      </a:r>
                      <a:r>
                        <a:rPr lang="es-CO" sz="1200" b="0" i="0" u="none" strike="noStrike" dirty="0">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200" b="0" i="0" u="none" strike="noStrike">
                          <a:solidFill>
                            <a:srgbClr val="000000"/>
                          </a:solidFill>
                          <a:effectLst/>
                          <a:latin typeface="Calibri"/>
                        </a:rPr>
                        <a:t>En estructuración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1200" b="0" i="0" u="none" strike="noStrike">
                          <a:solidFill>
                            <a:srgbClr val="000000"/>
                          </a:solidFill>
                          <a:effectLst/>
                          <a:latin typeface="Calibri"/>
                        </a:rPr>
                        <a:t>CONSTRUCCIÓN PARA DOS AULAS DE CLASE, SALA DE PROFESORES, AULA MULTIPLE (COMEDOR Y RESTAURANTE) Y AREA ADMNISTRATIVA DE LA SEDE BOQUIA, VEREDA BOQUIA, EN EL MUNICIPIO DE SALENTO, DEPARTAMENTO QUINDÍO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200" b="0" i="0" u="none" strike="noStrike">
                          <a:solidFill>
                            <a:srgbClr val="000000"/>
                          </a:solidFill>
                          <a:effectLst/>
                          <a:latin typeface="Calibri"/>
                        </a:rPr>
                        <a:t>1.260.254.105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200" b="0" i="0" u="none" strike="noStrike">
                          <a:solidFill>
                            <a:srgbClr val="000000"/>
                          </a:solidFill>
                          <a:effectLst/>
                          <a:latin typeface="Calibri"/>
                        </a:rPr>
                        <a:t>INFRAESTRUCTURA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CO" sz="1200" b="0" i="0" u="none" strike="noStrike">
                          <a:solidFill>
                            <a:srgbClr val="000000"/>
                          </a:solidFill>
                          <a:effectLst/>
                          <a:latin typeface="Calibri"/>
                        </a:rPr>
                        <a:t>Municipio de Salento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222562">
                <a:tc>
                  <a:txBody>
                    <a:bodyPr/>
                    <a:lstStyle/>
                    <a:p>
                      <a:pPr algn="ctr" rtl="0" fontAlgn="ctr"/>
                      <a:r>
                        <a:rPr lang="es-CO" sz="1200" b="0" i="0" u="none" strike="noStrike" dirty="0">
                          <a:solidFill>
                            <a:srgbClr val="000000"/>
                          </a:solidFill>
                          <a:effectLst/>
                          <a:latin typeface="Calibri"/>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200" b="0" i="0" u="none" strike="noStrike">
                          <a:solidFill>
                            <a:srgbClr val="000000"/>
                          </a:solidFill>
                          <a:effectLst/>
                          <a:latin typeface="Calibri"/>
                        </a:rPr>
                        <a:t>En estructuración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1200" b="0" i="0" u="none" strike="noStrike">
                          <a:solidFill>
                            <a:srgbClr val="000000"/>
                          </a:solidFill>
                          <a:effectLst/>
                          <a:latin typeface="Calibri"/>
                        </a:rPr>
                        <a:t>CONSTRUCCIÓN DE OCHO AULAS DE CLASE Y BATERIAS SANITARIAS DE LA SEDE EDUCATIVA LUIS ARANGO CARDONA, EN EL MUNICIPIO DE LA TEBAIDA DEPARTAMENTO DEL QUINDÍO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200" b="0" i="0" u="none" strike="noStrike">
                          <a:solidFill>
                            <a:srgbClr val="000000"/>
                          </a:solidFill>
                          <a:effectLst/>
                          <a:latin typeface="Calibri"/>
                        </a:rPr>
                        <a:t>2.105.988.912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200" b="0" i="0" u="none" strike="noStrike">
                          <a:solidFill>
                            <a:srgbClr val="000000"/>
                          </a:solidFill>
                          <a:effectLst/>
                          <a:latin typeface="Calibri"/>
                        </a:rPr>
                        <a:t>INFRAESTRUCTURA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CO" sz="1200" b="0" i="0" u="none" strike="noStrike">
                          <a:solidFill>
                            <a:srgbClr val="000000"/>
                          </a:solidFill>
                          <a:effectLst/>
                          <a:latin typeface="Calibri"/>
                        </a:rPr>
                        <a:t>Municipio de la Tebaida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18716">
                <a:tc>
                  <a:txBody>
                    <a:bodyPr/>
                    <a:lstStyle/>
                    <a:p>
                      <a:pPr algn="ctr" rtl="0" fontAlgn="ctr"/>
                      <a:r>
                        <a:rPr lang="es-CO" sz="1200" b="0" i="0" u="none" strike="noStrike" dirty="0">
                          <a:solidFill>
                            <a:srgbClr val="000000"/>
                          </a:solidFill>
                          <a:effectLst/>
                          <a:latin typeface="Calibri"/>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O" sz="1200" b="0" i="0" u="none" strike="noStrike">
                          <a:solidFill>
                            <a:srgbClr val="000000"/>
                          </a:solidFill>
                          <a:effectLst/>
                          <a:latin typeface="Calibri"/>
                        </a:rPr>
                        <a:t>En estructuración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CO" sz="1200" b="0" i="0" u="none" strike="noStrike" dirty="0">
                          <a:solidFill>
                            <a:srgbClr val="000000"/>
                          </a:solidFill>
                          <a:effectLst/>
                          <a:latin typeface="Calibri"/>
                        </a:rPr>
                        <a:t>CONSTRUCCIÓN DE DOS AULAS DE CALSE, SALA DE PROFESORES, AULA MULTIPLE ( COMEDOR Y RESTAURANTE), Y CUBIERTA CANCHA MULTIPLE DE LA SEDE ESDUCATIVALA POPA EN EL MUNICIPIO DE AL TEBAIDA, DEPARTAMENTO DEL QUINDÍO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O" sz="1200" b="0" i="0" u="none" strike="noStrike">
                          <a:solidFill>
                            <a:srgbClr val="000000"/>
                          </a:solidFill>
                          <a:effectLst/>
                          <a:latin typeface="Calibri"/>
                        </a:rPr>
                        <a:t>2.496.618.794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200" b="0" i="0" u="none" strike="noStrike">
                          <a:solidFill>
                            <a:srgbClr val="000000"/>
                          </a:solidFill>
                          <a:effectLst/>
                          <a:latin typeface="Calibri"/>
                        </a:rPr>
                        <a:t>INFRAESTRUCTURA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ctr"/>
                      <a:r>
                        <a:rPr lang="es-CO" sz="1200" b="0" i="0" u="none" strike="noStrike" dirty="0">
                          <a:solidFill>
                            <a:srgbClr val="000000"/>
                          </a:solidFill>
                          <a:effectLst/>
                          <a:latin typeface="Calibri"/>
                        </a:rPr>
                        <a:t>Municipio de la Tebaida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32288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444632" y="3566108"/>
            <a:ext cx="9302735" cy="1312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solidFill>
                  <a:schemeClr val="tx1"/>
                </a:solidFill>
              </a:rPr>
              <a:t>FORMATO </a:t>
            </a:r>
          </a:p>
          <a:p>
            <a:pPr algn="ctr">
              <a:lnSpc>
                <a:spcPct val="107000"/>
              </a:lnSpc>
              <a:spcAft>
                <a:spcPts val="0"/>
              </a:spcAft>
              <a:tabLst>
                <a:tab pos="2806065" algn="ctr"/>
                <a:tab pos="5612130" algn="r"/>
              </a:tabLst>
            </a:pPr>
            <a:r>
              <a:rPr lang="es-CO" sz="2400" b="1" dirty="0">
                <a:solidFill>
                  <a:schemeClr val="tx1"/>
                </a:solidFill>
                <a:latin typeface="Arial"/>
                <a:ea typeface="Calibri"/>
                <a:cs typeface="Times New Roman"/>
              </a:rPr>
              <a:t>Priorización de Proyectos y/o Iniciativas</a:t>
            </a:r>
            <a:endParaRPr lang="es-CO" sz="2400" b="1" dirty="0">
              <a:solidFill>
                <a:schemeClr val="tx1"/>
              </a:solidFill>
              <a:ea typeface="Calibri"/>
              <a:cs typeface="Times New Roman"/>
            </a:endParaRPr>
          </a:p>
          <a:p>
            <a:pPr algn="ctr">
              <a:lnSpc>
                <a:spcPct val="107000"/>
              </a:lnSpc>
              <a:spcAft>
                <a:spcPts val="0"/>
              </a:spcAft>
              <a:tabLst>
                <a:tab pos="2806065" algn="ctr"/>
                <a:tab pos="5612130" algn="r"/>
              </a:tabLst>
            </a:pPr>
            <a:r>
              <a:rPr lang="es-CO" sz="2400" b="1" dirty="0">
                <a:solidFill>
                  <a:schemeClr val="tx1"/>
                </a:solidFill>
                <a:latin typeface="Arial"/>
                <a:ea typeface="Calibri"/>
                <a:cs typeface="Times New Roman"/>
              </a:rPr>
              <a:t>Capítulo de Inversión Sistema General de Regalías</a:t>
            </a:r>
            <a:endParaRPr lang="es-CO" sz="2400" b="1" dirty="0">
              <a:solidFill>
                <a:schemeClr val="tx1"/>
              </a:solidFill>
              <a:ea typeface="Calibri"/>
              <a:cs typeface="Times New Roman"/>
            </a:endParaRPr>
          </a:p>
        </p:txBody>
      </p:sp>
      <p:pic>
        <p:nvPicPr>
          <p:cNvPr id="9" name="Imagen 8">
            <a:extLst>
              <a:ext uri="{FF2B5EF4-FFF2-40B4-BE49-F238E27FC236}">
                <a16:creationId xmlns:a16="http://schemas.microsoft.com/office/drawing/2014/main" id="{41F7672D-6A10-43A4-BCAE-6B6448909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498" y="1177195"/>
            <a:ext cx="3979895" cy="1695223"/>
          </a:xfrm>
          <a:prstGeom prst="rect">
            <a:avLst/>
          </a:prstGeom>
        </p:spPr>
      </p:pic>
    </p:spTree>
    <p:extLst>
      <p:ext uri="{BB962C8B-B14F-4D97-AF65-F5344CB8AC3E}">
        <p14:creationId xmlns:p14="http://schemas.microsoft.com/office/powerpoint/2010/main" val="2708545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nvPr>
        </p:nvGraphicFramePr>
        <p:xfrm>
          <a:off x="888640" y="1622737"/>
          <a:ext cx="9633400" cy="4493508"/>
        </p:xfrm>
        <a:graphic>
          <a:graphicData uri="http://schemas.openxmlformats.org/drawingml/2006/table">
            <a:tbl>
              <a:tblPr firstRow="1" firstCol="1" bandRow="1"/>
              <a:tblGrid>
                <a:gridCol w="1695024">
                  <a:extLst>
                    <a:ext uri="{9D8B030D-6E8A-4147-A177-3AD203B41FA5}">
                      <a16:colId xmlns:a16="http://schemas.microsoft.com/office/drawing/2014/main" val="20000"/>
                    </a:ext>
                  </a:extLst>
                </a:gridCol>
                <a:gridCol w="982345">
                  <a:extLst>
                    <a:ext uri="{9D8B030D-6E8A-4147-A177-3AD203B41FA5}">
                      <a16:colId xmlns:a16="http://schemas.microsoft.com/office/drawing/2014/main" val="20001"/>
                    </a:ext>
                  </a:extLst>
                </a:gridCol>
                <a:gridCol w="1332279">
                  <a:extLst>
                    <a:ext uri="{9D8B030D-6E8A-4147-A177-3AD203B41FA5}">
                      <a16:colId xmlns:a16="http://schemas.microsoft.com/office/drawing/2014/main" val="20002"/>
                    </a:ext>
                  </a:extLst>
                </a:gridCol>
                <a:gridCol w="1101692">
                  <a:extLst>
                    <a:ext uri="{9D8B030D-6E8A-4147-A177-3AD203B41FA5}">
                      <a16:colId xmlns:a16="http://schemas.microsoft.com/office/drawing/2014/main" val="20003"/>
                    </a:ext>
                  </a:extLst>
                </a:gridCol>
                <a:gridCol w="3703081">
                  <a:extLst>
                    <a:ext uri="{9D8B030D-6E8A-4147-A177-3AD203B41FA5}">
                      <a16:colId xmlns:a16="http://schemas.microsoft.com/office/drawing/2014/main" val="20004"/>
                    </a:ext>
                  </a:extLst>
                </a:gridCol>
                <a:gridCol w="818979">
                  <a:extLst>
                    <a:ext uri="{9D8B030D-6E8A-4147-A177-3AD203B41FA5}">
                      <a16:colId xmlns:a16="http://schemas.microsoft.com/office/drawing/2014/main" val="20005"/>
                    </a:ext>
                  </a:extLst>
                </a:gridCol>
              </a:tblGrid>
              <a:tr h="739015">
                <a:tc gridSpan="4">
                  <a:txBody>
                    <a:bodyPr/>
                    <a:lstStyle/>
                    <a:p>
                      <a:pPr algn="l">
                        <a:lnSpc>
                          <a:spcPct val="107000"/>
                        </a:lnSpc>
                        <a:spcAft>
                          <a:spcPts val="0"/>
                        </a:spcAft>
                      </a:pPr>
                      <a:r>
                        <a:rPr lang="es-CO" sz="1400" b="1" dirty="0">
                          <a:solidFill>
                            <a:srgbClr val="000000"/>
                          </a:solidFill>
                          <a:effectLst/>
                          <a:latin typeface="Arial"/>
                          <a:ea typeface="Times New Roman"/>
                          <a:cs typeface="Times New Roman"/>
                        </a:rPr>
                        <a:t>NOMBRE DE LA ENTIDAD/INSTANCIA/COMITÉ/ORGANIZACIÓN QUE REPRESENTA</a:t>
                      </a:r>
                      <a:endParaRPr lang="es-CO" sz="1400" dirty="0">
                        <a:effectLst/>
                        <a:latin typeface="Calibri"/>
                        <a:ea typeface="Calibri"/>
                        <a:cs typeface="Times New Roman"/>
                      </a:endParaRPr>
                    </a:p>
                  </a:txBody>
                  <a:tcPr marL="31986" marR="31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0"/>
                  </a:ext>
                </a:extLst>
              </a:tr>
              <a:tr h="326740">
                <a:tc gridSpan="4">
                  <a:txBody>
                    <a:bodyPr/>
                    <a:lstStyle/>
                    <a:p>
                      <a:pPr algn="l">
                        <a:lnSpc>
                          <a:spcPct val="107000"/>
                        </a:lnSpc>
                        <a:spcAft>
                          <a:spcPts val="0"/>
                        </a:spcAft>
                      </a:pPr>
                      <a:r>
                        <a:rPr lang="es-CO" sz="1400" b="1" dirty="0">
                          <a:solidFill>
                            <a:srgbClr val="000000"/>
                          </a:solidFill>
                          <a:effectLst/>
                          <a:latin typeface="Arial"/>
                          <a:ea typeface="Times New Roman"/>
                          <a:cs typeface="Times New Roman"/>
                        </a:rPr>
                        <a:t>NOMBRE Y APELLIDOS PARTICIPANTE </a:t>
                      </a:r>
                      <a:endParaRPr lang="es-CO" sz="1400" dirty="0">
                        <a:effectLst/>
                        <a:latin typeface="Calibri"/>
                        <a:ea typeface="Calibri"/>
                        <a:cs typeface="Times New Roman"/>
                      </a:endParaRPr>
                    </a:p>
                  </a:txBody>
                  <a:tcPr marL="31986" marR="31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l">
                        <a:lnSpc>
                          <a:spcPct val="107000"/>
                        </a:lnSpc>
                        <a:spcAft>
                          <a:spcPts val="0"/>
                        </a:spcAft>
                      </a:pPr>
                      <a:r>
                        <a:rPr lang="es-CO" sz="1400" dirty="0">
                          <a:solidFill>
                            <a:srgbClr val="000000"/>
                          </a:solidFill>
                          <a:effectLst/>
                          <a:latin typeface="Arial"/>
                          <a:ea typeface="Times New Roman"/>
                          <a:cs typeface="Times New Roman"/>
                        </a:rPr>
                        <a:t> </a:t>
                      </a:r>
                      <a:endParaRPr lang="es-CO" sz="1400" dirty="0">
                        <a:effectLst/>
                        <a:latin typeface="Calibri"/>
                        <a:ea typeface="Calibri"/>
                        <a:cs typeface="Times New Roman"/>
                      </a:endParaRPr>
                    </a:p>
                  </a:txBody>
                  <a:tcPr marL="31986" marR="31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1"/>
                  </a:ext>
                </a:extLst>
              </a:tr>
              <a:tr h="424685">
                <a:tc gridSpan="4">
                  <a:txBody>
                    <a:bodyPr/>
                    <a:lstStyle/>
                    <a:p>
                      <a:pPr algn="just">
                        <a:lnSpc>
                          <a:spcPct val="107000"/>
                        </a:lnSpc>
                        <a:spcAft>
                          <a:spcPts val="0"/>
                        </a:spcAft>
                      </a:pPr>
                      <a:r>
                        <a:rPr lang="es-CO" sz="1400" b="1" dirty="0">
                          <a:solidFill>
                            <a:srgbClr val="000000"/>
                          </a:solidFill>
                          <a:effectLst/>
                          <a:latin typeface="Arial"/>
                          <a:ea typeface="Times New Roman"/>
                          <a:cs typeface="Times New Roman"/>
                        </a:rPr>
                        <a:t>DOCUMENTO DE IDENTIFICACIÓN PARTICIPANTE</a:t>
                      </a:r>
                      <a:endParaRPr lang="es-CO" sz="1400" dirty="0">
                        <a:effectLst/>
                        <a:latin typeface="Calibri"/>
                        <a:ea typeface="Calibri"/>
                        <a:cs typeface="Times New Roman"/>
                      </a:endParaRPr>
                    </a:p>
                  </a:txBody>
                  <a:tcPr marL="31986" marR="31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a:lnSpc>
                          <a:spcPct val="107000"/>
                        </a:lnSpc>
                        <a:spcAft>
                          <a:spcPts val="0"/>
                        </a:spcAft>
                      </a:pPr>
                      <a:r>
                        <a:rPr lang="es-CO" sz="1400" dirty="0">
                          <a:solidFill>
                            <a:srgbClr val="000000"/>
                          </a:solidFill>
                          <a:effectLst/>
                          <a:latin typeface="Arial"/>
                          <a:ea typeface="Times New Roman"/>
                          <a:cs typeface="Times New Roman"/>
                        </a:rPr>
                        <a:t> </a:t>
                      </a:r>
                      <a:endParaRPr lang="es-CO" sz="1400" dirty="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2"/>
                  </a:ext>
                </a:extLst>
              </a:tr>
              <a:tr h="358878">
                <a:tc gridSpan="4">
                  <a:txBody>
                    <a:bodyPr/>
                    <a:lstStyle/>
                    <a:p>
                      <a:pPr algn="ctr">
                        <a:lnSpc>
                          <a:spcPct val="107000"/>
                        </a:lnSpc>
                        <a:spcAft>
                          <a:spcPts val="0"/>
                        </a:spcAft>
                      </a:pPr>
                      <a:r>
                        <a:rPr lang="es-CO" sz="1400" b="1" dirty="0">
                          <a:solidFill>
                            <a:srgbClr val="000000"/>
                          </a:solidFill>
                          <a:effectLst/>
                          <a:latin typeface="Arial"/>
                          <a:ea typeface="Times New Roman"/>
                          <a:cs typeface="Times New Roman"/>
                        </a:rPr>
                        <a:t>DIMENSIÓN SOCIAL</a:t>
                      </a:r>
                      <a:endParaRPr lang="es-CO" sz="1400" dirty="0">
                        <a:effectLst/>
                        <a:latin typeface="Calibri"/>
                        <a:ea typeface="Calibri"/>
                        <a:cs typeface="Times New Roman"/>
                      </a:endParaRPr>
                    </a:p>
                  </a:txBody>
                  <a:tcPr marL="31986" marR="31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a:lnSpc>
                          <a:spcPct val="107000"/>
                        </a:lnSpc>
                        <a:spcAft>
                          <a:spcPts val="0"/>
                        </a:spcAft>
                      </a:pPr>
                      <a:r>
                        <a:rPr lang="es-CO" sz="1400" b="1">
                          <a:solidFill>
                            <a:srgbClr val="000000"/>
                          </a:solidFill>
                          <a:effectLst/>
                          <a:latin typeface="Arial"/>
                          <a:ea typeface="Times New Roman"/>
                          <a:cs typeface="Times New Roman"/>
                        </a:rPr>
                        <a:t>ZONA </a:t>
                      </a:r>
                      <a:endParaRPr lang="es-CO" sz="1400">
                        <a:effectLst/>
                        <a:latin typeface="Calibri"/>
                        <a:ea typeface="Calibri"/>
                        <a:cs typeface="Times New Roman"/>
                      </a:endParaRPr>
                    </a:p>
                  </a:txBody>
                  <a:tcPr marL="31986" marR="31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3"/>
                  </a:ext>
                </a:extLst>
              </a:tr>
              <a:tr h="655259">
                <a:tc gridSpan="4">
                  <a:txBody>
                    <a:bodyPr/>
                    <a:lstStyle/>
                    <a:p>
                      <a:pPr algn="ctr">
                        <a:lnSpc>
                          <a:spcPct val="107000"/>
                        </a:lnSpc>
                        <a:spcAft>
                          <a:spcPts val="0"/>
                        </a:spcAft>
                      </a:pPr>
                      <a:r>
                        <a:rPr lang="es-CO" sz="1400" dirty="0">
                          <a:solidFill>
                            <a:srgbClr val="000000"/>
                          </a:solidFill>
                          <a:effectLst/>
                          <a:latin typeface="Arial"/>
                          <a:ea typeface="Times New Roman"/>
                          <a:cs typeface="Times New Roman"/>
                        </a:rPr>
                        <a:t>Señalar con una X, según corresponda </a:t>
                      </a:r>
                    </a:p>
                    <a:p>
                      <a:pPr algn="ctr">
                        <a:lnSpc>
                          <a:spcPct val="107000"/>
                        </a:lnSpc>
                        <a:spcAft>
                          <a:spcPts val="0"/>
                        </a:spcAft>
                      </a:pPr>
                      <a:endParaRPr lang="es-CO" sz="1400" dirty="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a:lnSpc>
                          <a:spcPct val="107000"/>
                        </a:lnSpc>
                        <a:spcAft>
                          <a:spcPts val="0"/>
                        </a:spcAft>
                      </a:pPr>
                      <a:r>
                        <a:rPr lang="es-CO" sz="1400">
                          <a:solidFill>
                            <a:srgbClr val="000000"/>
                          </a:solidFill>
                          <a:effectLst/>
                          <a:latin typeface="Arial"/>
                          <a:ea typeface="Times New Roman"/>
                          <a:cs typeface="Times New Roman"/>
                        </a:rPr>
                        <a:t>Señalar con una X, según corresponda</a:t>
                      </a:r>
                      <a:endParaRPr lang="es-CO" sz="1400">
                        <a:effectLst/>
                        <a:latin typeface="Calibri"/>
                        <a:ea typeface="Calibri"/>
                        <a:cs typeface="Times New Roman"/>
                      </a:endParaRPr>
                    </a:p>
                  </a:txBody>
                  <a:tcPr marL="31986" marR="31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491986">
                <a:tc>
                  <a:txBody>
                    <a:bodyPr/>
                    <a:lstStyle/>
                    <a:p>
                      <a:pPr algn="l">
                        <a:lnSpc>
                          <a:spcPct val="107000"/>
                        </a:lnSpc>
                        <a:spcAft>
                          <a:spcPts val="0"/>
                        </a:spcAft>
                      </a:pPr>
                      <a:r>
                        <a:rPr lang="es-CO" sz="1400" u="none" strike="noStrike" dirty="0">
                          <a:solidFill>
                            <a:srgbClr val="000000"/>
                          </a:solidFill>
                          <a:effectLst/>
                          <a:latin typeface="Arial"/>
                          <a:ea typeface="Times New Roman"/>
                          <a:cs typeface="Times New Roman"/>
                          <a:hlinkClick r:id="rId2"/>
                        </a:rPr>
                        <a:t>NIÑ@S</a:t>
                      </a:r>
                      <a:endParaRPr lang="es-CO" sz="1400" dirty="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CO" sz="1400"/>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dirty="0">
                          <a:solidFill>
                            <a:srgbClr val="000000"/>
                          </a:solidFill>
                          <a:effectLst/>
                          <a:latin typeface="Arial"/>
                          <a:ea typeface="Times New Roman"/>
                          <a:cs typeface="Times New Roman"/>
                        </a:rPr>
                        <a:t>HOMBRES </a:t>
                      </a:r>
                      <a:endParaRPr lang="es-CO" sz="1400" dirty="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URBANA</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4042">
                <a:tc>
                  <a:txBody>
                    <a:bodyPr/>
                    <a:lstStyle/>
                    <a:p>
                      <a:pPr algn="l">
                        <a:lnSpc>
                          <a:spcPct val="107000"/>
                        </a:lnSpc>
                        <a:spcAft>
                          <a:spcPts val="0"/>
                        </a:spcAft>
                      </a:pPr>
                      <a:r>
                        <a:rPr lang="es-CO" sz="1400">
                          <a:solidFill>
                            <a:srgbClr val="000000"/>
                          </a:solidFill>
                          <a:effectLst/>
                          <a:latin typeface="Arial"/>
                          <a:ea typeface="Times New Roman"/>
                          <a:cs typeface="Times New Roman"/>
                        </a:rPr>
                        <a:t>JÓVENES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MUJERES</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RURAL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6064">
                <a:tc>
                  <a:txBody>
                    <a:bodyPr/>
                    <a:lstStyle/>
                    <a:p>
                      <a:pPr algn="l">
                        <a:lnSpc>
                          <a:spcPct val="107000"/>
                        </a:lnSpc>
                        <a:spcAft>
                          <a:spcPts val="0"/>
                        </a:spcAft>
                      </a:pPr>
                      <a:r>
                        <a:rPr lang="es-CO" sz="1400">
                          <a:solidFill>
                            <a:srgbClr val="000000"/>
                          </a:solidFill>
                          <a:effectLst/>
                          <a:latin typeface="Arial"/>
                          <a:ea typeface="Times New Roman"/>
                          <a:cs typeface="Times New Roman"/>
                        </a:rPr>
                        <a:t>ADULTO </a:t>
                      </a:r>
                      <a:endParaRPr lang="es-CO" sz="1400">
                        <a:effectLst/>
                        <a:latin typeface="Calibri"/>
                        <a:ea typeface="Calibri"/>
                        <a:cs typeface="Times New Roman"/>
                      </a:endParaRPr>
                    </a:p>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GRUPO ÉTNICO</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RURAL DISPERSA</a:t>
                      </a:r>
                      <a:endParaRPr lang="es-CO" sz="1400">
                        <a:effectLst/>
                        <a:latin typeface="Calibri"/>
                        <a:ea typeface="Calibri"/>
                        <a:cs typeface="Times New Roman"/>
                      </a:endParaRPr>
                    </a:p>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6839">
                <a:tc>
                  <a:txBody>
                    <a:bodyPr/>
                    <a:lstStyle/>
                    <a:p>
                      <a:pPr algn="l">
                        <a:lnSpc>
                          <a:spcPct val="107000"/>
                        </a:lnSpc>
                        <a:spcAft>
                          <a:spcPts val="0"/>
                        </a:spcAft>
                      </a:pPr>
                      <a:r>
                        <a:rPr lang="es-CO" sz="1400">
                          <a:solidFill>
                            <a:srgbClr val="000000"/>
                          </a:solidFill>
                          <a:effectLst/>
                          <a:latin typeface="Arial"/>
                          <a:ea typeface="Times New Roman"/>
                          <a:cs typeface="Times New Roman"/>
                        </a:rPr>
                        <a:t>ADULTO MAYOR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a:solidFill>
                            <a:srgbClr val="000000"/>
                          </a:solidFill>
                          <a:effectLst/>
                          <a:latin typeface="Arial"/>
                          <a:ea typeface="Times New Roman"/>
                          <a:cs typeface="Times New Roman"/>
                        </a:rPr>
                        <a:t> </a:t>
                      </a:r>
                      <a:endParaRPr lang="es-CO" sz="140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400" dirty="0">
                          <a:solidFill>
                            <a:srgbClr val="000000"/>
                          </a:solidFill>
                          <a:effectLst/>
                          <a:latin typeface="Arial"/>
                          <a:ea typeface="Times New Roman"/>
                          <a:cs typeface="Times New Roman"/>
                        </a:rPr>
                        <a:t> </a:t>
                      </a:r>
                      <a:endParaRPr lang="es-CO" sz="1400" dirty="0">
                        <a:effectLst/>
                        <a:latin typeface="Calibri"/>
                        <a:ea typeface="Calibri"/>
                        <a:cs typeface="Times New Roman"/>
                      </a:endParaRPr>
                    </a:p>
                  </a:txBody>
                  <a:tcPr marL="31986" marR="3198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3" name="2 Tabla"/>
          <p:cNvGraphicFramePr>
            <a:graphicFrameLocks noGrp="1"/>
          </p:cNvGraphicFramePr>
          <p:nvPr>
            <p:extLst/>
          </p:nvPr>
        </p:nvGraphicFramePr>
        <p:xfrm>
          <a:off x="875762" y="240920"/>
          <a:ext cx="9633397" cy="1197734"/>
        </p:xfrm>
        <a:graphic>
          <a:graphicData uri="http://schemas.openxmlformats.org/drawingml/2006/table">
            <a:tbl>
              <a:tblPr/>
              <a:tblGrid>
                <a:gridCol w="1983347">
                  <a:extLst>
                    <a:ext uri="{9D8B030D-6E8A-4147-A177-3AD203B41FA5}">
                      <a16:colId xmlns:a16="http://schemas.microsoft.com/office/drawing/2014/main" val="20000"/>
                    </a:ext>
                  </a:extLst>
                </a:gridCol>
                <a:gridCol w="5711581">
                  <a:extLst>
                    <a:ext uri="{9D8B030D-6E8A-4147-A177-3AD203B41FA5}">
                      <a16:colId xmlns:a16="http://schemas.microsoft.com/office/drawing/2014/main" val="20001"/>
                    </a:ext>
                  </a:extLst>
                </a:gridCol>
                <a:gridCol w="1938469">
                  <a:extLst>
                    <a:ext uri="{9D8B030D-6E8A-4147-A177-3AD203B41FA5}">
                      <a16:colId xmlns:a16="http://schemas.microsoft.com/office/drawing/2014/main" val="20002"/>
                    </a:ext>
                  </a:extLst>
                </a:gridCol>
              </a:tblGrid>
              <a:tr h="332236">
                <a:tc rowSpan="3">
                  <a:txBody>
                    <a:bodyPr/>
                    <a:lstStyle/>
                    <a:p>
                      <a:pPr algn="ctr">
                        <a:lnSpc>
                          <a:spcPct val="107000"/>
                        </a:lnSpc>
                        <a:spcAft>
                          <a:spcPts val="0"/>
                        </a:spcAft>
                        <a:tabLst>
                          <a:tab pos="2806065" algn="ctr"/>
                          <a:tab pos="5612130" algn="r"/>
                        </a:tabLst>
                      </a:pPr>
                      <a:endParaRPr lang="es-CO"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2806065" algn="ctr"/>
                          <a:tab pos="5612130" algn="r"/>
                        </a:tabLst>
                      </a:pPr>
                      <a:r>
                        <a:rPr lang="es-CO" sz="1200">
                          <a:effectLst/>
                          <a:latin typeface="Arial"/>
                          <a:ea typeface="Calibri"/>
                          <a:cs typeface="Times New Roman"/>
                        </a:rPr>
                        <a:t>FORMATO</a:t>
                      </a:r>
                      <a:endParaRPr lang="es-CO"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2806065" algn="ctr"/>
                          <a:tab pos="5612130" algn="r"/>
                        </a:tabLst>
                      </a:pPr>
                      <a:r>
                        <a:rPr lang="es-CO" sz="1050" b="1" dirty="0">
                          <a:effectLst/>
                          <a:latin typeface="Arial"/>
                          <a:ea typeface="Calibri"/>
                          <a:cs typeface="Times New Roman"/>
                        </a:rPr>
                        <a:t>Código: F-PLA-70</a:t>
                      </a:r>
                      <a:endParaRPr lang="es-CO" sz="105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8464">
                <a:tc vMerge="1">
                  <a:txBody>
                    <a:bodyPr/>
                    <a:lstStyle/>
                    <a:p>
                      <a:endParaRPr lang="es-CO"/>
                    </a:p>
                  </a:txBody>
                  <a:tcPr/>
                </a:tc>
                <a:tc rowSpan="2">
                  <a:txBody>
                    <a:bodyPr/>
                    <a:lstStyle/>
                    <a:p>
                      <a:pPr algn="ctr">
                        <a:lnSpc>
                          <a:spcPct val="107000"/>
                        </a:lnSpc>
                        <a:spcAft>
                          <a:spcPts val="0"/>
                        </a:spcAft>
                        <a:tabLst>
                          <a:tab pos="2806065" algn="ctr"/>
                          <a:tab pos="5612130" algn="r"/>
                        </a:tabLst>
                      </a:pPr>
                      <a:r>
                        <a:rPr lang="es-CO" sz="1400" dirty="0">
                          <a:effectLst/>
                          <a:latin typeface="Arial"/>
                          <a:ea typeface="Calibri"/>
                          <a:cs typeface="Times New Roman"/>
                        </a:rPr>
                        <a:t>Priorización de Proyectos </a:t>
                      </a:r>
                      <a:endParaRPr lang="es-CO" sz="1100" dirty="0">
                        <a:effectLst/>
                        <a:latin typeface="Calibri"/>
                        <a:ea typeface="Calibri"/>
                        <a:cs typeface="Times New Roman"/>
                      </a:endParaRPr>
                    </a:p>
                    <a:p>
                      <a:pPr algn="ctr">
                        <a:lnSpc>
                          <a:spcPct val="107000"/>
                        </a:lnSpc>
                        <a:spcAft>
                          <a:spcPts val="0"/>
                        </a:spcAft>
                        <a:tabLst>
                          <a:tab pos="2806065" algn="ctr"/>
                          <a:tab pos="5612130" algn="r"/>
                        </a:tabLst>
                      </a:pPr>
                      <a:r>
                        <a:rPr lang="es-CO" sz="1400" dirty="0">
                          <a:effectLst/>
                          <a:latin typeface="Arial"/>
                          <a:ea typeface="Calibri"/>
                          <a:cs typeface="Times New Roman"/>
                        </a:rPr>
                        <a:t>Capítulo de Inversión Sistema General de Regalías</a:t>
                      </a:r>
                      <a:endParaRPr lang="es-CO"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Bef>
                          <a:spcPts val="300"/>
                        </a:spcBef>
                        <a:spcAft>
                          <a:spcPts val="300"/>
                        </a:spcAft>
                      </a:pPr>
                      <a:r>
                        <a:rPr lang="es-CO" sz="1050" dirty="0">
                          <a:effectLst/>
                          <a:latin typeface="Arial"/>
                          <a:ea typeface="Calibri"/>
                          <a:cs typeface="Times New Roman"/>
                        </a:rPr>
                        <a:t>Versión: 01</a:t>
                      </a:r>
                      <a:endParaRPr lang="es-CO" sz="1050" dirty="0">
                        <a:effectLst/>
                        <a:latin typeface="Calibri"/>
                        <a:ea typeface="Calibri"/>
                        <a:cs typeface="Times New Roman"/>
                      </a:endParaRPr>
                    </a:p>
                    <a:p>
                      <a:pPr algn="l">
                        <a:lnSpc>
                          <a:spcPct val="107000"/>
                        </a:lnSpc>
                        <a:spcBef>
                          <a:spcPts val="300"/>
                        </a:spcBef>
                        <a:spcAft>
                          <a:spcPts val="300"/>
                        </a:spcAft>
                      </a:pPr>
                      <a:r>
                        <a:rPr lang="es-CO" sz="1050" dirty="0">
                          <a:effectLst/>
                          <a:latin typeface="Arial"/>
                          <a:ea typeface="Calibri"/>
                          <a:cs typeface="Times New Roman"/>
                        </a:rPr>
                        <a:t>Fecha: 07/04/2021</a:t>
                      </a:r>
                      <a:endParaRPr lang="es-CO" sz="105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7034">
                <a:tc vMerge="1">
                  <a:txBody>
                    <a:bodyPr/>
                    <a:lstStyle/>
                    <a:p>
                      <a:endParaRPr lang="es-CO"/>
                    </a:p>
                  </a:txBody>
                  <a:tcPr/>
                </a:tc>
                <a:tc vMerge="1">
                  <a:txBody>
                    <a:bodyPr/>
                    <a:lstStyle/>
                    <a:p>
                      <a:endParaRPr lang="es-CO"/>
                    </a:p>
                  </a:txBody>
                  <a:tcPr/>
                </a:tc>
                <a:tc>
                  <a:txBody>
                    <a:bodyPr/>
                    <a:lstStyle/>
                    <a:p>
                      <a:pPr algn="ctr">
                        <a:lnSpc>
                          <a:spcPct val="107000"/>
                        </a:lnSpc>
                        <a:spcAft>
                          <a:spcPts val="0"/>
                        </a:spcAft>
                        <a:tabLst>
                          <a:tab pos="2806065" algn="ctr"/>
                          <a:tab pos="5612130" algn="r"/>
                        </a:tabLst>
                      </a:pPr>
                      <a:r>
                        <a:rPr lang="es-CO" sz="1000" b="1" dirty="0">
                          <a:effectLst/>
                          <a:latin typeface="Arial"/>
                          <a:ea typeface="Calibri"/>
                          <a:cs typeface="Times New Roman"/>
                        </a:rPr>
                        <a:t>Página 1 de 5 </a:t>
                      </a:r>
                      <a:endParaRPr lang="es-CO"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121" name="Imagen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630" y="377825"/>
            <a:ext cx="923925"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627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081020" y="3646646"/>
          <a:ext cx="6029960" cy="433070"/>
        </p:xfrm>
        <a:graphic>
          <a:graphicData uri="http://schemas.openxmlformats.org/drawingml/2006/table">
            <a:tbl>
              <a:tblPr firstRow="1" firstCol="1" bandRow="1"/>
              <a:tblGrid>
                <a:gridCol w="494665">
                  <a:extLst>
                    <a:ext uri="{9D8B030D-6E8A-4147-A177-3AD203B41FA5}">
                      <a16:colId xmlns:a16="http://schemas.microsoft.com/office/drawing/2014/main" val="20000"/>
                    </a:ext>
                  </a:extLst>
                </a:gridCol>
                <a:gridCol w="4491990">
                  <a:extLst>
                    <a:ext uri="{9D8B030D-6E8A-4147-A177-3AD203B41FA5}">
                      <a16:colId xmlns:a16="http://schemas.microsoft.com/office/drawing/2014/main" val="20001"/>
                    </a:ext>
                  </a:extLst>
                </a:gridCol>
                <a:gridCol w="1043305">
                  <a:extLst>
                    <a:ext uri="{9D8B030D-6E8A-4147-A177-3AD203B41FA5}">
                      <a16:colId xmlns:a16="http://schemas.microsoft.com/office/drawing/2014/main" val="20002"/>
                    </a:ext>
                  </a:extLst>
                </a:gridCol>
              </a:tblGrid>
              <a:tr h="216535">
                <a:tc gridSpan="3">
                  <a:txBody>
                    <a:bodyPr/>
                    <a:lstStyle/>
                    <a:p>
                      <a:pPr algn="ctr">
                        <a:lnSpc>
                          <a:spcPct val="107000"/>
                        </a:lnSpc>
                        <a:spcAft>
                          <a:spcPts val="0"/>
                        </a:spcAft>
                      </a:pPr>
                      <a:r>
                        <a:rPr lang="es-CO" sz="1100">
                          <a:solidFill>
                            <a:srgbClr val="000000"/>
                          </a:solidFill>
                          <a:effectLst/>
                          <a:latin typeface="Arial"/>
                          <a:ea typeface="Times New Roman"/>
                          <a:cs typeface="Times New Roman"/>
                        </a:rPr>
                        <a:t>Priorizar los proyectos de inversión, con una calificación de 1-5 </a:t>
                      </a:r>
                      <a:endParaRPr lang="es-CO"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16535">
                <a:tc>
                  <a:txBody>
                    <a:bodyPr/>
                    <a:lstStyle/>
                    <a:p>
                      <a:pPr algn="ctr">
                        <a:lnSpc>
                          <a:spcPct val="107000"/>
                        </a:lnSpc>
                        <a:spcAft>
                          <a:spcPts val="0"/>
                        </a:spcAft>
                      </a:pPr>
                      <a:r>
                        <a:rPr lang="es-CO" sz="1100" b="1">
                          <a:solidFill>
                            <a:srgbClr val="000000"/>
                          </a:solidFill>
                          <a:effectLst/>
                          <a:latin typeface="Arial"/>
                          <a:ea typeface="Times New Roman"/>
                          <a:cs typeface="Times New Roman"/>
                        </a:rPr>
                        <a:t>No.</a:t>
                      </a:r>
                      <a:endParaRPr lang="es-CO"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100" b="1">
                          <a:solidFill>
                            <a:srgbClr val="000000"/>
                          </a:solidFill>
                          <a:effectLst/>
                          <a:latin typeface="Arial"/>
                          <a:ea typeface="Times New Roman"/>
                          <a:cs typeface="Times New Roman"/>
                        </a:rPr>
                        <a:t>RELACIÓN PROYECTOS</a:t>
                      </a:r>
                      <a:endParaRPr lang="es-CO"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100" b="1">
                          <a:solidFill>
                            <a:srgbClr val="000000"/>
                          </a:solidFill>
                          <a:effectLst/>
                          <a:latin typeface="Arial"/>
                          <a:ea typeface="Times New Roman"/>
                          <a:cs typeface="Times New Roman"/>
                        </a:rPr>
                        <a:t>PUNTAJE</a:t>
                      </a:r>
                      <a:endParaRPr lang="es-CO" sz="11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599667921"/>
              </p:ext>
            </p:extLst>
          </p:nvPr>
        </p:nvGraphicFramePr>
        <p:xfrm>
          <a:off x="788566" y="2936247"/>
          <a:ext cx="9592564" cy="3371474"/>
        </p:xfrm>
        <a:graphic>
          <a:graphicData uri="http://schemas.openxmlformats.org/drawingml/2006/table">
            <a:tbl>
              <a:tblPr firstRow="1" firstCol="1" bandRow="1"/>
              <a:tblGrid>
                <a:gridCol w="486562">
                  <a:extLst>
                    <a:ext uri="{9D8B030D-6E8A-4147-A177-3AD203B41FA5}">
                      <a16:colId xmlns:a16="http://schemas.microsoft.com/office/drawing/2014/main" val="20000"/>
                    </a:ext>
                  </a:extLst>
                </a:gridCol>
                <a:gridCol w="6669246">
                  <a:extLst>
                    <a:ext uri="{9D8B030D-6E8A-4147-A177-3AD203B41FA5}">
                      <a16:colId xmlns:a16="http://schemas.microsoft.com/office/drawing/2014/main" val="20001"/>
                    </a:ext>
                  </a:extLst>
                </a:gridCol>
                <a:gridCol w="1476463">
                  <a:extLst>
                    <a:ext uri="{9D8B030D-6E8A-4147-A177-3AD203B41FA5}">
                      <a16:colId xmlns:a16="http://schemas.microsoft.com/office/drawing/2014/main" val="20002"/>
                    </a:ext>
                  </a:extLst>
                </a:gridCol>
                <a:gridCol w="960293">
                  <a:extLst>
                    <a:ext uri="{9D8B030D-6E8A-4147-A177-3AD203B41FA5}">
                      <a16:colId xmlns:a16="http://schemas.microsoft.com/office/drawing/2014/main" val="20003"/>
                    </a:ext>
                  </a:extLst>
                </a:gridCol>
              </a:tblGrid>
              <a:tr h="387057">
                <a:tc>
                  <a:txBody>
                    <a:bodyPr/>
                    <a:lstStyle/>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3</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CONSTRUCCIÓN DEL COLISEO MULTIDEPORTE DEPARTAMENTAL</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15.000.000.000</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87057">
                <a:tc>
                  <a:txBody>
                    <a:bodyPr/>
                    <a:lstStyle/>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4</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CONSTRUCCIÓN DEL COMPLEJO ACUATICO DEPARTAMENTAL</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15.000.000.000</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84961">
                <a:tc>
                  <a:txBody>
                    <a:bodyPr/>
                    <a:lstStyle/>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3</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CONSTRUCCIÓN DE LA BOLERA PÚBLICA DEPARTAMENTAL</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a:solidFill>
                            <a:srgbClr val="000000"/>
                          </a:solidFill>
                          <a:effectLst/>
                          <a:latin typeface="Calibri"/>
                          <a:ea typeface="Times New Roman"/>
                          <a:cs typeface="Calibri"/>
                        </a:rPr>
                        <a:t>15.000.000.000</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7057">
                <a:tc>
                  <a:txBody>
                    <a:bodyPr/>
                    <a:lstStyle/>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5</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a:solidFill>
                            <a:srgbClr val="000000"/>
                          </a:solidFill>
                          <a:effectLst/>
                          <a:latin typeface="Calibri"/>
                          <a:ea typeface="Times New Roman"/>
                          <a:cs typeface="Calibri"/>
                        </a:rPr>
                        <a:t>MEJORAMIENTO DE VÍAS TERCIARIAS MEDIANTE EL USO DE PLACA HUELLA EN LOS MUNICIPIOS DEL DEPARTAMENTO DEL QUINDÍO - FASE II</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a:solidFill>
                            <a:srgbClr val="000000"/>
                          </a:solidFill>
                          <a:effectLst/>
                          <a:latin typeface="Calibri"/>
                          <a:ea typeface="Times New Roman"/>
                          <a:cs typeface="Calibri"/>
                        </a:rPr>
                        <a:t>22.000.000.000</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6407">
                <a:tc>
                  <a:txBody>
                    <a:bodyPr/>
                    <a:lstStyle/>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6</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a:solidFill>
                            <a:srgbClr val="000000"/>
                          </a:solidFill>
                          <a:effectLst/>
                          <a:latin typeface="Calibri"/>
                          <a:ea typeface="Times New Roman"/>
                          <a:cs typeface="Calibri"/>
                        </a:rPr>
                        <a:t>CONSTRUCCIÓN DEL NUEVO E.S.E. HOSPITAL SAGRADO CORAZÓN DE JESÚS EN EL MUNICIPIO DE QUIMBAYA PARA ATENDER LA POBLACION LOCAL, FLOTANTE Y TURISTAS EN EL DEPARTAMENTO DEL QUINDÍO</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a:solidFill>
                            <a:srgbClr val="000000"/>
                          </a:solidFill>
                          <a:effectLst/>
                          <a:latin typeface="Calibri"/>
                          <a:ea typeface="Times New Roman"/>
                          <a:cs typeface="Calibri"/>
                        </a:rPr>
                        <a:t>12.000.000.000</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82565">
                <a:tc>
                  <a:txBody>
                    <a:bodyPr/>
                    <a:lstStyle/>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7</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CONSTRUCCIÓN DE UNIDAD PEDIÁTRICA DE LA ESE HOSPITAL DEPARTAMENTAL UNIVERSITARIO DEL QUINDÍO SAN JUAN DE DIOS DEL DEPARTAMENTO DEL QUINDÍO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a:solidFill>
                            <a:srgbClr val="000000"/>
                          </a:solidFill>
                          <a:effectLst/>
                          <a:latin typeface="Calibri"/>
                          <a:ea typeface="Times New Roman"/>
                          <a:cs typeface="Calibri"/>
                        </a:rPr>
                        <a:t>25.000.000.000</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055097487"/>
              </p:ext>
            </p:extLst>
          </p:nvPr>
        </p:nvGraphicFramePr>
        <p:xfrm>
          <a:off x="788566" y="215153"/>
          <a:ext cx="9592565" cy="779929"/>
        </p:xfrm>
        <a:graphic>
          <a:graphicData uri="http://schemas.openxmlformats.org/drawingml/2006/table">
            <a:tbl>
              <a:tblPr firstRow="1" firstCol="1" bandRow="1"/>
              <a:tblGrid>
                <a:gridCol w="786922">
                  <a:extLst>
                    <a:ext uri="{9D8B030D-6E8A-4147-A177-3AD203B41FA5}">
                      <a16:colId xmlns:a16="http://schemas.microsoft.com/office/drawing/2014/main" val="20000"/>
                    </a:ext>
                  </a:extLst>
                </a:gridCol>
                <a:gridCol w="7794030">
                  <a:extLst>
                    <a:ext uri="{9D8B030D-6E8A-4147-A177-3AD203B41FA5}">
                      <a16:colId xmlns:a16="http://schemas.microsoft.com/office/drawing/2014/main" val="20001"/>
                    </a:ext>
                  </a:extLst>
                </a:gridCol>
                <a:gridCol w="1011613">
                  <a:extLst>
                    <a:ext uri="{9D8B030D-6E8A-4147-A177-3AD203B41FA5}">
                      <a16:colId xmlns:a16="http://schemas.microsoft.com/office/drawing/2014/main" val="20002"/>
                    </a:ext>
                  </a:extLst>
                </a:gridCol>
              </a:tblGrid>
              <a:tr h="300297">
                <a:tc gridSpan="3">
                  <a:txBody>
                    <a:bodyPr/>
                    <a:lstStyle/>
                    <a:p>
                      <a:pPr algn="ctr">
                        <a:lnSpc>
                          <a:spcPct val="107000"/>
                        </a:lnSpc>
                        <a:spcAft>
                          <a:spcPts val="0"/>
                        </a:spcAft>
                      </a:pPr>
                      <a:r>
                        <a:rPr lang="es-CO" sz="1400" b="1" dirty="0">
                          <a:solidFill>
                            <a:srgbClr val="000000"/>
                          </a:solidFill>
                          <a:effectLst/>
                          <a:latin typeface="Arial"/>
                          <a:ea typeface="Times New Roman"/>
                          <a:cs typeface="Times New Roman"/>
                        </a:rPr>
                        <a:t>PROPUESTAS DE PROYECTOS A PRIORIZAR </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39816">
                <a:tc gridSpan="3">
                  <a:txBody>
                    <a:bodyPr/>
                    <a:lstStyle/>
                    <a:p>
                      <a:pPr algn="ctr">
                        <a:lnSpc>
                          <a:spcPct val="107000"/>
                        </a:lnSpc>
                        <a:spcAft>
                          <a:spcPts val="0"/>
                        </a:spcAft>
                      </a:pPr>
                      <a:r>
                        <a:rPr lang="es-CO" sz="1400" dirty="0">
                          <a:solidFill>
                            <a:srgbClr val="000000"/>
                          </a:solidFill>
                          <a:effectLst/>
                          <a:latin typeface="Arial"/>
                          <a:ea typeface="Times New Roman"/>
                          <a:cs typeface="Times New Roman"/>
                        </a:rPr>
                        <a:t>Priorizar los proyectos de inversión, con una calificación de 1-5 </a:t>
                      </a:r>
                      <a:endParaRPr lang="es-CO"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1"/>
                  </a:ext>
                </a:extLst>
              </a:tr>
              <a:tr h="239816">
                <a:tc>
                  <a:txBody>
                    <a:bodyPr/>
                    <a:lstStyle/>
                    <a:p>
                      <a:pPr algn="ctr">
                        <a:lnSpc>
                          <a:spcPct val="107000"/>
                        </a:lnSpc>
                        <a:spcAft>
                          <a:spcPts val="0"/>
                        </a:spcAft>
                      </a:pPr>
                      <a:r>
                        <a:rPr lang="es-CO" sz="1200" b="1" dirty="0">
                          <a:solidFill>
                            <a:srgbClr val="000000"/>
                          </a:solidFill>
                          <a:effectLst/>
                          <a:latin typeface="Arial"/>
                          <a:ea typeface="Times New Roman"/>
                          <a:cs typeface="Times New Roman"/>
                        </a:rPr>
                        <a:t>No.</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b="1" dirty="0">
                          <a:solidFill>
                            <a:srgbClr val="000000"/>
                          </a:solidFill>
                          <a:effectLst/>
                          <a:latin typeface="Arial"/>
                          <a:ea typeface="Times New Roman"/>
                          <a:cs typeface="Times New Roman"/>
                        </a:rPr>
                        <a:t>RELACIÓN PROYECTOS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solidFill>
                            <a:srgbClr val="000000"/>
                          </a:solidFill>
                          <a:effectLst/>
                          <a:latin typeface="Arial"/>
                          <a:ea typeface="Times New Roman"/>
                          <a:cs typeface="Times New Roman"/>
                        </a:rPr>
                        <a:t>PUNTAJE</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Tabla 4">
            <a:extLst>
              <a:ext uri="{FF2B5EF4-FFF2-40B4-BE49-F238E27FC236}">
                <a16:creationId xmlns:a16="http://schemas.microsoft.com/office/drawing/2014/main" id="{A135E27C-B451-487B-AEE9-3505A62F96BE}"/>
              </a:ext>
            </a:extLst>
          </p:cNvPr>
          <p:cNvGraphicFramePr>
            <a:graphicFrameLocks noGrp="1"/>
          </p:cNvGraphicFramePr>
          <p:nvPr>
            <p:extLst>
              <p:ext uri="{D42A27DB-BD31-4B8C-83A1-F6EECF244321}">
                <p14:modId xmlns:p14="http://schemas.microsoft.com/office/powerpoint/2010/main" val="1495629446"/>
              </p:ext>
            </p:extLst>
          </p:nvPr>
        </p:nvGraphicFramePr>
        <p:xfrm>
          <a:off x="788566" y="1130178"/>
          <a:ext cx="8632272" cy="1806068"/>
        </p:xfrm>
        <a:graphic>
          <a:graphicData uri="http://schemas.openxmlformats.org/drawingml/2006/table">
            <a:tbl>
              <a:tblPr firstRow="1" firstCol="1" bandRow="1"/>
              <a:tblGrid>
                <a:gridCol w="486561">
                  <a:extLst>
                    <a:ext uri="{9D8B030D-6E8A-4147-A177-3AD203B41FA5}">
                      <a16:colId xmlns:a16="http://schemas.microsoft.com/office/drawing/2014/main" val="3789800791"/>
                    </a:ext>
                  </a:extLst>
                </a:gridCol>
                <a:gridCol w="6677636">
                  <a:extLst>
                    <a:ext uri="{9D8B030D-6E8A-4147-A177-3AD203B41FA5}">
                      <a16:colId xmlns:a16="http://schemas.microsoft.com/office/drawing/2014/main" val="1766226733"/>
                    </a:ext>
                  </a:extLst>
                </a:gridCol>
                <a:gridCol w="1468075">
                  <a:extLst>
                    <a:ext uri="{9D8B030D-6E8A-4147-A177-3AD203B41FA5}">
                      <a16:colId xmlns:a16="http://schemas.microsoft.com/office/drawing/2014/main" val="2685320465"/>
                    </a:ext>
                  </a:extLst>
                </a:gridCol>
              </a:tblGrid>
              <a:tr h="280116">
                <a:tc>
                  <a:txBody>
                    <a:bodyPr/>
                    <a:lstStyle/>
                    <a:p>
                      <a:pPr algn="ctr">
                        <a:lnSpc>
                          <a:spcPct val="107000"/>
                        </a:lnSpc>
                        <a:spcAft>
                          <a:spcPts val="0"/>
                        </a:spcAft>
                      </a:pPr>
                      <a:r>
                        <a:rPr lang="es-MX" sz="1200" dirty="0">
                          <a:effectLst/>
                          <a:latin typeface="Calibri"/>
                          <a:ea typeface="Calibri"/>
                          <a:cs typeface="Times New Roman"/>
                        </a:rPr>
                        <a:t>1</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400" dirty="0">
                          <a:effectLst/>
                          <a:latin typeface="Calibri"/>
                          <a:ea typeface="Calibri"/>
                          <a:cs typeface="Times New Roman"/>
                        </a:rPr>
                        <a:t>IMPLEMENTACIÓN DE UN PROCESO DE PRODUCCIÓN, SOSTENIMIENTO Y COMERCIALIZACIÓN  DE HORTALIZAS , AVES  DE POSTURAS, BAJO CONDICIONES SEMICONTROLADAS Y AGROECOLÓGICAS  LIDERADAS POR LAS MUJERES  DE LAS  COMUNIDADES  Y PUEBLOS INDÍGENAS DEL DEPARTAMENTO DEL QUINDÍO.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400" b="0" i="0" u="none" strike="noStrike" dirty="0">
                          <a:solidFill>
                            <a:srgbClr val="000000"/>
                          </a:solidFill>
                          <a:effectLst/>
                          <a:latin typeface="Calibri" panose="020F0502020204030204" pitchFamily="34" charset="0"/>
                        </a:rPr>
                        <a:t>109.153.991</a:t>
                      </a:r>
                      <a:endParaRPr lang="es-CO" sz="1400" b="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2704"/>
                  </a:ext>
                </a:extLst>
              </a:tr>
              <a:tr h="280116">
                <a:tc>
                  <a:txBody>
                    <a:bodyPr/>
                    <a:lstStyle/>
                    <a:p>
                      <a:pPr algn="ctr">
                        <a:lnSpc>
                          <a:spcPct val="107000"/>
                        </a:lnSpc>
                        <a:spcAft>
                          <a:spcPts val="0"/>
                        </a:spcAft>
                      </a:pPr>
                      <a:r>
                        <a:rPr lang="es-MX" sz="1200" dirty="0">
                          <a:effectLst/>
                          <a:latin typeface="Calibri"/>
                          <a:ea typeface="Calibri"/>
                          <a:cs typeface="Times New Roman"/>
                        </a:rPr>
                        <a:t>2</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MX" sz="1400" kern="1200" dirty="0">
                          <a:solidFill>
                            <a:schemeClr val="tx1"/>
                          </a:solidFill>
                          <a:effectLst/>
                          <a:latin typeface="+mn-lt"/>
                          <a:cs typeface="Times New Roman"/>
                        </a:rPr>
                        <a:t>IMPLEMENTACIÓN DE UN PROGRAMA AGRÍCOLA PARA PRODUCCIÓN SOSTENIBLE  DEL CULTIVO YACON EN LA COMUNIDAD AFROCOLOMBIANA EN EL DEPARTAMENTO DEL QUINDÍO</a:t>
                      </a:r>
                      <a:endParaRPr lang="es-CO" sz="1400" kern="1200" dirty="0">
                        <a:solidFill>
                          <a:schemeClr val="tx1"/>
                        </a:solidFill>
                        <a:effectLst/>
                        <a:latin typeface="+mn-lt"/>
                        <a:cs typeface="Times New Roman"/>
                      </a:endParaRPr>
                    </a:p>
                    <a:p>
                      <a:pPr algn="just">
                        <a:lnSpc>
                          <a:spcPct val="107000"/>
                        </a:lnSpc>
                        <a:spcAft>
                          <a:spcPts val="0"/>
                        </a:spcAft>
                      </a:pP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400" b="0" i="0" u="none" strike="noStrike" dirty="0">
                          <a:solidFill>
                            <a:srgbClr val="000000"/>
                          </a:solidFill>
                          <a:effectLst/>
                          <a:latin typeface="Calibri" panose="020F0502020204030204" pitchFamily="34" charset="0"/>
                        </a:rPr>
                        <a:t>109.153.991</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999252"/>
                  </a:ext>
                </a:extLst>
              </a:tr>
            </a:tbl>
          </a:graphicData>
        </a:graphic>
      </p:graphicFrame>
      <p:sp>
        <p:nvSpPr>
          <p:cNvPr id="6" name="Rectángulo 5">
            <a:extLst>
              <a:ext uri="{FF2B5EF4-FFF2-40B4-BE49-F238E27FC236}">
                <a16:creationId xmlns:a16="http://schemas.microsoft.com/office/drawing/2014/main" id="{B7B45DA0-FD0A-48F0-BA33-27ED290E8735}"/>
              </a:ext>
            </a:extLst>
          </p:cNvPr>
          <p:cNvSpPr/>
          <p:nvPr/>
        </p:nvSpPr>
        <p:spPr>
          <a:xfrm>
            <a:off x="9420838" y="1130178"/>
            <a:ext cx="960292" cy="8915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EF29BE94-D4F6-4784-9559-1CA262216E85}"/>
              </a:ext>
            </a:extLst>
          </p:cNvPr>
          <p:cNvSpPr/>
          <p:nvPr/>
        </p:nvSpPr>
        <p:spPr>
          <a:xfrm>
            <a:off x="9420838" y="2038525"/>
            <a:ext cx="960292" cy="8977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62825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9560220"/>
              </p:ext>
            </p:extLst>
          </p:nvPr>
        </p:nvGraphicFramePr>
        <p:xfrm>
          <a:off x="1146220" y="759852"/>
          <a:ext cx="9272789" cy="5393633"/>
        </p:xfrm>
        <a:graphic>
          <a:graphicData uri="http://schemas.openxmlformats.org/drawingml/2006/table">
            <a:tbl>
              <a:tblPr firstRow="1" firstCol="1" bandRow="1"/>
              <a:tblGrid>
                <a:gridCol w="714629">
                  <a:extLst>
                    <a:ext uri="{9D8B030D-6E8A-4147-A177-3AD203B41FA5}">
                      <a16:colId xmlns:a16="http://schemas.microsoft.com/office/drawing/2014/main" val="20000"/>
                    </a:ext>
                  </a:extLst>
                </a:gridCol>
                <a:gridCol w="5417251">
                  <a:extLst>
                    <a:ext uri="{9D8B030D-6E8A-4147-A177-3AD203B41FA5}">
                      <a16:colId xmlns:a16="http://schemas.microsoft.com/office/drawing/2014/main" val="20001"/>
                    </a:ext>
                  </a:extLst>
                </a:gridCol>
                <a:gridCol w="1737113">
                  <a:extLst>
                    <a:ext uri="{9D8B030D-6E8A-4147-A177-3AD203B41FA5}">
                      <a16:colId xmlns:a16="http://schemas.microsoft.com/office/drawing/2014/main" val="20002"/>
                    </a:ext>
                  </a:extLst>
                </a:gridCol>
                <a:gridCol w="1403796">
                  <a:extLst>
                    <a:ext uri="{9D8B030D-6E8A-4147-A177-3AD203B41FA5}">
                      <a16:colId xmlns:a16="http://schemas.microsoft.com/office/drawing/2014/main" val="20003"/>
                    </a:ext>
                  </a:extLst>
                </a:gridCol>
              </a:tblGrid>
              <a:tr h="543938">
                <a:tc>
                  <a:txBody>
                    <a:bodyPr/>
                    <a:lstStyle/>
                    <a:p>
                      <a:pPr algn="ctr">
                        <a:lnSpc>
                          <a:spcPct val="107000"/>
                        </a:lnSpc>
                        <a:spcAft>
                          <a:spcPts val="0"/>
                        </a:spcAft>
                      </a:pPr>
                      <a:endParaRPr lang="es-CO" sz="1400" dirty="0">
                        <a:solidFill>
                          <a:srgbClr val="000000"/>
                        </a:solidFill>
                        <a:effectLst/>
                        <a:latin typeface="Calibri"/>
                        <a:ea typeface="Times New Roman"/>
                        <a:cs typeface="Calibri"/>
                      </a:endParaRPr>
                    </a:p>
                    <a:p>
                      <a:pPr algn="ctr">
                        <a:lnSpc>
                          <a:spcPct val="107000"/>
                        </a:lnSpc>
                        <a:spcAft>
                          <a:spcPts val="0"/>
                        </a:spcAft>
                      </a:pPr>
                      <a:r>
                        <a:rPr lang="es-CO" sz="1400" dirty="0">
                          <a:solidFill>
                            <a:srgbClr val="000000"/>
                          </a:solidFill>
                          <a:effectLst/>
                          <a:latin typeface="Calibri"/>
                          <a:ea typeface="Times New Roman"/>
                          <a:cs typeface="Calibri"/>
                        </a:rPr>
                        <a:t>8</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a:solidFill>
                            <a:srgbClr val="000000"/>
                          </a:solidFill>
                          <a:effectLst/>
                          <a:latin typeface="Calibri"/>
                          <a:ea typeface="Times New Roman"/>
                          <a:cs typeface="Calibri"/>
                        </a:rPr>
                        <a:t>CONSTRUCCIÓN DE OBRAS DE ESTABILIZACIÓN PARA EL MEJORAMIENTO DE LA RED VIAL DEL DEPARTAMENTO QUINDÍO</a:t>
                      </a:r>
                      <a:endParaRPr lang="es-CO" sz="140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3.663.082.859,50</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200">
                          <a:solidFill>
                            <a:srgbClr val="000000"/>
                          </a:solidFill>
                          <a:effectLst/>
                          <a:latin typeface="Calibri"/>
                          <a:ea typeface="Times New Roman"/>
                          <a:cs typeface="Calibri"/>
                        </a:rPr>
                        <a:t> </a:t>
                      </a:r>
                      <a:endParaRPr lang="es-CO" sz="12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95411">
                <a:tc>
                  <a:txBody>
                    <a:bodyPr/>
                    <a:lstStyle/>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9</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ESTUDIOS Y DISEÑOS TÉCNICOS, LEGALES Y AMBIENTALES PARA LA DESCONTAMINACIÓN DE LOS AFLUENTES HÍDRICOS EN LA CUENCA DEL RIO LA VIEJA EN EL DEPARTAMENTO DEL QUINDIO - FASE II</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2.000.000.000</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200">
                          <a:solidFill>
                            <a:srgbClr val="000000"/>
                          </a:solidFill>
                          <a:effectLst/>
                          <a:latin typeface="Calibri"/>
                          <a:ea typeface="Times New Roman"/>
                          <a:cs typeface="Calibri"/>
                        </a:rPr>
                        <a:t> </a:t>
                      </a:r>
                      <a:endParaRPr lang="es-CO" sz="12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96558">
                <a:tc>
                  <a:txBody>
                    <a:bodyPr/>
                    <a:lstStyle/>
                    <a:p>
                      <a:pPr algn="ctr">
                        <a:lnSpc>
                          <a:spcPct val="107000"/>
                        </a:lnSpc>
                        <a:spcAft>
                          <a:spcPts val="0"/>
                        </a:spcAft>
                      </a:pPr>
                      <a:endParaRPr lang="es-CO" sz="1400" dirty="0">
                        <a:solidFill>
                          <a:srgbClr val="000000"/>
                        </a:solidFill>
                        <a:effectLst/>
                        <a:latin typeface="Calibri"/>
                        <a:ea typeface="Times New Roman"/>
                        <a:cs typeface="Calibri"/>
                      </a:endParaRPr>
                    </a:p>
                    <a:p>
                      <a:pPr algn="ctr">
                        <a:lnSpc>
                          <a:spcPct val="107000"/>
                        </a:lnSpc>
                        <a:spcAft>
                          <a:spcPts val="0"/>
                        </a:spcAft>
                      </a:pPr>
                      <a:r>
                        <a:rPr lang="es-CO" sz="1400" dirty="0">
                          <a:solidFill>
                            <a:srgbClr val="000000"/>
                          </a:solidFill>
                          <a:effectLst/>
                          <a:latin typeface="Calibri"/>
                          <a:ea typeface="Times New Roman"/>
                          <a:cs typeface="Calibri"/>
                        </a:rPr>
                        <a:t>10</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CONSTRUCCIÓN DE CUBIERTAS METÁLICAS EN PLACAS POLIDEPORTIVAS DE LAS INSTITUCIONES EDUCATIVAS DEL QUINDÍO. </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7.242.633.922</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CO" sz="1200">
                          <a:solidFill>
                            <a:srgbClr val="000000"/>
                          </a:solidFill>
                          <a:effectLst/>
                          <a:latin typeface="Calibri"/>
                          <a:ea typeface="Times New Roman"/>
                          <a:cs typeface="Calibri"/>
                        </a:rPr>
                        <a:t> </a:t>
                      </a:r>
                      <a:endParaRPr lang="es-CO" sz="12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2744">
                <a:tc>
                  <a:txBody>
                    <a:bodyPr/>
                    <a:lstStyle/>
                    <a:p>
                      <a:pPr algn="just">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11</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DESARROLLO DE INSTRUMENTOS Y HERRAMIENTAS PARA LA PLANEACION Y GESTION DEL ORDENAMIENTO TERRITORIAL Y ACTUALIZACION DEL EOT DEL MUNICIPIO DE PIJAO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1.463.023.324,24</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200">
                          <a:solidFill>
                            <a:srgbClr val="000000"/>
                          </a:solidFill>
                          <a:effectLst/>
                          <a:latin typeface="Calibri"/>
                          <a:ea typeface="Times New Roman"/>
                          <a:cs typeface="Calibri"/>
                        </a:rPr>
                        <a:t> </a:t>
                      </a:r>
                      <a:endParaRPr lang="es-CO" sz="12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16708">
                <a:tc>
                  <a:txBody>
                    <a:bodyPr/>
                    <a:lstStyle/>
                    <a:p>
                      <a:pPr algn="ctr">
                        <a:lnSpc>
                          <a:spcPct val="107000"/>
                        </a:lnSpc>
                        <a:spcAft>
                          <a:spcPts val="0"/>
                        </a:spcAft>
                      </a:pPr>
                      <a:r>
                        <a:rPr lang="es-CO" sz="1400" dirty="0">
                          <a:solidFill>
                            <a:srgbClr val="000000"/>
                          </a:solidFill>
                          <a:effectLst/>
                          <a:latin typeface="Calibri"/>
                          <a:ea typeface="Times New Roman"/>
                          <a:cs typeface="Calibri"/>
                        </a:rPr>
                        <a:t>12</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RESTAURACIÓN ESTACIÓN FERROCARRIL SALENTO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1.036.070.054</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200">
                          <a:solidFill>
                            <a:srgbClr val="000000"/>
                          </a:solidFill>
                          <a:effectLst/>
                          <a:latin typeface="Calibri"/>
                          <a:ea typeface="Times New Roman"/>
                          <a:cs typeface="Calibri"/>
                        </a:rPr>
                        <a:t> </a:t>
                      </a:r>
                      <a:endParaRPr lang="es-CO" sz="12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21354">
                <a:tc>
                  <a:txBody>
                    <a:bodyPr/>
                    <a:lstStyle/>
                    <a:p>
                      <a:pPr algn="ctr">
                        <a:lnSpc>
                          <a:spcPct val="107000"/>
                        </a:lnSpc>
                        <a:spcAft>
                          <a:spcPts val="0"/>
                        </a:spcAft>
                      </a:pPr>
                      <a:r>
                        <a:rPr lang="es-CO" sz="1400" dirty="0">
                          <a:solidFill>
                            <a:srgbClr val="000000"/>
                          </a:solidFill>
                          <a:effectLst/>
                          <a:latin typeface="Calibri"/>
                          <a:ea typeface="Times New Roman"/>
                          <a:cs typeface="Calibri"/>
                        </a:rPr>
                        <a:t>13</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RESTAURACIÓN ESTACION FERROCARRIL QUIMBAYA</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3.204.426.236</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200">
                          <a:solidFill>
                            <a:srgbClr val="000000"/>
                          </a:solidFill>
                          <a:effectLst/>
                          <a:latin typeface="Calibri"/>
                          <a:ea typeface="Times New Roman"/>
                          <a:cs typeface="Calibri"/>
                        </a:rPr>
                        <a:t> </a:t>
                      </a:r>
                      <a:endParaRPr lang="es-CO" sz="12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62744">
                <a:tc>
                  <a:txBody>
                    <a:bodyPr/>
                    <a:lstStyle/>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14</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FORTALECIMIENTO DE LAS ENTIDADES DE PRIMERA RESPUESTA COMO MECANISMO DE REDUCCIÓN DE LA VULNERABILIDAD EN EL DEPARTAMENTO DEL QUINDÍO. </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6.552.567.330</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200">
                          <a:solidFill>
                            <a:srgbClr val="000000"/>
                          </a:solidFill>
                          <a:effectLst/>
                          <a:latin typeface="Calibri"/>
                          <a:ea typeface="Times New Roman"/>
                          <a:cs typeface="Calibri"/>
                        </a:rPr>
                        <a:t> </a:t>
                      </a:r>
                      <a:endParaRPr lang="es-CO" sz="12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62744">
                <a:tc>
                  <a:txBody>
                    <a:bodyPr/>
                    <a:lstStyle/>
                    <a:p>
                      <a:pPr algn="just">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15</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ESTUDIOS Y DISEÑOS PARA LA CONSTRUCCIÓN DEL EDIFICIO DE INVESTIGACIONES Y MUSEO DE CIENCIAS NATURALES DE LA UNIVERSIDAD DEL QUINDÍO.</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1.386.099.578</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200">
                          <a:solidFill>
                            <a:srgbClr val="000000"/>
                          </a:solidFill>
                          <a:effectLst/>
                          <a:latin typeface="Calibri"/>
                          <a:ea typeface="Times New Roman"/>
                          <a:cs typeface="Calibri"/>
                        </a:rPr>
                        <a:t> </a:t>
                      </a:r>
                      <a:endParaRPr lang="es-CO" sz="120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795411">
                <a:tc>
                  <a:txBody>
                    <a:bodyPr/>
                    <a:lstStyle/>
                    <a:p>
                      <a:pPr algn="just">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just">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16</a:t>
                      </a:r>
                      <a:endParaRPr lang="es-CO" sz="14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dirty="0">
                          <a:solidFill>
                            <a:srgbClr val="000000"/>
                          </a:solidFill>
                          <a:effectLst/>
                          <a:latin typeface="Calibri"/>
                          <a:ea typeface="Times New Roman"/>
                          <a:cs typeface="Calibri"/>
                        </a:rPr>
                        <a:t>ADECUACIÓN DE UN CENTRO INTEGRAL PARA EL ACOMPAÑAMIENTO Y SEGUIMIENTO DE LOS PROCESOS DE EMPRENDIMIENTO E INNOVACIÓN EMPRESARIAL EN EL DEPARTAMENTO DEL QUINDÍO. </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298.915.796</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200" dirty="0">
                          <a:solidFill>
                            <a:srgbClr val="000000"/>
                          </a:solidFill>
                          <a:effectLst/>
                          <a:latin typeface="Calibri"/>
                          <a:ea typeface="Times New Roman"/>
                          <a:cs typeface="Calibri"/>
                        </a:rPr>
                        <a:t> </a:t>
                      </a:r>
                      <a:endParaRPr lang="es-CO" sz="1200" dirty="0">
                        <a:effectLst/>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graphicFrame>
        <p:nvGraphicFramePr>
          <p:cNvPr id="3" name="2 Tabla"/>
          <p:cNvGraphicFramePr>
            <a:graphicFrameLocks noGrp="1"/>
          </p:cNvGraphicFramePr>
          <p:nvPr>
            <p:extLst/>
          </p:nvPr>
        </p:nvGraphicFramePr>
        <p:xfrm>
          <a:off x="1111876" y="428222"/>
          <a:ext cx="9294254" cy="280116"/>
        </p:xfrm>
        <a:graphic>
          <a:graphicData uri="http://schemas.openxmlformats.org/drawingml/2006/table">
            <a:tbl>
              <a:tblPr firstRow="1" firstCol="1" bandRow="1"/>
              <a:tblGrid>
                <a:gridCol w="775997">
                  <a:extLst>
                    <a:ext uri="{9D8B030D-6E8A-4147-A177-3AD203B41FA5}">
                      <a16:colId xmlns:a16="http://schemas.microsoft.com/office/drawing/2014/main" val="20000"/>
                    </a:ext>
                  </a:extLst>
                </a:gridCol>
                <a:gridCol w="7101581">
                  <a:extLst>
                    <a:ext uri="{9D8B030D-6E8A-4147-A177-3AD203B41FA5}">
                      <a16:colId xmlns:a16="http://schemas.microsoft.com/office/drawing/2014/main" val="20001"/>
                    </a:ext>
                  </a:extLst>
                </a:gridCol>
                <a:gridCol w="1416676">
                  <a:extLst>
                    <a:ext uri="{9D8B030D-6E8A-4147-A177-3AD203B41FA5}">
                      <a16:colId xmlns:a16="http://schemas.microsoft.com/office/drawing/2014/main" val="20002"/>
                    </a:ext>
                  </a:extLst>
                </a:gridCol>
              </a:tblGrid>
              <a:tr h="280116">
                <a:tc>
                  <a:txBody>
                    <a:bodyPr/>
                    <a:lstStyle/>
                    <a:p>
                      <a:pPr algn="ctr">
                        <a:lnSpc>
                          <a:spcPct val="107000"/>
                        </a:lnSpc>
                        <a:spcAft>
                          <a:spcPts val="0"/>
                        </a:spcAft>
                      </a:pPr>
                      <a:r>
                        <a:rPr lang="es-CO" sz="1200" b="1" dirty="0">
                          <a:solidFill>
                            <a:srgbClr val="000000"/>
                          </a:solidFill>
                          <a:effectLst/>
                          <a:latin typeface="Arial"/>
                          <a:ea typeface="Times New Roman"/>
                          <a:cs typeface="Times New Roman"/>
                        </a:rPr>
                        <a:t>No.</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b="1" dirty="0">
                          <a:solidFill>
                            <a:srgbClr val="000000"/>
                          </a:solidFill>
                          <a:effectLst/>
                          <a:latin typeface="Arial"/>
                          <a:ea typeface="Times New Roman"/>
                          <a:cs typeface="Times New Roman"/>
                        </a:rPr>
                        <a:t>RELACIÓN PROYECTOS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solidFill>
                            <a:srgbClr val="000000"/>
                          </a:solidFill>
                          <a:effectLst/>
                          <a:latin typeface="Arial"/>
                          <a:ea typeface="Times New Roman"/>
                          <a:cs typeface="Times New Roman"/>
                        </a:rPr>
                        <a:t>PUNTAJE</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3474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nvPr>
        </p:nvGraphicFramePr>
        <p:xfrm>
          <a:off x="1111876" y="428222"/>
          <a:ext cx="9294254" cy="280116"/>
        </p:xfrm>
        <a:graphic>
          <a:graphicData uri="http://schemas.openxmlformats.org/drawingml/2006/table">
            <a:tbl>
              <a:tblPr firstRow="1" firstCol="1" bandRow="1"/>
              <a:tblGrid>
                <a:gridCol w="775997">
                  <a:extLst>
                    <a:ext uri="{9D8B030D-6E8A-4147-A177-3AD203B41FA5}">
                      <a16:colId xmlns:a16="http://schemas.microsoft.com/office/drawing/2014/main" val="20000"/>
                    </a:ext>
                  </a:extLst>
                </a:gridCol>
                <a:gridCol w="7101581">
                  <a:extLst>
                    <a:ext uri="{9D8B030D-6E8A-4147-A177-3AD203B41FA5}">
                      <a16:colId xmlns:a16="http://schemas.microsoft.com/office/drawing/2014/main" val="20001"/>
                    </a:ext>
                  </a:extLst>
                </a:gridCol>
                <a:gridCol w="1416676">
                  <a:extLst>
                    <a:ext uri="{9D8B030D-6E8A-4147-A177-3AD203B41FA5}">
                      <a16:colId xmlns:a16="http://schemas.microsoft.com/office/drawing/2014/main" val="20002"/>
                    </a:ext>
                  </a:extLst>
                </a:gridCol>
              </a:tblGrid>
              <a:tr h="280116">
                <a:tc>
                  <a:txBody>
                    <a:bodyPr/>
                    <a:lstStyle/>
                    <a:p>
                      <a:pPr algn="ctr">
                        <a:lnSpc>
                          <a:spcPct val="107000"/>
                        </a:lnSpc>
                        <a:spcAft>
                          <a:spcPts val="0"/>
                        </a:spcAft>
                      </a:pPr>
                      <a:r>
                        <a:rPr lang="es-CO" sz="1200" b="1" dirty="0">
                          <a:solidFill>
                            <a:srgbClr val="000000"/>
                          </a:solidFill>
                          <a:effectLst/>
                          <a:latin typeface="Arial"/>
                          <a:ea typeface="Times New Roman"/>
                          <a:cs typeface="Times New Roman"/>
                        </a:rPr>
                        <a:t>No.</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400" b="1" dirty="0">
                          <a:solidFill>
                            <a:srgbClr val="000000"/>
                          </a:solidFill>
                          <a:effectLst/>
                          <a:latin typeface="Arial"/>
                          <a:ea typeface="Times New Roman"/>
                          <a:cs typeface="Times New Roman"/>
                        </a:rPr>
                        <a:t>RELACIÓN PROYECTOS</a:t>
                      </a:r>
                      <a:endParaRPr lang="es-CO" sz="14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200" b="1" dirty="0">
                          <a:solidFill>
                            <a:srgbClr val="000000"/>
                          </a:solidFill>
                          <a:effectLst/>
                          <a:latin typeface="Arial"/>
                          <a:ea typeface="Times New Roman"/>
                          <a:cs typeface="Times New Roman"/>
                        </a:rPr>
                        <a:t>PUNTAJE</a:t>
                      </a:r>
                      <a:endParaRPr lang="es-CO" sz="12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832376385"/>
              </p:ext>
            </p:extLst>
          </p:nvPr>
        </p:nvGraphicFramePr>
        <p:xfrm>
          <a:off x="1111876" y="733119"/>
          <a:ext cx="9298546" cy="5391761"/>
        </p:xfrm>
        <a:graphic>
          <a:graphicData uri="http://schemas.openxmlformats.org/drawingml/2006/table">
            <a:tbl>
              <a:tblPr firstRow="1" firstCol="1" bandRow="1"/>
              <a:tblGrid>
                <a:gridCol w="775647">
                  <a:extLst>
                    <a:ext uri="{9D8B030D-6E8A-4147-A177-3AD203B41FA5}">
                      <a16:colId xmlns:a16="http://schemas.microsoft.com/office/drawing/2014/main" val="20000"/>
                    </a:ext>
                  </a:extLst>
                </a:gridCol>
                <a:gridCol w="5483486">
                  <a:extLst>
                    <a:ext uri="{9D8B030D-6E8A-4147-A177-3AD203B41FA5}">
                      <a16:colId xmlns:a16="http://schemas.microsoft.com/office/drawing/2014/main" val="20001"/>
                    </a:ext>
                  </a:extLst>
                </a:gridCol>
                <a:gridCol w="1630378">
                  <a:extLst>
                    <a:ext uri="{9D8B030D-6E8A-4147-A177-3AD203B41FA5}">
                      <a16:colId xmlns:a16="http://schemas.microsoft.com/office/drawing/2014/main" val="20002"/>
                    </a:ext>
                  </a:extLst>
                </a:gridCol>
                <a:gridCol w="1409035">
                  <a:extLst>
                    <a:ext uri="{9D8B030D-6E8A-4147-A177-3AD203B41FA5}">
                      <a16:colId xmlns:a16="http://schemas.microsoft.com/office/drawing/2014/main" val="20003"/>
                    </a:ext>
                  </a:extLst>
                </a:gridCol>
              </a:tblGrid>
              <a:tr h="1106014">
                <a:tc>
                  <a:txBody>
                    <a:bodyPr/>
                    <a:lstStyle/>
                    <a:p>
                      <a:pPr algn="just">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just">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just">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17</a:t>
                      </a:r>
                    </a:p>
                    <a:p>
                      <a:pPr algn="ctr">
                        <a:lnSpc>
                          <a:spcPct val="107000"/>
                        </a:lnSpc>
                        <a:spcAft>
                          <a:spcPts val="0"/>
                        </a:spcAft>
                      </a:pPr>
                      <a:endParaRPr lang="es-CO" sz="1400" dirty="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a:solidFill>
                            <a:srgbClr val="000000"/>
                          </a:solidFill>
                          <a:effectLst/>
                          <a:latin typeface="Calibri"/>
                          <a:ea typeface="Times New Roman"/>
                          <a:cs typeface="Calibri"/>
                        </a:rPr>
                        <a:t>FORTALECIMIENTO DE LA GESTIÓN EMPRESARIAL DE LAS CADENAS PRODUCTIVAS Y CLÚSTERES A PARTIR DE LA ESTRUCTURACIÓN DEL SISTEMA CLÚSTER Q PARA FOMENTAR EL DESARROLLO EMPRESARIAL Y ECONÓMICO, EN EL DEPARTAMENTO DEL QUINDÍO</a:t>
                      </a:r>
                      <a:endParaRPr lang="es-CO" sz="140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1,1185.504,000</a:t>
                      </a:r>
                      <a:endParaRPr lang="es-CO" sz="1400" dirty="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a:solidFill>
                            <a:srgbClr val="000000"/>
                          </a:solidFill>
                          <a:effectLst/>
                          <a:latin typeface="Calibri"/>
                          <a:ea typeface="Times New Roman"/>
                          <a:cs typeface="Calibri"/>
                        </a:rPr>
                        <a:t> </a:t>
                      </a:r>
                      <a:endParaRPr lang="es-CO" sz="140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36484">
                <a:tc>
                  <a:txBody>
                    <a:bodyPr/>
                    <a:lstStyle/>
                    <a:p>
                      <a:pPr algn="ctr">
                        <a:lnSpc>
                          <a:spcPct val="107000"/>
                        </a:lnSpc>
                        <a:spcAft>
                          <a:spcPts val="0"/>
                        </a:spcAft>
                      </a:pPr>
                      <a:r>
                        <a:rPr lang="es-CO" sz="1400" dirty="0">
                          <a:solidFill>
                            <a:srgbClr val="000000"/>
                          </a:solidFill>
                          <a:effectLst/>
                          <a:latin typeface="Calibri"/>
                          <a:ea typeface="Times New Roman"/>
                          <a:cs typeface="Calibri"/>
                        </a:rPr>
                        <a:t>18</a:t>
                      </a:r>
                      <a:endParaRPr lang="es-CO" sz="1400" dirty="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a:solidFill>
                            <a:srgbClr val="000000"/>
                          </a:solidFill>
                          <a:effectLst/>
                          <a:latin typeface="Calibri"/>
                          <a:ea typeface="Times New Roman"/>
                          <a:cs typeface="Calibri"/>
                        </a:rPr>
                        <a:t>FORTALECIMIENTO DEL EMPLEO A TRAVÉS FACTORES DEL MERCADO LABORAL EN EL DEPARTAMENTO DEL QUINDÍO</a:t>
                      </a:r>
                      <a:endParaRPr lang="es-CO" sz="140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1.000.000.000</a:t>
                      </a:r>
                      <a:endParaRPr lang="es-CO" sz="1400" dirty="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a:solidFill>
                            <a:srgbClr val="000000"/>
                          </a:solidFill>
                          <a:effectLst/>
                          <a:latin typeface="Calibri"/>
                          <a:ea typeface="Times New Roman"/>
                          <a:cs typeface="Calibri"/>
                        </a:rPr>
                        <a:t> </a:t>
                      </a:r>
                      <a:endParaRPr lang="es-CO" sz="140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04961">
                <a:tc>
                  <a:txBody>
                    <a:bodyPr/>
                    <a:lstStyle/>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CO" sz="1400" dirty="0">
                          <a:solidFill>
                            <a:srgbClr val="000000"/>
                          </a:solidFill>
                          <a:effectLst/>
                          <a:latin typeface="Calibri"/>
                          <a:ea typeface="Times New Roman"/>
                          <a:cs typeface="Calibri"/>
                        </a:rPr>
                        <a:t>19</a:t>
                      </a:r>
                      <a:endParaRPr lang="es-CO" sz="1400" dirty="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a:solidFill>
                            <a:srgbClr val="000000"/>
                          </a:solidFill>
                          <a:effectLst/>
                          <a:latin typeface="Calibri"/>
                          <a:ea typeface="Times New Roman"/>
                          <a:cs typeface="Calibri"/>
                        </a:rPr>
                        <a:t>INCREMENTO DE LAS CAPACIDADES DE I+D+I EN EMPRESAS Y EMPRENDIMIENTOS MEDIANTE EL DESARROLLO DE EMPRENDIMIENTOS DE ALTO IMPACTO DEL DEPARTAMENTO DEL QUINDÍO </a:t>
                      </a:r>
                      <a:endParaRPr lang="es-CO" sz="140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1.138.940.000</a:t>
                      </a:r>
                      <a:endParaRPr lang="es-CO" sz="1400" dirty="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a:solidFill>
                            <a:srgbClr val="000000"/>
                          </a:solidFill>
                          <a:effectLst/>
                          <a:latin typeface="Calibri"/>
                          <a:ea typeface="Times New Roman"/>
                          <a:cs typeface="Calibri"/>
                        </a:rPr>
                        <a:t> </a:t>
                      </a:r>
                      <a:endParaRPr lang="es-CO" sz="140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6484">
                <a:tc>
                  <a:txBody>
                    <a:bodyPr/>
                    <a:lstStyle/>
                    <a:p>
                      <a:pPr algn="ct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p>
                      <a:pPr algn="ctr">
                        <a:lnSpc>
                          <a:spcPct val="107000"/>
                        </a:lnSpc>
                        <a:spcAft>
                          <a:spcPts val="0"/>
                        </a:spcAft>
                      </a:pPr>
                      <a:r>
                        <a:rPr lang="es-MX" sz="1400" dirty="0">
                          <a:solidFill>
                            <a:srgbClr val="000000"/>
                          </a:solidFill>
                          <a:effectLst/>
                          <a:latin typeface="Calibri"/>
                          <a:ea typeface="Calibri"/>
                          <a:cs typeface="Calibri"/>
                        </a:rPr>
                        <a:t>2</a:t>
                      </a:r>
                      <a:r>
                        <a:rPr lang="es-CO" sz="1400" dirty="0">
                          <a:solidFill>
                            <a:srgbClr val="000000"/>
                          </a:solidFill>
                          <a:effectLst/>
                          <a:latin typeface="Calibri"/>
                          <a:ea typeface="Calibri"/>
                          <a:cs typeface="Calibri"/>
                        </a:rPr>
                        <a:t>0</a:t>
                      </a:r>
                      <a:endParaRPr lang="es-CO" sz="1400" dirty="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a:effectLst/>
                          <a:latin typeface="Calibri"/>
                          <a:ea typeface="Calibri"/>
                          <a:cs typeface="Times New Roman"/>
                        </a:rPr>
                        <a:t>MODERNIZACIÓN DEL LABORATORIO DE SALUD PÚBLICA DEPARTAMENTAL QUINDIO</a:t>
                      </a: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effectLst/>
                          <a:latin typeface="Calibri"/>
                          <a:ea typeface="Calibri"/>
                          <a:cs typeface="Times New Roman"/>
                        </a:rPr>
                        <a:t>26.086.192.258,35</a:t>
                      </a: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a:solidFill>
                            <a:srgbClr val="000000"/>
                          </a:solidFill>
                          <a:effectLst/>
                          <a:latin typeface="Calibri"/>
                          <a:ea typeface="Times New Roman"/>
                          <a:cs typeface="Calibri"/>
                        </a:rPr>
                        <a:t> </a:t>
                      </a:r>
                      <a:endParaRPr lang="es-CO" sz="140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82837">
                <a:tc>
                  <a:txBody>
                    <a:bodyPr/>
                    <a:lstStyle/>
                    <a:p>
                      <a:pPr algn="ctr">
                        <a:lnSpc>
                          <a:spcPct val="107000"/>
                        </a:lnSpc>
                        <a:spcAft>
                          <a:spcPts val="0"/>
                        </a:spcAft>
                      </a:pPr>
                      <a:r>
                        <a:rPr lang="es-CO" sz="1400" dirty="0">
                          <a:solidFill>
                            <a:srgbClr val="000000"/>
                          </a:solidFill>
                          <a:effectLst/>
                          <a:latin typeface="Calibri"/>
                          <a:ea typeface="Times New Roman"/>
                          <a:cs typeface="Calibri"/>
                        </a:rPr>
                        <a:t>21</a:t>
                      </a:r>
                      <a:endParaRPr lang="es-CO" sz="1400" dirty="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a:solidFill>
                            <a:srgbClr val="000000"/>
                          </a:solidFill>
                          <a:effectLst/>
                          <a:latin typeface="Calibri"/>
                          <a:ea typeface="Times New Roman"/>
                          <a:cs typeface="Calibri"/>
                        </a:rPr>
                        <a:t>CONSTRUCCIÓN PARA DOS AULAS DE CLASE, SALA DE PROFESORES, AULA MULTIPLE (COMEDOR Y RESTAURANTE) Y AREA ADMNISTRATIVA DE LA SEDE BOQUIA, VEREDA BOQUIA, EN EL MUNICIPIO DE SALENTO, DEPARTAMENTO QUINDÍO</a:t>
                      </a:r>
                      <a:endParaRPr lang="es-CO" sz="140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1.260.254.105</a:t>
                      </a:r>
                      <a:endParaRPr lang="es-CO" sz="1400" dirty="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a:solidFill>
                            <a:srgbClr val="000000"/>
                          </a:solidFill>
                          <a:effectLst/>
                          <a:latin typeface="Calibri"/>
                          <a:ea typeface="Times New Roman"/>
                          <a:cs typeface="Calibri"/>
                        </a:rPr>
                        <a:t> </a:t>
                      </a:r>
                      <a:endParaRPr lang="es-CO" sz="140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56478">
                <a:tc>
                  <a:txBody>
                    <a:bodyPr/>
                    <a:lstStyle/>
                    <a:p>
                      <a:pPr algn="ctr">
                        <a:lnSpc>
                          <a:spcPct val="107000"/>
                        </a:lnSpc>
                        <a:spcAft>
                          <a:spcPts val="0"/>
                        </a:spcAft>
                      </a:pPr>
                      <a:r>
                        <a:rPr lang="es-CO" sz="1400" dirty="0">
                          <a:solidFill>
                            <a:srgbClr val="000000"/>
                          </a:solidFill>
                          <a:effectLst/>
                          <a:latin typeface="Calibri"/>
                          <a:ea typeface="Times New Roman"/>
                          <a:cs typeface="Calibri"/>
                        </a:rPr>
                        <a:t>23</a:t>
                      </a:r>
                      <a:endParaRPr lang="es-CO" sz="1400" dirty="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a:solidFill>
                            <a:srgbClr val="000000"/>
                          </a:solidFill>
                          <a:effectLst/>
                          <a:latin typeface="Calibri"/>
                          <a:ea typeface="Times New Roman"/>
                          <a:cs typeface="Calibri"/>
                        </a:rPr>
                        <a:t>CONSTRUCCIÓN DE OCHO AULAS DE CLASE Y BATERIAS SANITARIAS DE LA SEDE EDUCATIVA LUIS ARANGO CARDONA, EN EL MUNICIPIO DE LA TEBAIDA DEPARTAMENTO DEL QUINDÍO</a:t>
                      </a:r>
                      <a:endParaRPr lang="es-CO" sz="140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2.105.988.912</a:t>
                      </a:r>
                      <a:endParaRPr lang="es-CO" sz="1400" dirty="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a:solidFill>
                            <a:srgbClr val="000000"/>
                          </a:solidFill>
                          <a:effectLst/>
                          <a:latin typeface="Calibri"/>
                          <a:ea typeface="Times New Roman"/>
                          <a:cs typeface="Calibri"/>
                        </a:rPr>
                        <a:t> </a:t>
                      </a:r>
                      <a:endParaRPr lang="es-CO" sz="140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82837">
                <a:tc>
                  <a:txBody>
                    <a:bodyPr/>
                    <a:lstStyle/>
                    <a:p>
                      <a:pPr algn="ctr">
                        <a:lnSpc>
                          <a:spcPct val="107000"/>
                        </a:lnSpc>
                        <a:spcAft>
                          <a:spcPts val="0"/>
                        </a:spcAft>
                      </a:pPr>
                      <a:r>
                        <a:rPr lang="es-CO" sz="1400" dirty="0">
                          <a:solidFill>
                            <a:srgbClr val="000000"/>
                          </a:solidFill>
                          <a:effectLst/>
                          <a:latin typeface="Calibri"/>
                          <a:ea typeface="Times New Roman"/>
                          <a:cs typeface="Calibri"/>
                        </a:rPr>
                        <a:t>24</a:t>
                      </a:r>
                      <a:endParaRPr lang="es-CO" sz="1400" dirty="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r>
                        <a:rPr lang="es-CO" sz="1400">
                          <a:solidFill>
                            <a:srgbClr val="000000"/>
                          </a:solidFill>
                          <a:effectLst/>
                          <a:latin typeface="Calibri"/>
                          <a:ea typeface="Times New Roman"/>
                          <a:cs typeface="Calibri"/>
                        </a:rPr>
                        <a:t>CONSTRUCCIÓN DE DOS AULAS DE CALSE, SALA DE PROFESORES, AULA MULTIPLE ( COMEDOR Y RESTAURANTE), Y CUBIERTA CANCHA MULTIPLE DE LA SEDE ESDUCATIVALA POPA EN EL MUNICIPIO DE AL TEBAIDA, DEPARTAMENTO DEL QUINDÍO</a:t>
                      </a:r>
                      <a:endParaRPr lang="es-CO" sz="140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2.496.618.794</a:t>
                      </a:r>
                      <a:endParaRPr lang="es-CO" sz="1400" dirty="0">
                        <a:effectLst/>
                        <a:latin typeface="Calibri"/>
                        <a:ea typeface="Calibri"/>
                        <a:cs typeface="Times New Roman"/>
                      </a:endParaRPr>
                    </a:p>
                  </a:txBody>
                  <a:tcPr marL="43568" marR="43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CO" sz="1400" dirty="0">
                          <a:solidFill>
                            <a:srgbClr val="000000"/>
                          </a:solidFill>
                          <a:effectLst/>
                          <a:latin typeface="Calibri"/>
                          <a:ea typeface="Times New Roman"/>
                          <a:cs typeface="Calibri"/>
                        </a:rPr>
                        <a:t> </a:t>
                      </a:r>
                      <a:endParaRPr lang="es-CO" sz="1400" dirty="0">
                        <a:effectLst/>
                        <a:latin typeface="Calibri"/>
                        <a:ea typeface="Calibri"/>
                        <a:cs typeface="Times New Roman"/>
                      </a:endParaRPr>
                    </a:p>
                  </a:txBody>
                  <a:tcPr marL="43568" marR="43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26763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2940FB9-3EA2-4EA1-9A0B-64533941A0C4}"/>
              </a:ext>
            </a:extLst>
          </p:cNvPr>
          <p:cNvSpPr/>
          <p:nvPr/>
        </p:nvSpPr>
        <p:spPr>
          <a:xfrm>
            <a:off x="3048000" y="2828836"/>
            <a:ext cx="6096000" cy="1384995"/>
          </a:xfrm>
          <a:prstGeom prst="rect">
            <a:avLst/>
          </a:prstGeom>
        </p:spPr>
        <p:txBody>
          <a:bodyPr>
            <a:spAutoFit/>
          </a:bodyPr>
          <a:lstStyle/>
          <a:p>
            <a:pPr algn="ctr"/>
            <a:r>
              <a:rPr lang="es-CO" sz="2800" b="1" dirty="0">
                <a:solidFill>
                  <a:schemeClr val="tx1">
                    <a:lumMod val="95000"/>
                    <a:lumOff val="5000"/>
                  </a:schemeClr>
                </a:solidFill>
              </a:rPr>
              <a:t>Relación de Proyectos y/o Iniciativas</a:t>
            </a:r>
          </a:p>
          <a:p>
            <a:pPr algn="ctr"/>
            <a:r>
              <a:rPr lang="es-MX" sz="2800" b="1" dirty="0">
                <a:solidFill>
                  <a:schemeClr val="tx1">
                    <a:lumMod val="95000"/>
                    <a:lumOff val="5000"/>
                  </a:schemeClr>
                </a:solidFill>
              </a:rPr>
              <a:t>Asignación Regional- Regiones </a:t>
            </a:r>
            <a:endParaRPr lang="es-CO" sz="2800" b="1" dirty="0">
              <a:solidFill>
                <a:schemeClr val="tx1">
                  <a:lumMod val="95000"/>
                  <a:lumOff val="5000"/>
                </a:schemeClr>
              </a:solidFill>
            </a:endParaRPr>
          </a:p>
          <a:p>
            <a:pPr algn="ctr"/>
            <a:r>
              <a:rPr lang="es-CO" sz="2800" b="1" dirty="0">
                <a:solidFill>
                  <a:schemeClr val="tx1">
                    <a:lumMod val="95000"/>
                    <a:lumOff val="5000"/>
                  </a:schemeClr>
                </a:solidFill>
              </a:rPr>
              <a:t> </a:t>
            </a:r>
            <a:r>
              <a:rPr lang="es-CO" sz="2800" b="1" dirty="0">
                <a:solidFill>
                  <a:schemeClr val="tx1">
                    <a:lumMod val="95000"/>
                    <a:lumOff val="5000"/>
                  </a:schemeClr>
                </a:solidFill>
                <a:ea typeface="Calibri"/>
                <a:cs typeface="Times New Roman"/>
              </a:rPr>
              <a:t>2021-2022</a:t>
            </a:r>
            <a:r>
              <a:rPr lang="es-CO" sz="2800" b="1" dirty="0">
                <a:solidFill>
                  <a:schemeClr val="tx1">
                    <a:lumMod val="95000"/>
                    <a:lumOff val="5000"/>
                  </a:schemeClr>
                </a:solidFill>
              </a:rPr>
              <a:t>  </a:t>
            </a:r>
          </a:p>
        </p:txBody>
      </p:sp>
      <p:pic>
        <p:nvPicPr>
          <p:cNvPr id="3" name="Imagen 2">
            <a:extLst>
              <a:ext uri="{FF2B5EF4-FFF2-40B4-BE49-F238E27FC236}">
                <a16:creationId xmlns:a16="http://schemas.microsoft.com/office/drawing/2014/main" id="{6A221E36-CD3F-4444-AEB5-52D7486C99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3665" y="1001026"/>
            <a:ext cx="3979895" cy="1695223"/>
          </a:xfrm>
          <a:prstGeom prst="rect">
            <a:avLst/>
          </a:prstGeom>
        </p:spPr>
      </p:pic>
    </p:spTree>
    <p:extLst>
      <p:ext uri="{BB962C8B-B14F-4D97-AF65-F5344CB8AC3E}">
        <p14:creationId xmlns:p14="http://schemas.microsoft.com/office/powerpoint/2010/main" val="1204151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4" name="Imagen 3">
            <a:extLst>
              <a:ext uri="{FF2B5EF4-FFF2-40B4-BE49-F238E27FC236}">
                <a16:creationId xmlns:a16="http://schemas.microsoft.com/office/drawing/2014/main" id="{27B644B0-8336-4C5B-A36C-371E8629A64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4762"/>
            <a:ext cx="12192000" cy="6848475"/>
          </a:xfrm>
          <a:prstGeom prst="rect">
            <a:avLst/>
          </a:prstGeom>
        </p:spPr>
      </p:pic>
      <p:sp>
        <p:nvSpPr>
          <p:cNvPr id="20" name="Rectángulo 19">
            <a:extLst>
              <a:ext uri="{FF2B5EF4-FFF2-40B4-BE49-F238E27FC236}">
                <a16:creationId xmlns:a16="http://schemas.microsoft.com/office/drawing/2014/main" id="{6EFD2A59-5FA2-4DA5-AB55-6DEB4C6354C0}"/>
              </a:ext>
            </a:extLst>
          </p:cNvPr>
          <p:cNvSpPr/>
          <p:nvPr/>
        </p:nvSpPr>
        <p:spPr>
          <a:xfrm>
            <a:off x="425784" y="-4763"/>
            <a:ext cx="3849329" cy="6858000"/>
          </a:xfrm>
          <a:prstGeom prst="rect">
            <a:avLst/>
          </a:prstGeom>
          <a:solidFill>
            <a:srgbClr val="8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8" name="Google Shape;108;p16"/>
          <p:cNvSpPr txBox="1"/>
          <p:nvPr/>
        </p:nvSpPr>
        <p:spPr>
          <a:xfrm>
            <a:off x="814011" y="325484"/>
            <a:ext cx="3835358" cy="303692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100" b="1" i="0" u="none" strike="noStrike" kern="0" cap="none" spc="0" normalizeH="0" baseline="0" noProof="0" dirty="0">
                <a:ln>
                  <a:noFill/>
                </a:ln>
                <a:solidFill>
                  <a:srgbClr val="FFFFFF"/>
                </a:solidFill>
                <a:effectLst/>
                <a:uLnTx/>
                <a:uFillTx/>
                <a:latin typeface="Montserrat"/>
                <a:ea typeface="Montserrat"/>
                <a:cs typeface="Montserrat"/>
                <a:sym typeface="Montserrat"/>
              </a:rPr>
              <a:t>Implementación de un Modelo de Economía Campesina en Producción Sostenible de Café y de Protección al Paisaje Cultural Cafetero en los Departamentos de Caldas, Risaralda y Quindío.</a:t>
            </a:r>
          </a:p>
        </p:txBody>
      </p:sp>
      <p:pic>
        <p:nvPicPr>
          <p:cNvPr id="7" name="Picture 4" descr="Resultado de imagen para sgr logo transparente">
            <a:extLst>
              <a:ext uri="{FF2B5EF4-FFF2-40B4-BE49-F238E27FC236}">
                <a16:creationId xmlns:a16="http://schemas.microsoft.com/office/drawing/2014/main" id="{25AA70EC-489D-4AB3-973F-C5D7E012A46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75857" y="5259726"/>
            <a:ext cx="899268" cy="42480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FEACAA55-E313-49F1-BD8C-D57E63F95AE4}"/>
              </a:ext>
            </a:extLst>
          </p:cNvPr>
          <p:cNvPicPr>
            <a:picLocks noChangeAspect="1"/>
          </p:cNvPicPr>
          <p:nvPr/>
        </p:nvPicPr>
        <p:blipFill>
          <a:blip r:embed="rId6"/>
          <a:stretch>
            <a:fillRect/>
          </a:stretch>
        </p:blipFill>
        <p:spPr>
          <a:xfrm>
            <a:off x="1013232" y="4056616"/>
            <a:ext cx="3209521" cy="1415514"/>
          </a:xfrm>
          <a:prstGeom prst="rect">
            <a:avLst/>
          </a:prstGeom>
        </p:spPr>
      </p:pic>
      <p:grpSp>
        <p:nvGrpSpPr>
          <p:cNvPr id="15" name="Grupo 14">
            <a:extLst>
              <a:ext uri="{FF2B5EF4-FFF2-40B4-BE49-F238E27FC236}">
                <a16:creationId xmlns:a16="http://schemas.microsoft.com/office/drawing/2014/main" id="{C415755E-0691-4EA0-9940-FEAD11FA8780}"/>
              </a:ext>
            </a:extLst>
          </p:cNvPr>
          <p:cNvGrpSpPr/>
          <p:nvPr/>
        </p:nvGrpSpPr>
        <p:grpSpPr>
          <a:xfrm>
            <a:off x="4481689" y="12700"/>
            <a:ext cx="7685415" cy="751912"/>
            <a:chOff x="4481689" y="12700"/>
            <a:chExt cx="7685415" cy="751912"/>
          </a:xfrm>
        </p:grpSpPr>
        <p:sp>
          <p:nvSpPr>
            <p:cNvPr id="2" name="Rectángulo 1">
              <a:extLst>
                <a:ext uri="{FF2B5EF4-FFF2-40B4-BE49-F238E27FC236}">
                  <a16:creationId xmlns:a16="http://schemas.microsoft.com/office/drawing/2014/main" id="{F49D907A-1047-4AA5-ABEF-5B5DA66BEFC8}"/>
                </a:ext>
              </a:extLst>
            </p:cNvPr>
            <p:cNvSpPr/>
            <p:nvPr/>
          </p:nvSpPr>
          <p:spPr>
            <a:xfrm>
              <a:off x="4481689" y="12700"/>
              <a:ext cx="7642654" cy="7122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Imagen 4">
              <a:extLst>
                <a:ext uri="{FF2B5EF4-FFF2-40B4-BE49-F238E27FC236}">
                  <a16:creationId xmlns:a16="http://schemas.microsoft.com/office/drawing/2014/main" id="{3DD782E6-E85A-443A-8F17-942B66E14B61}"/>
                </a:ext>
              </a:extLst>
            </p:cNvPr>
            <p:cNvPicPr>
              <a:picLocks noChangeAspect="1"/>
            </p:cNvPicPr>
            <p:nvPr/>
          </p:nvPicPr>
          <p:blipFill>
            <a:blip r:embed="rId7">
              <a:clrChange>
                <a:clrFrom>
                  <a:srgbClr val="000000">
                    <a:alpha val="0"/>
                  </a:srgbClr>
                </a:clrFrom>
                <a:clrTo>
                  <a:srgbClr val="000000">
                    <a:alpha val="0"/>
                  </a:srgbClr>
                </a:clrTo>
              </a:clrChange>
            </a:blip>
            <a:stretch>
              <a:fillRect/>
            </a:stretch>
          </p:blipFill>
          <p:spPr>
            <a:xfrm>
              <a:off x="4542659" y="20641"/>
              <a:ext cx="6826728" cy="743971"/>
            </a:xfrm>
            <a:prstGeom prst="rect">
              <a:avLst/>
            </a:prstGeom>
            <a:solidFill>
              <a:schemeClr val="bg1"/>
            </a:solidFill>
          </p:spPr>
        </p:pic>
        <p:pic>
          <p:nvPicPr>
            <p:cNvPr id="22" name="Imagen 21">
              <a:extLst>
                <a:ext uri="{FF2B5EF4-FFF2-40B4-BE49-F238E27FC236}">
                  <a16:creationId xmlns:a16="http://schemas.microsoft.com/office/drawing/2014/main" id="{495E4BAB-ECC1-491A-A23B-28EE98F38974}"/>
                </a:ext>
              </a:extLst>
            </p:cNvPr>
            <p:cNvPicPr/>
            <p:nvPr/>
          </p:nvPicPr>
          <p:blipFill rotWithShape="1">
            <a:blip r:embed="rId8" cstate="screen">
              <a:clrChange>
                <a:clrFrom>
                  <a:srgbClr val="FEFEFE"/>
                </a:clrFrom>
                <a:clrTo>
                  <a:srgbClr val="FEFEFE">
                    <a:alpha val="0"/>
                  </a:srgbClr>
                </a:clrTo>
              </a:clrChange>
              <a:extLst>
                <a:ext uri="{28A0092B-C50C-407E-A947-70E740481C1C}">
                  <a14:useLocalDpi xmlns:a14="http://schemas.microsoft.com/office/drawing/2010/main"/>
                </a:ext>
              </a:extLst>
            </a:blip>
            <a:srcRect r="67738" b="-5737"/>
            <a:stretch/>
          </p:blipFill>
          <p:spPr>
            <a:xfrm>
              <a:off x="11362356" y="43307"/>
              <a:ext cx="804748" cy="721305"/>
            </a:xfrm>
            <a:prstGeom prst="rect">
              <a:avLst/>
            </a:prstGeom>
            <a:solidFill>
              <a:schemeClr val="bg1"/>
            </a:solidFill>
          </p:spPr>
        </p:pic>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17" name="Imagen 16">
            <a:extLst>
              <a:ext uri="{FF2B5EF4-FFF2-40B4-BE49-F238E27FC236}">
                <a16:creationId xmlns:a16="http://schemas.microsoft.com/office/drawing/2014/main" id="{BD409B41-A6FB-4891-83C5-CEA6D0C936B7}"/>
              </a:ext>
            </a:extLst>
          </p:cNvPr>
          <p:cNvPicPr>
            <a:picLocks noChangeAspect="1"/>
          </p:cNvPicPr>
          <p:nvPr/>
        </p:nvPicPr>
        <p:blipFill rotWithShape="1">
          <a:blip r:embed="rId3"/>
          <a:srcRect l="12912" t="2898" r="21887" b="6159"/>
          <a:stretch/>
        </p:blipFill>
        <p:spPr>
          <a:xfrm>
            <a:off x="7077778" y="529390"/>
            <a:ext cx="2832005" cy="2806220"/>
          </a:xfrm>
          <a:prstGeom prst="flowChartConnector">
            <a:avLst/>
          </a:prstGeom>
          <a:ln>
            <a:solidFill>
              <a:schemeClr val="bg1"/>
            </a:solidFill>
          </a:ln>
        </p:spPr>
      </p:pic>
      <p:sp>
        <p:nvSpPr>
          <p:cNvPr id="21" name="Google Shape;183;p23">
            <a:extLst>
              <a:ext uri="{FF2B5EF4-FFF2-40B4-BE49-F238E27FC236}">
                <a16:creationId xmlns:a16="http://schemas.microsoft.com/office/drawing/2014/main" id="{989A42BA-3BA7-4940-BA61-5DD5BD03F4E0}"/>
              </a:ext>
            </a:extLst>
          </p:cNvPr>
          <p:cNvSpPr txBox="1"/>
          <p:nvPr/>
        </p:nvSpPr>
        <p:spPr>
          <a:xfrm>
            <a:off x="5919023" y="4057263"/>
            <a:ext cx="5128626" cy="93674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00" b="0" i="0" u="none" strike="noStrike" kern="0" cap="none" spc="0" normalizeH="0" baseline="0" noProof="0" dirty="0">
                <a:ln>
                  <a:noFill/>
                </a:ln>
                <a:solidFill>
                  <a:srgbClr val="7F7F7F"/>
                </a:solidFill>
                <a:effectLst/>
                <a:uLnTx/>
                <a:uFillTx/>
                <a:latin typeface="Montserrat"/>
                <a:ea typeface="Montserrat"/>
                <a:cs typeface="Montserrat"/>
                <a:sym typeface="Montserrat"/>
              </a:rPr>
              <a:t>70.377 Predios Cafeteros</a:t>
            </a:r>
            <a:endParaRPr kumimoji="0" lang="es-CO" sz="1800" b="0" i="0" u="none" strike="noStrike" kern="0" cap="none" spc="0" normalizeH="0" baseline="0" noProof="0" dirty="0">
              <a:ln>
                <a:noFill/>
              </a:ln>
              <a:solidFill>
                <a:srgbClr val="7F7F7F"/>
              </a:solidFill>
              <a:effectLst/>
              <a:uLnTx/>
              <a:uFillTx/>
              <a:latin typeface="Montserrat"/>
              <a:ea typeface="Montserrat"/>
              <a:cs typeface="Montserrat"/>
              <a:sym typeface="Montserrat"/>
            </a:endParaRPr>
          </a:p>
        </p:txBody>
      </p:sp>
      <p:sp>
        <p:nvSpPr>
          <p:cNvPr id="22" name="Google Shape;121;p17">
            <a:extLst>
              <a:ext uri="{FF2B5EF4-FFF2-40B4-BE49-F238E27FC236}">
                <a16:creationId xmlns:a16="http://schemas.microsoft.com/office/drawing/2014/main" id="{ADCE30F1-4760-4E10-8692-21DFD7D01D6C}"/>
              </a:ext>
            </a:extLst>
          </p:cNvPr>
          <p:cNvSpPr txBox="1"/>
          <p:nvPr/>
        </p:nvSpPr>
        <p:spPr>
          <a:xfrm>
            <a:off x="5933427" y="3620476"/>
            <a:ext cx="5128626" cy="45719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200" b="1" i="0" u="none" strike="noStrike" kern="0" cap="none" spc="0" normalizeH="0" baseline="0" noProof="0" dirty="0">
                <a:ln>
                  <a:noFill/>
                </a:ln>
                <a:solidFill>
                  <a:srgbClr val="9E0C26"/>
                </a:solidFill>
                <a:effectLst/>
                <a:uLnTx/>
                <a:uFillTx/>
                <a:latin typeface="Montserrat"/>
                <a:cs typeface="Arial"/>
                <a:sym typeface="Montserrat"/>
              </a:rPr>
              <a:t>56.480 Caficultores</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183;p23">
            <a:extLst>
              <a:ext uri="{FF2B5EF4-FFF2-40B4-BE49-F238E27FC236}">
                <a16:creationId xmlns:a16="http://schemas.microsoft.com/office/drawing/2014/main" id="{9EF686A5-C22D-41DB-8747-FBA83CFACD9A}"/>
              </a:ext>
            </a:extLst>
          </p:cNvPr>
          <p:cNvSpPr txBox="1"/>
          <p:nvPr/>
        </p:nvSpPr>
        <p:spPr>
          <a:xfrm>
            <a:off x="5923943" y="5183052"/>
            <a:ext cx="5128626" cy="93674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2400" dirty="0">
                <a:solidFill>
                  <a:srgbClr val="7F7F7F"/>
                </a:solidFill>
                <a:latin typeface="Montserrat"/>
                <a:ea typeface="Montserrat"/>
                <a:cs typeface="Montserrat"/>
                <a:sym typeface="Montserrat"/>
              </a:rPr>
              <a:t>5,0</a:t>
            </a:r>
            <a:r>
              <a:rPr kumimoji="0" lang="es-CO" sz="2400" b="0" i="0" u="none" strike="noStrike" kern="0" cap="none" spc="0" normalizeH="0" baseline="0" noProof="0" dirty="0">
                <a:ln>
                  <a:noFill/>
                </a:ln>
                <a:solidFill>
                  <a:srgbClr val="7F7F7F"/>
                </a:solidFill>
                <a:effectLst/>
                <a:uLnTx/>
                <a:uFillTx/>
                <a:latin typeface="Montserrat"/>
                <a:ea typeface="Montserrat"/>
                <a:cs typeface="Montserrat"/>
                <a:sym typeface="Montserrat"/>
              </a:rPr>
              <a:t>% Medianos Productores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2400" dirty="0">
                <a:solidFill>
                  <a:srgbClr val="7F7F7F"/>
                </a:solidFill>
                <a:latin typeface="Montserrat"/>
                <a:ea typeface="Montserrat"/>
                <a:cs typeface="Montserrat"/>
                <a:sym typeface="Montserrat"/>
              </a:rPr>
              <a:t>3,3</a:t>
            </a:r>
            <a:r>
              <a:rPr kumimoji="0" lang="es-CO" sz="2400" b="0" i="0" u="none" strike="noStrike" kern="0" cap="none" spc="0" normalizeH="0" baseline="0" noProof="0" dirty="0">
                <a:ln>
                  <a:noFill/>
                </a:ln>
                <a:solidFill>
                  <a:srgbClr val="7F7F7F"/>
                </a:solidFill>
                <a:effectLst/>
                <a:uLnTx/>
                <a:uFillTx/>
                <a:latin typeface="Montserrat"/>
                <a:ea typeface="Montserrat"/>
                <a:cs typeface="Montserrat"/>
                <a:sym typeface="Montserrat"/>
              </a:rPr>
              <a:t>% Grandes Productores</a:t>
            </a:r>
            <a:endParaRPr kumimoji="0" lang="es-CO" sz="1800" b="0" i="0" u="none" strike="noStrike" kern="0" cap="none" spc="0" normalizeH="0" baseline="0" noProof="0" dirty="0">
              <a:ln>
                <a:noFill/>
              </a:ln>
              <a:solidFill>
                <a:srgbClr val="7F7F7F"/>
              </a:solidFill>
              <a:effectLst/>
              <a:uLnTx/>
              <a:uFillTx/>
              <a:latin typeface="Montserrat"/>
              <a:ea typeface="Montserrat"/>
              <a:cs typeface="Montserrat"/>
              <a:sym typeface="Montserrat"/>
            </a:endParaRPr>
          </a:p>
        </p:txBody>
      </p:sp>
      <p:sp>
        <p:nvSpPr>
          <p:cNvPr id="24" name="Google Shape;121;p17">
            <a:extLst>
              <a:ext uri="{FF2B5EF4-FFF2-40B4-BE49-F238E27FC236}">
                <a16:creationId xmlns:a16="http://schemas.microsoft.com/office/drawing/2014/main" id="{4EA7925E-2E55-49B6-888B-9EB4DEA96039}"/>
              </a:ext>
            </a:extLst>
          </p:cNvPr>
          <p:cNvSpPr txBox="1"/>
          <p:nvPr/>
        </p:nvSpPr>
        <p:spPr>
          <a:xfrm>
            <a:off x="5235682" y="4746265"/>
            <a:ext cx="6779342" cy="45719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3200" b="1" dirty="0">
                <a:solidFill>
                  <a:srgbClr val="9E0C26"/>
                </a:solidFill>
                <a:latin typeface="Montserrat"/>
                <a:sym typeface="Montserrat"/>
              </a:rPr>
              <a:t>91,7</a:t>
            </a:r>
            <a:r>
              <a:rPr kumimoji="0" lang="es-CO" sz="3200" b="1" i="0" u="none" strike="noStrike" kern="0" cap="none" spc="0" normalizeH="0" baseline="0" noProof="0" dirty="0">
                <a:ln>
                  <a:noFill/>
                </a:ln>
                <a:solidFill>
                  <a:srgbClr val="9E0C26"/>
                </a:solidFill>
                <a:effectLst/>
                <a:uLnTx/>
                <a:uFillTx/>
                <a:latin typeface="Montserrat"/>
                <a:cs typeface="Arial"/>
                <a:sym typeface="Montserrat"/>
              </a:rPr>
              <a:t>% Pequeños Productores</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Imagen 7">
            <a:extLst>
              <a:ext uri="{FF2B5EF4-FFF2-40B4-BE49-F238E27FC236}">
                <a16:creationId xmlns:a16="http://schemas.microsoft.com/office/drawing/2014/main" id="{773A5896-1818-4D81-84C0-9EEA9FF3C0FE}"/>
              </a:ext>
            </a:extLst>
          </p:cNvPr>
          <p:cNvPicPr>
            <a:picLocks noChangeAspect="1"/>
          </p:cNvPicPr>
          <p:nvPr/>
        </p:nvPicPr>
        <p:blipFill rotWithShape="1">
          <a:blip r:embed="rId4"/>
          <a:srcRect l="33801" t="70" r="24340" b="70"/>
          <a:stretch/>
        </p:blipFill>
        <p:spPr>
          <a:xfrm>
            <a:off x="0" y="4762"/>
            <a:ext cx="5110528" cy="6848475"/>
          </a:xfrm>
          <a:prstGeom prst="rect">
            <a:avLst/>
          </a:prstGeom>
        </p:spPr>
      </p:pic>
    </p:spTree>
    <p:extLst>
      <p:ext uri="{BB962C8B-B14F-4D97-AF65-F5344CB8AC3E}">
        <p14:creationId xmlns:p14="http://schemas.microsoft.com/office/powerpoint/2010/main" val="2890872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10" name="Imagen 9">
            <a:extLst>
              <a:ext uri="{FF2B5EF4-FFF2-40B4-BE49-F238E27FC236}">
                <a16:creationId xmlns:a16="http://schemas.microsoft.com/office/drawing/2014/main" id="{12F2E557-22DF-4642-841E-2BBEF5E42787}"/>
              </a:ext>
            </a:extLst>
          </p:cNvPr>
          <p:cNvPicPr>
            <a:picLocks noChangeAspect="1"/>
          </p:cNvPicPr>
          <p:nvPr/>
        </p:nvPicPr>
        <p:blipFill rotWithShape="1">
          <a:blip r:embed="rId3"/>
          <a:srcRect l="2354" t="12146" r="6498" b="37281"/>
          <a:stretch/>
        </p:blipFill>
        <p:spPr>
          <a:xfrm>
            <a:off x="7077778" y="548496"/>
            <a:ext cx="2832005" cy="2787114"/>
          </a:xfrm>
          <a:prstGeom prst="flowChartConnector">
            <a:avLst/>
          </a:prstGeom>
          <a:ln>
            <a:solidFill>
              <a:schemeClr val="bg1"/>
            </a:solidFill>
          </a:ln>
        </p:spPr>
      </p:pic>
      <p:pic>
        <p:nvPicPr>
          <p:cNvPr id="9" name="Imagen 8">
            <a:extLst>
              <a:ext uri="{FF2B5EF4-FFF2-40B4-BE49-F238E27FC236}">
                <a16:creationId xmlns:a16="http://schemas.microsoft.com/office/drawing/2014/main" id="{27558C48-EC9C-4874-AE90-D13FEE4C234A}"/>
              </a:ext>
            </a:extLst>
          </p:cNvPr>
          <p:cNvPicPr>
            <a:picLocks noChangeAspect="1"/>
          </p:cNvPicPr>
          <p:nvPr/>
        </p:nvPicPr>
        <p:blipFill rotWithShape="1">
          <a:blip r:embed="rId4"/>
          <a:srcRect l="9212" t="-69" r="34899" b="69"/>
          <a:stretch/>
        </p:blipFill>
        <p:spPr>
          <a:xfrm>
            <a:off x="-1" y="-4763"/>
            <a:ext cx="5110528" cy="6858000"/>
          </a:xfrm>
          <a:prstGeom prst="rect">
            <a:avLst/>
          </a:prstGeom>
        </p:spPr>
      </p:pic>
      <p:sp>
        <p:nvSpPr>
          <p:cNvPr id="22" name="Google Shape;121;p17">
            <a:extLst>
              <a:ext uri="{FF2B5EF4-FFF2-40B4-BE49-F238E27FC236}">
                <a16:creationId xmlns:a16="http://schemas.microsoft.com/office/drawing/2014/main" id="{ADCE30F1-4760-4E10-8692-21DFD7D01D6C}"/>
              </a:ext>
            </a:extLst>
          </p:cNvPr>
          <p:cNvSpPr txBox="1"/>
          <p:nvPr/>
        </p:nvSpPr>
        <p:spPr>
          <a:xfrm>
            <a:off x="5933427" y="3620476"/>
            <a:ext cx="5128626" cy="45719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3200" b="1" dirty="0">
                <a:solidFill>
                  <a:srgbClr val="9E0C26"/>
                </a:solidFill>
                <a:latin typeface="Montserrat"/>
                <a:sym typeface="Montserrat"/>
              </a:rPr>
              <a:t>124.582 Hectáreas</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183;p23">
            <a:extLst>
              <a:ext uri="{FF2B5EF4-FFF2-40B4-BE49-F238E27FC236}">
                <a16:creationId xmlns:a16="http://schemas.microsoft.com/office/drawing/2014/main" id="{9EF686A5-C22D-41DB-8747-FBA83CFACD9A}"/>
              </a:ext>
            </a:extLst>
          </p:cNvPr>
          <p:cNvSpPr txBox="1"/>
          <p:nvPr/>
        </p:nvSpPr>
        <p:spPr>
          <a:xfrm>
            <a:off x="5923943" y="4717834"/>
            <a:ext cx="5128626" cy="93674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2400" dirty="0">
                <a:solidFill>
                  <a:srgbClr val="7F7F7F"/>
                </a:solidFill>
                <a:latin typeface="Montserrat"/>
                <a:ea typeface="Montserrat"/>
                <a:cs typeface="Montserrat"/>
                <a:sym typeface="Montserrat"/>
              </a:rPr>
              <a:t>14,44% Tecnificado Envejecido</a:t>
            </a:r>
            <a:endParaRPr kumimoji="0" lang="es-CO" sz="2400" b="0" i="0" u="none" strike="noStrike" kern="0" cap="none" spc="0" normalizeH="0" baseline="0" noProof="0" dirty="0">
              <a:ln>
                <a:noFill/>
              </a:ln>
              <a:solidFill>
                <a:srgbClr val="7F7F7F"/>
              </a:solidFill>
              <a:effectLst/>
              <a:uLnTx/>
              <a:uFillTx/>
              <a:latin typeface="Montserrat"/>
              <a:ea typeface="Montserrat"/>
              <a:cs typeface="Montserrat"/>
              <a:sym typeface="Montserra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2400" dirty="0">
                <a:solidFill>
                  <a:srgbClr val="7F7F7F"/>
                </a:solidFill>
                <a:latin typeface="Montserrat"/>
                <a:ea typeface="Montserrat"/>
                <a:cs typeface="Montserrat"/>
                <a:sym typeface="Montserrat"/>
              </a:rPr>
              <a:t>0,03</a:t>
            </a:r>
            <a:r>
              <a:rPr kumimoji="0" lang="es-CO" sz="2400" b="0" i="0" u="none" strike="noStrike" kern="0" cap="none" spc="0" normalizeH="0" baseline="0" noProof="0" dirty="0">
                <a:ln>
                  <a:noFill/>
                </a:ln>
                <a:solidFill>
                  <a:srgbClr val="7F7F7F"/>
                </a:solidFill>
                <a:effectLst/>
                <a:uLnTx/>
                <a:uFillTx/>
                <a:latin typeface="Montserrat"/>
                <a:ea typeface="Montserrat"/>
                <a:cs typeface="Montserrat"/>
                <a:sym typeface="Montserrat"/>
              </a:rPr>
              <a:t>% Tradicionales</a:t>
            </a:r>
            <a:endParaRPr kumimoji="0" lang="es-CO" sz="1800" b="0" i="0" u="none" strike="noStrike" kern="0" cap="none" spc="0" normalizeH="0" baseline="0" noProof="0" dirty="0">
              <a:ln>
                <a:noFill/>
              </a:ln>
              <a:solidFill>
                <a:srgbClr val="7F7F7F"/>
              </a:solidFill>
              <a:effectLst/>
              <a:uLnTx/>
              <a:uFillTx/>
              <a:latin typeface="Montserrat"/>
              <a:ea typeface="Montserrat"/>
              <a:cs typeface="Montserrat"/>
              <a:sym typeface="Montserrat"/>
            </a:endParaRPr>
          </a:p>
        </p:txBody>
      </p:sp>
      <p:sp>
        <p:nvSpPr>
          <p:cNvPr id="24" name="Google Shape;121;p17">
            <a:extLst>
              <a:ext uri="{FF2B5EF4-FFF2-40B4-BE49-F238E27FC236}">
                <a16:creationId xmlns:a16="http://schemas.microsoft.com/office/drawing/2014/main" id="{4EA7925E-2E55-49B6-888B-9EB4DEA96039}"/>
              </a:ext>
            </a:extLst>
          </p:cNvPr>
          <p:cNvSpPr txBox="1"/>
          <p:nvPr/>
        </p:nvSpPr>
        <p:spPr>
          <a:xfrm>
            <a:off x="5235682" y="4281047"/>
            <a:ext cx="6779342" cy="45719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200" b="1" i="0" u="none" strike="noStrike" kern="0" cap="none" spc="0" normalizeH="0" baseline="0" noProof="0" dirty="0">
                <a:ln>
                  <a:noFill/>
                </a:ln>
                <a:solidFill>
                  <a:srgbClr val="9E0C26"/>
                </a:solidFill>
                <a:effectLst/>
                <a:uLnTx/>
                <a:uFillTx/>
                <a:latin typeface="Montserrat"/>
                <a:cs typeface="Arial"/>
                <a:sym typeface="Montserrat"/>
              </a:rPr>
              <a:t>89,53% Tecnificado Joven</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Google Shape;183;p23">
            <a:extLst>
              <a:ext uri="{FF2B5EF4-FFF2-40B4-BE49-F238E27FC236}">
                <a16:creationId xmlns:a16="http://schemas.microsoft.com/office/drawing/2014/main" id="{C8212C62-5482-4FB3-8814-7ED1B7AD3C55}"/>
              </a:ext>
            </a:extLst>
          </p:cNvPr>
          <p:cNvSpPr txBox="1"/>
          <p:nvPr/>
        </p:nvSpPr>
        <p:spPr>
          <a:xfrm>
            <a:off x="5891859" y="6046667"/>
            <a:ext cx="5128626" cy="93674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O" sz="2400" dirty="0">
                <a:solidFill>
                  <a:srgbClr val="7F7F7F"/>
                </a:solidFill>
                <a:latin typeface="Montserrat"/>
                <a:ea typeface="Montserrat"/>
                <a:cs typeface="Montserrat"/>
                <a:sym typeface="Montserrat"/>
              </a:rPr>
              <a:t>16% Var. Susceptibles</a:t>
            </a:r>
            <a:endParaRPr kumimoji="0" lang="es-CO" sz="1800" b="0" i="0" u="none" strike="noStrike" kern="0" cap="none" spc="0" normalizeH="0" baseline="0" noProof="0" dirty="0">
              <a:ln>
                <a:noFill/>
              </a:ln>
              <a:solidFill>
                <a:srgbClr val="7F7F7F"/>
              </a:solidFill>
              <a:effectLst/>
              <a:uLnTx/>
              <a:uFillTx/>
              <a:latin typeface="Montserrat"/>
              <a:ea typeface="Montserrat"/>
              <a:cs typeface="Montserrat"/>
              <a:sym typeface="Montserrat"/>
            </a:endParaRPr>
          </a:p>
        </p:txBody>
      </p:sp>
      <p:sp>
        <p:nvSpPr>
          <p:cNvPr id="14" name="Google Shape;121;p17">
            <a:extLst>
              <a:ext uri="{FF2B5EF4-FFF2-40B4-BE49-F238E27FC236}">
                <a16:creationId xmlns:a16="http://schemas.microsoft.com/office/drawing/2014/main" id="{1FB6D370-5AF1-4807-A48D-A8553EA9911E}"/>
              </a:ext>
            </a:extLst>
          </p:cNvPr>
          <p:cNvSpPr txBox="1"/>
          <p:nvPr/>
        </p:nvSpPr>
        <p:spPr>
          <a:xfrm>
            <a:off x="5203598" y="5609880"/>
            <a:ext cx="6779342" cy="457191"/>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200" b="1" i="0" u="none" strike="noStrike" kern="0" cap="none" spc="0" normalizeH="0" baseline="0" noProof="0" dirty="0">
                <a:ln>
                  <a:noFill/>
                </a:ln>
                <a:solidFill>
                  <a:srgbClr val="9E0C26"/>
                </a:solidFill>
                <a:effectLst/>
                <a:uLnTx/>
                <a:uFillTx/>
                <a:latin typeface="Montserrat"/>
                <a:cs typeface="Arial"/>
                <a:sym typeface="Montserrat"/>
              </a:rPr>
              <a:t>84% </a:t>
            </a:r>
            <a:r>
              <a:rPr lang="es-CO" sz="3200" b="1" dirty="0">
                <a:solidFill>
                  <a:srgbClr val="9E0C26"/>
                </a:solidFill>
                <a:latin typeface="Montserrat"/>
                <a:sym typeface="Montserrat"/>
              </a:rPr>
              <a:t>Var. Resistentes</a:t>
            </a:r>
            <a:endParaRPr kumimoji="0" sz="32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3603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765000" y="1259336"/>
            <a:ext cx="6417166" cy="537029"/>
          </a:xfrm>
          <a:prstGeom prst="rect">
            <a:avLst/>
          </a:prstGeom>
          <a:noFill/>
          <a:ln w="19050">
            <a:solidFill>
              <a:srgbClr val="00B0F0"/>
            </a:solid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r>
              <a:rPr lang="es-MX" dirty="0">
                <a:solidFill>
                  <a:schemeClr val="tx1"/>
                </a:solidFill>
              </a:rPr>
              <a:t>1. Aplicación  instrumento sencillo de auto diagnóstico</a:t>
            </a:r>
            <a:endParaRPr lang="en-US" dirty="0">
              <a:solidFill>
                <a:schemeClr val="tx1"/>
              </a:solidFill>
            </a:endParaRPr>
          </a:p>
        </p:txBody>
      </p:sp>
      <p:sp>
        <p:nvSpPr>
          <p:cNvPr id="10" name="Rectángulo 9"/>
          <p:cNvSpPr/>
          <p:nvPr/>
        </p:nvSpPr>
        <p:spPr>
          <a:xfrm>
            <a:off x="765000" y="1934250"/>
            <a:ext cx="6417166" cy="537029"/>
          </a:xfrm>
          <a:prstGeom prst="rect">
            <a:avLst/>
          </a:prstGeom>
          <a:noFill/>
          <a:ln w="19050">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MX" dirty="0">
                <a:solidFill>
                  <a:schemeClr val="tx1"/>
                </a:solidFill>
              </a:rPr>
              <a:t>2. Recolectar insumos para la realización de los ejercicios</a:t>
            </a:r>
            <a:endParaRPr lang="en-US" dirty="0">
              <a:solidFill>
                <a:schemeClr val="tx1"/>
              </a:solidFill>
            </a:endParaRPr>
          </a:p>
        </p:txBody>
      </p:sp>
      <p:sp>
        <p:nvSpPr>
          <p:cNvPr id="11" name="Rectángulo 10"/>
          <p:cNvSpPr/>
          <p:nvPr/>
        </p:nvSpPr>
        <p:spPr>
          <a:xfrm>
            <a:off x="765000" y="2611430"/>
            <a:ext cx="6417166" cy="537029"/>
          </a:xfrm>
          <a:prstGeom prst="rect">
            <a:avLst/>
          </a:prstGeom>
          <a:noFill/>
          <a:ln w="19050">
            <a:solidFill>
              <a:srgbClr val="7030A0"/>
            </a:solidFill>
          </a:ln>
        </p:spPr>
        <p:style>
          <a:lnRef idx="1">
            <a:schemeClr val="accent3"/>
          </a:lnRef>
          <a:fillRef idx="2">
            <a:schemeClr val="accent3"/>
          </a:fillRef>
          <a:effectRef idx="1">
            <a:schemeClr val="accent3"/>
          </a:effectRef>
          <a:fontRef idx="minor">
            <a:schemeClr val="dk1"/>
          </a:fontRef>
        </p:style>
        <p:txBody>
          <a:bodyPr rtlCol="0" anchor="ctr"/>
          <a:lstStyle/>
          <a:p>
            <a:r>
              <a:rPr lang="es-MX" dirty="0"/>
              <a:t>3. Preparar la realización de </a:t>
            </a:r>
            <a:r>
              <a:rPr lang="es-MX" dirty="0">
                <a:solidFill>
                  <a:schemeClr val="tx1"/>
                </a:solidFill>
              </a:rPr>
              <a:t>los</a:t>
            </a:r>
            <a:r>
              <a:rPr lang="es-MX" dirty="0"/>
              <a:t> ejercicios para todas las fuentes</a:t>
            </a:r>
            <a:endParaRPr lang="en-US" dirty="0"/>
          </a:p>
        </p:txBody>
      </p:sp>
      <p:sp>
        <p:nvSpPr>
          <p:cNvPr id="12" name="Rectángulo 11"/>
          <p:cNvSpPr/>
          <p:nvPr/>
        </p:nvSpPr>
        <p:spPr>
          <a:xfrm>
            <a:off x="765000" y="3247452"/>
            <a:ext cx="6417166" cy="537029"/>
          </a:xfrm>
          <a:prstGeom prst="rect">
            <a:avLst/>
          </a:prstGeom>
          <a:noFill/>
          <a:ln w="19050">
            <a:solidFill>
              <a:srgbClr val="F86F08"/>
            </a:solidFill>
          </a:ln>
        </p:spPr>
        <p:style>
          <a:lnRef idx="3">
            <a:schemeClr val="lt1"/>
          </a:lnRef>
          <a:fillRef idx="1">
            <a:schemeClr val="accent6"/>
          </a:fillRef>
          <a:effectRef idx="1">
            <a:schemeClr val="accent6"/>
          </a:effectRef>
          <a:fontRef idx="minor">
            <a:schemeClr val="lt1"/>
          </a:fontRef>
        </p:style>
        <p:txBody>
          <a:bodyPr rtlCol="0" anchor="ctr"/>
          <a:lstStyle/>
          <a:p>
            <a:pPr algn="just"/>
            <a:r>
              <a:rPr lang="es-MX" dirty="0">
                <a:solidFill>
                  <a:schemeClr val="tx1"/>
                </a:solidFill>
              </a:rPr>
              <a:t>4. Redactar adecuadamente las iniciativas que se van a presentar</a:t>
            </a:r>
            <a:endParaRPr lang="en-US" dirty="0">
              <a:solidFill>
                <a:schemeClr val="tx1"/>
              </a:solidFill>
            </a:endParaRPr>
          </a:p>
        </p:txBody>
      </p:sp>
      <p:sp>
        <p:nvSpPr>
          <p:cNvPr id="13" name="Rectángulo 12"/>
          <p:cNvSpPr/>
          <p:nvPr/>
        </p:nvSpPr>
        <p:spPr>
          <a:xfrm>
            <a:off x="765000" y="3884830"/>
            <a:ext cx="6417166" cy="537029"/>
          </a:xfrm>
          <a:prstGeom prst="rect">
            <a:avLst/>
          </a:prstGeom>
          <a:noFill/>
          <a:ln w="19050">
            <a:solidFill>
              <a:schemeClr val="accent5">
                <a:lumMod val="75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r>
              <a:rPr lang="es-MX" dirty="0">
                <a:solidFill>
                  <a:schemeClr val="tx1"/>
                </a:solidFill>
              </a:rPr>
              <a:t>5. Desarrollar los ejercicios de planeación</a:t>
            </a:r>
            <a:endParaRPr lang="en-US" dirty="0">
              <a:solidFill>
                <a:schemeClr val="tx1"/>
              </a:solidFill>
            </a:endParaRPr>
          </a:p>
        </p:txBody>
      </p:sp>
      <p:sp>
        <p:nvSpPr>
          <p:cNvPr id="14" name="Rectángulo 13"/>
          <p:cNvSpPr/>
          <p:nvPr/>
        </p:nvSpPr>
        <p:spPr>
          <a:xfrm>
            <a:off x="6211192" y="4573718"/>
            <a:ext cx="4633505" cy="3099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chemeClr val="tx1"/>
                </a:solidFill>
              </a:rPr>
              <a:t>Sistematizar y priorizar los resultados</a:t>
            </a:r>
            <a:endParaRPr lang="en-US" sz="1600" dirty="0">
              <a:solidFill>
                <a:schemeClr val="tx1"/>
              </a:solidFill>
            </a:endParaRPr>
          </a:p>
        </p:txBody>
      </p:sp>
      <p:sp>
        <p:nvSpPr>
          <p:cNvPr id="15" name="Rectángulo 14"/>
          <p:cNvSpPr/>
          <p:nvPr/>
        </p:nvSpPr>
        <p:spPr>
          <a:xfrm>
            <a:off x="6211192" y="4992849"/>
            <a:ext cx="4633505" cy="30999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chemeClr val="tx1"/>
                </a:solidFill>
              </a:rPr>
              <a:t>Elaborar el capítulo inversiones con cargo al SGR</a:t>
            </a:r>
            <a:endParaRPr lang="en-US" sz="1600" dirty="0">
              <a:solidFill>
                <a:schemeClr val="tx1"/>
              </a:solidFill>
            </a:endParaRPr>
          </a:p>
        </p:txBody>
      </p:sp>
      <p:sp>
        <p:nvSpPr>
          <p:cNvPr id="16" name="Rectángulo 15"/>
          <p:cNvSpPr/>
          <p:nvPr/>
        </p:nvSpPr>
        <p:spPr>
          <a:xfrm>
            <a:off x="6211192" y="5411981"/>
            <a:ext cx="4633504" cy="309992"/>
          </a:xfrm>
          <a:prstGeom prst="rect">
            <a:avLst/>
          </a:prstGeom>
          <a:noFill/>
          <a:ln>
            <a:solidFill>
              <a:srgbClr val="C80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chemeClr val="tx1"/>
                </a:solidFill>
              </a:rPr>
              <a:t>Aprobar y publicar el decreto</a:t>
            </a:r>
            <a:endParaRPr lang="en-US" sz="1600" dirty="0">
              <a:solidFill>
                <a:schemeClr val="tx1"/>
              </a:solidFill>
            </a:endParaRPr>
          </a:p>
        </p:txBody>
      </p:sp>
      <p:sp>
        <p:nvSpPr>
          <p:cNvPr id="17" name="Rectángulo 16"/>
          <p:cNvSpPr/>
          <p:nvPr/>
        </p:nvSpPr>
        <p:spPr>
          <a:xfrm>
            <a:off x="6211191" y="5820737"/>
            <a:ext cx="4633505" cy="3099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dirty="0">
                <a:solidFill>
                  <a:schemeClr val="tx1"/>
                </a:solidFill>
              </a:rPr>
              <a:t>Reportar al DNP la publicación del decreto</a:t>
            </a:r>
            <a:endParaRPr lang="en-US" sz="1600" dirty="0">
              <a:solidFill>
                <a:schemeClr val="tx1"/>
              </a:solidFill>
            </a:endParaRPr>
          </a:p>
        </p:txBody>
      </p:sp>
      <p:sp>
        <p:nvSpPr>
          <p:cNvPr id="18" name="Rectángulo 17"/>
          <p:cNvSpPr/>
          <p:nvPr/>
        </p:nvSpPr>
        <p:spPr>
          <a:xfrm>
            <a:off x="7962584" y="1250920"/>
            <a:ext cx="2882113" cy="537029"/>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es-MX" sz="1300" dirty="0"/>
              <a:t>Revisión plan de desarrollo – Plan Plurianual de inversiones</a:t>
            </a:r>
            <a:endParaRPr lang="en-US" sz="1300" dirty="0"/>
          </a:p>
        </p:txBody>
      </p:sp>
      <p:sp>
        <p:nvSpPr>
          <p:cNvPr id="19" name="Rectángulo 18"/>
          <p:cNvSpPr/>
          <p:nvPr/>
        </p:nvSpPr>
        <p:spPr>
          <a:xfrm>
            <a:off x="7962584" y="1884726"/>
            <a:ext cx="2882113" cy="537029"/>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es-MX" sz="1300" dirty="0"/>
              <a:t>PDD aprobado – ADCI – Planes de Vida </a:t>
            </a:r>
            <a:r>
              <a:rPr lang="es-MX" sz="1300" dirty="0" err="1"/>
              <a:t>Etnodesarrollo</a:t>
            </a:r>
            <a:r>
              <a:rPr lang="es-MX" sz="1300" dirty="0"/>
              <a:t> – Agenda Ambiental</a:t>
            </a:r>
            <a:endParaRPr lang="en-US" sz="1300" dirty="0"/>
          </a:p>
        </p:txBody>
      </p:sp>
      <p:sp>
        <p:nvSpPr>
          <p:cNvPr id="20" name="Rectángulo 19"/>
          <p:cNvSpPr/>
          <p:nvPr/>
        </p:nvSpPr>
        <p:spPr>
          <a:xfrm>
            <a:off x="7962584" y="2511686"/>
            <a:ext cx="2882113" cy="537029"/>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es-MX" sz="1300" dirty="0"/>
              <a:t>Convocatoria, metodología – formatos – medios TI</a:t>
            </a:r>
            <a:endParaRPr lang="en-US" sz="1300" dirty="0"/>
          </a:p>
        </p:txBody>
      </p:sp>
      <p:sp>
        <p:nvSpPr>
          <p:cNvPr id="22" name="Rectángulo 21"/>
          <p:cNvSpPr/>
          <p:nvPr/>
        </p:nvSpPr>
        <p:spPr>
          <a:xfrm>
            <a:off x="7962584" y="3119327"/>
            <a:ext cx="2882113" cy="537029"/>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es-MX" sz="1300" dirty="0"/>
              <a:t>Es  necesario la redacción al nivel de iniciativas / proyectos de </a:t>
            </a:r>
            <a:r>
              <a:rPr lang="en-US" sz="1300" dirty="0"/>
              <a:t>inversion.</a:t>
            </a:r>
          </a:p>
        </p:txBody>
      </p:sp>
      <p:sp>
        <p:nvSpPr>
          <p:cNvPr id="23" name="Rectángulo 22"/>
          <p:cNvSpPr/>
          <p:nvPr/>
        </p:nvSpPr>
        <p:spPr>
          <a:xfrm>
            <a:off x="7962584" y="3733824"/>
            <a:ext cx="2882113" cy="674068"/>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es-MX" sz="1300" dirty="0"/>
              <a:t>Metodología. Tener en cuenta criterios Artículo 29 de la Ley 2056 del 2020. Enfoque de Género</a:t>
            </a:r>
            <a:endParaRPr lang="en-US" sz="1300" dirty="0"/>
          </a:p>
        </p:txBody>
      </p:sp>
      <p:sp>
        <p:nvSpPr>
          <p:cNvPr id="21" name="1 Rectángulo">
            <a:extLst>
              <a:ext uri="{FF2B5EF4-FFF2-40B4-BE49-F238E27FC236}">
                <a16:creationId xmlns:a16="http://schemas.microsoft.com/office/drawing/2014/main" id="{09D38434-22B2-4731-A0EE-DAC2E881BC87}"/>
              </a:ext>
            </a:extLst>
          </p:cNvPr>
          <p:cNvSpPr>
            <a:spLocks noGrp="1"/>
          </p:cNvSpPr>
          <p:nvPr>
            <p:ph type="title"/>
          </p:nvPr>
        </p:nvSpPr>
        <p:spPr>
          <a:xfrm>
            <a:off x="575130" y="333217"/>
            <a:ext cx="10123970" cy="619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3000"/>
              </a:lnSpc>
            </a:pPr>
            <a:r>
              <a:rPr lang="es-CO" sz="3200" b="1" dirty="0">
                <a:solidFill>
                  <a:schemeClr val="tx1"/>
                </a:solidFill>
              </a:rPr>
              <a:t>Pasos para la elaboración del capítulo independiente “Inversiones con cargo al SGR”</a:t>
            </a:r>
            <a:endParaRPr lang="es-CO" sz="3200" b="1" dirty="0">
              <a:solidFill>
                <a:schemeClr val="tx1"/>
              </a:solidFill>
              <a:cs typeface="Arial" pitchFamily="34" charset="0"/>
            </a:endParaRPr>
          </a:p>
        </p:txBody>
      </p:sp>
      <p:sp>
        <p:nvSpPr>
          <p:cNvPr id="4" name="Flecha: pentágono 3">
            <a:extLst>
              <a:ext uri="{FF2B5EF4-FFF2-40B4-BE49-F238E27FC236}">
                <a16:creationId xmlns:a16="http://schemas.microsoft.com/office/drawing/2014/main" id="{C70843A6-A13B-450A-8BE9-FD64692150E6}"/>
              </a:ext>
            </a:extLst>
          </p:cNvPr>
          <p:cNvSpPr/>
          <p:nvPr/>
        </p:nvSpPr>
        <p:spPr>
          <a:xfrm>
            <a:off x="7315200" y="1259336"/>
            <a:ext cx="514350" cy="3162523"/>
          </a:xfrm>
          <a:prstGeom prst="homePlate">
            <a:avLst>
              <a:gd name="adj" fmla="val 9629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descr="20+ ideas de Flechas | flechas, disenos de unas, decoraciones para trabajos">
            <a:extLst>
              <a:ext uri="{FF2B5EF4-FFF2-40B4-BE49-F238E27FC236}">
                <a16:creationId xmlns:a16="http://schemas.microsoft.com/office/drawing/2014/main" id="{DA3982EC-73AE-454E-BAD5-0943728C4A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4256" y="4468600"/>
            <a:ext cx="1786553" cy="150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39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5D498FF-851B-4876-BEC2-947720CF9C0C}"/>
              </a:ext>
            </a:extLst>
          </p:cNvPr>
          <p:cNvSpPr/>
          <p:nvPr/>
        </p:nvSpPr>
        <p:spPr>
          <a:xfrm>
            <a:off x="1191237" y="1107347"/>
            <a:ext cx="5889071" cy="1140903"/>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bg1"/>
                </a:solidFill>
              </a:rPr>
              <a:t>FOTALECIMIENTO DE LA OFERTA TURÍSTICA CON ESTRATEGIAS TIC, EN EL DEPARTAMENTO DEL QUINDÍO Y RISARALDA.  </a:t>
            </a:r>
            <a:endParaRPr lang="es-CO" dirty="0">
              <a:solidFill>
                <a:schemeClr val="bg1"/>
              </a:solidFill>
            </a:endParaRPr>
          </a:p>
        </p:txBody>
      </p:sp>
      <p:sp>
        <p:nvSpPr>
          <p:cNvPr id="3" name="Rectángulo 2">
            <a:extLst>
              <a:ext uri="{FF2B5EF4-FFF2-40B4-BE49-F238E27FC236}">
                <a16:creationId xmlns:a16="http://schemas.microsoft.com/office/drawing/2014/main" id="{D6CCC340-E62E-4C12-BD8E-2FC77D63D32B}"/>
              </a:ext>
            </a:extLst>
          </p:cNvPr>
          <p:cNvSpPr/>
          <p:nvPr/>
        </p:nvSpPr>
        <p:spPr>
          <a:xfrm>
            <a:off x="7508147" y="1098958"/>
            <a:ext cx="2776756" cy="1115736"/>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$ 18.000.000.000 </a:t>
            </a:r>
            <a:endParaRPr lang="es-CO" dirty="0">
              <a:solidFill>
                <a:schemeClr val="tx1"/>
              </a:solidFill>
            </a:endParaRPr>
          </a:p>
        </p:txBody>
      </p:sp>
      <p:sp>
        <p:nvSpPr>
          <p:cNvPr id="4" name="Rectángulo 3">
            <a:extLst>
              <a:ext uri="{FF2B5EF4-FFF2-40B4-BE49-F238E27FC236}">
                <a16:creationId xmlns:a16="http://schemas.microsoft.com/office/drawing/2014/main" id="{CE4C6527-B96A-4C4B-A6A8-2971F892F32D}"/>
              </a:ext>
            </a:extLst>
          </p:cNvPr>
          <p:cNvSpPr/>
          <p:nvPr/>
        </p:nvSpPr>
        <p:spPr>
          <a:xfrm>
            <a:off x="1191237" y="2669097"/>
            <a:ext cx="5889071" cy="1140903"/>
          </a:xfrm>
          <a:prstGeom prst="rect">
            <a:avLst/>
          </a:prstGeom>
          <a:solidFill>
            <a:srgbClr val="00B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solidFill>
                  <a:schemeClr val="bg1"/>
                </a:solidFill>
              </a:rPr>
              <a:t>MEJORAMIENTO DE LA CALIDAD EDUCATIVA A TRAVÉS DE AMBIENTES DE APRENDIZAJE Y ESTRATEGIAS  DIDÁCTICAS PARA LA EDUCACIÓN DEL SIGLO XXI EN LOS DEPARTAMENTOS DEL QUINDÍO Y RISARALDA</a:t>
            </a:r>
            <a:endParaRPr lang="es-CO" dirty="0">
              <a:solidFill>
                <a:schemeClr val="bg1"/>
              </a:solidFill>
            </a:endParaRPr>
          </a:p>
        </p:txBody>
      </p:sp>
      <p:sp>
        <p:nvSpPr>
          <p:cNvPr id="5" name="Rectángulo 4">
            <a:extLst>
              <a:ext uri="{FF2B5EF4-FFF2-40B4-BE49-F238E27FC236}">
                <a16:creationId xmlns:a16="http://schemas.microsoft.com/office/drawing/2014/main" id="{A3CB66B1-C9EA-4C02-BF9E-E02746BF71F8}"/>
              </a:ext>
            </a:extLst>
          </p:cNvPr>
          <p:cNvSpPr/>
          <p:nvPr/>
        </p:nvSpPr>
        <p:spPr>
          <a:xfrm>
            <a:off x="7508147" y="2694264"/>
            <a:ext cx="2776756" cy="1115736"/>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$ 25.000.000.000</a:t>
            </a:r>
            <a:endParaRPr lang="es-CO" dirty="0">
              <a:solidFill>
                <a:schemeClr val="tx1"/>
              </a:solidFill>
            </a:endParaRPr>
          </a:p>
        </p:txBody>
      </p:sp>
    </p:spTree>
    <p:extLst>
      <p:ext uri="{BB962C8B-B14F-4D97-AF65-F5344CB8AC3E}">
        <p14:creationId xmlns:p14="http://schemas.microsoft.com/office/powerpoint/2010/main" val="18767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444632" y="3566108"/>
            <a:ext cx="9302735" cy="1312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solidFill>
                  <a:schemeClr val="tx1"/>
                </a:solidFill>
              </a:rPr>
              <a:t>Fichas técnicas </a:t>
            </a:r>
          </a:p>
          <a:p>
            <a:pPr algn="ctr"/>
            <a:r>
              <a:rPr lang="es-CO" sz="3200" dirty="0">
                <a:solidFill>
                  <a:schemeClr val="tx1"/>
                </a:solidFill>
              </a:rPr>
              <a:t>Proyectos de inversión del Capítulo de Inversiones  independiente del SGR</a:t>
            </a:r>
          </a:p>
        </p:txBody>
      </p:sp>
      <p:pic>
        <p:nvPicPr>
          <p:cNvPr id="9" name="Imagen 8">
            <a:extLst>
              <a:ext uri="{FF2B5EF4-FFF2-40B4-BE49-F238E27FC236}">
                <a16:creationId xmlns:a16="http://schemas.microsoft.com/office/drawing/2014/main" id="{41F7672D-6A10-43A4-BCAE-6B6448909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498" y="1177195"/>
            <a:ext cx="3979895" cy="1695223"/>
          </a:xfrm>
          <a:prstGeom prst="rect">
            <a:avLst/>
          </a:prstGeom>
        </p:spPr>
      </p:pic>
    </p:spTree>
    <p:extLst>
      <p:ext uri="{BB962C8B-B14F-4D97-AF65-F5344CB8AC3E}">
        <p14:creationId xmlns:p14="http://schemas.microsoft.com/office/powerpoint/2010/main" val="804694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31411655"/>
              </p:ext>
            </p:extLst>
          </p:nvPr>
        </p:nvGraphicFramePr>
        <p:xfrm>
          <a:off x="860186" y="253305"/>
          <a:ext cx="9731613" cy="6009455"/>
        </p:xfrm>
        <a:graphic>
          <a:graphicData uri="http://schemas.openxmlformats.org/drawingml/2006/table">
            <a:tbl>
              <a:tblPr/>
              <a:tblGrid>
                <a:gridCol w="2953856">
                  <a:extLst>
                    <a:ext uri="{9D8B030D-6E8A-4147-A177-3AD203B41FA5}">
                      <a16:colId xmlns:a16="http://schemas.microsoft.com/office/drawing/2014/main" val="20000"/>
                    </a:ext>
                  </a:extLst>
                </a:gridCol>
                <a:gridCol w="5024312">
                  <a:extLst>
                    <a:ext uri="{9D8B030D-6E8A-4147-A177-3AD203B41FA5}">
                      <a16:colId xmlns:a16="http://schemas.microsoft.com/office/drawing/2014/main" val="20001"/>
                    </a:ext>
                  </a:extLst>
                </a:gridCol>
                <a:gridCol w="1753445">
                  <a:extLst>
                    <a:ext uri="{9D8B030D-6E8A-4147-A177-3AD203B41FA5}">
                      <a16:colId xmlns:a16="http://schemas.microsoft.com/office/drawing/2014/main" val="20002"/>
                    </a:ext>
                  </a:extLst>
                </a:gridCol>
              </a:tblGrid>
              <a:tr h="168523">
                <a:tc rowSpan="4">
                  <a:txBody>
                    <a:bodyPr/>
                    <a:lstStyle/>
                    <a:p>
                      <a:pPr algn="l" fontAlgn="b"/>
                      <a:r>
                        <a:rPr lang="es-CO"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8523">
                <a:tc vMerge="1">
                  <a:txBody>
                    <a:bodyPr/>
                    <a:lstStyle/>
                    <a:p>
                      <a:endParaRPr lang="es-CO"/>
                    </a:p>
                  </a:txBody>
                  <a:tcPr/>
                </a:tc>
                <a:tc rowSpan="3">
                  <a:txBody>
                    <a:bodyPr/>
                    <a:lstStyle/>
                    <a:p>
                      <a:pPr algn="ctr" fontAlgn="ctr"/>
                      <a:r>
                        <a:rPr lang="es-CO" sz="11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8523">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8523">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0567">
                <a:tc>
                  <a:txBody>
                    <a:bodyPr/>
                    <a:lstStyle/>
                    <a:p>
                      <a:pPr algn="just" fontAlgn="ctr"/>
                      <a:r>
                        <a:rPr lang="es-CO" sz="1100" b="1" i="0" u="none" strike="noStrike">
                          <a:solidFill>
                            <a:srgbClr val="000000"/>
                          </a:solidFill>
                          <a:effectLst/>
                          <a:latin typeface="Calibri"/>
                        </a:rPr>
                        <a:t>1. NOMBRE  DE LA INICIATIVA Y/O PROYECTO DE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CONSTRUCCIÓN DE INFRAESTRUCTURA PARA LA REALIZACIÓN DE JUEGOS NACIONALES 2023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231585">
                <a:tc>
                  <a:txBody>
                    <a:bodyPr/>
                    <a:lstStyle/>
                    <a:p>
                      <a:pPr algn="l" fontAlgn="ctr"/>
                      <a:r>
                        <a:rPr lang="es-CO" sz="1100" b="1" i="0" u="none" strike="noStrike">
                          <a:solidFill>
                            <a:srgbClr val="000000"/>
                          </a:solidFill>
                          <a:effectLst/>
                          <a:latin typeface="Calibri"/>
                        </a:rPr>
                        <a:t>2. VALOR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$ 45.000.000.000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345107">
                <a:tc>
                  <a:txBody>
                    <a:bodyPr/>
                    <a:lstStyle/>
                    <a:p>
                      <a:pPr algn="just" fontAlgn="ctr"/>
                      <a:r>
                        <a:rPr lang="es-CO" sz="1100" b="1" i="0" u="none" strike="noStrike">
                          <a:solidFill>
                            <a:srgbClr val="000000"/>
                          </a:solidFill>
                          <a:effectLst/>
                          <a:latin typeface="Calibri"/>
                        </a:rPr>
                        <a:t>3. PROBLEMÁTICA  QUE SE QUIERE SOLUCIONAR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Insuficiente e inadecuada infraestructura deportiva de alta competencia para el desarrollo de los XXII Juegos Nacionales en el departamento del Quindio.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337044">
                <a:tc>
                  <a:txBody>
                    <a:bodyPr/>
                    <a:lstStyle/>
                    <a:p>
                      <a:pPr algn="just" fontAlgn="ctr"/>
                      <a:r>
                        <a:rPr lang="es-CO" sz="1100" b="1" i="0" u="none" strike="noStrike">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TU Y YO Somos Quindío 2020 - 2023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177094">
                <a:tc>
                  <a:txBody>
                    <a:bodyPr/>
                    <a:lstStyle/>
                    <a:p>
                      <a:pPr algn="l" fontAlgn="ctr"/>
                      <a:r>
                        <a:rPr lang="es-CO" sz="1100" b="1" i="0" u="none" strike="noStrike">
                          <a:solidFill>
                            <a:srgbClr val="000000"/>
                          </a:solidFill>
                          <a:effectLst/>
                          <a:latin typeface="Calibri"/>
                        </a:rPr>
                        <a:t>4.1  LINEA ESTRATÉGICA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INCLUSIÓN SOCIAL Y EQUIDAD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245208">
                <a:tc>
                  <a:txBody>
                    <a:bodyPr/>
                    <a:lstStyle/>
                    <a:p>
                      <a:pPr algn="l" fontAlgn="ctr"/>
                      <a:r>
                        <a:rPr lang="es-CO" sz="1100" b="1" i="0" u="none" strike="noStrike">
                          <a:solidFill>
                            <a:srgbClr val="000000"/>
                          </a:solidFill>
                          <a:effectLst/>
                          <a:latin typeface="Calibri"/>
                        </a:rPr>
                        <a:t>4.2 SECTOR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Recreación y Deporte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240666">
                <a:tc>
                  <a:txBody>
                    <a:bodyPr/>
                    <a:lstStyle/>
                    <a:p>
                      <a:pPr algn="l" fontAlgn="ctr"/>
                      <a:r>
                        <a:rPr lang="es-CO" sz="1100" b="1" i="0" u="none" strike="noStrike">
                          <a:solidFill>
                            <a:srgbClr val="000000"/>
                          </a:solidFill>
                          <a:effectLst/>
                          <a:latin typeface="Calibri"/>
                        </a:rPr>
                        <a:t>4.3 PROGRAMA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Fomento a la recreación, la actividad física y el deporte. "Tú y yo en la recreación y el deporte"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337044">
                <a:tc>
                  <a:txBody>
                    <a:bodyPr/>
                    <a:lstStyle/>
                    <a:p>
                      <a:pPr algn="l" fontAlgn="b"/>
                      <a:r>
                        <a:rPr lang="es-CO" sz="1100" b="1" i="0" u="none" strike="noStrike">
                          <a:solidFill>
                            <a:srgbClr val="000000"/>
                          </a:solidFill>
                          <a:effectLst/>
                          <a:latin typeface="Calibri"/>
                        </a:rPr>
                        <a:t>4.4 META PRODUCTO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Infraestructura deportiva y/o recreativa con procesos Constructivos, Mejorados, Ampliados, Mantenidos, Y/o Reforzados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213422">
                <a:tc>
                  <a:txBody>
                    <a:bodyPr/>
                    <a:lstStyle/>
                    <a:p>
                      <a:pPr algn="l" fontAlgn="b"/>
                      <a:r>
                        <a:rPr lang="es-CO" sz="1100" b="1" i="0" u="none" strike="noStrike">
                          <a:solidFill>
                            <a:srgbClr val="000000"/>
                          </a:solidFill>
                          <a:effectLst/>
                          <a:latin typeface="Calibri"/>
                        </a:rPr>
                        <a:t>4.5  INDICADOR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Infraestructura deportiva y/o recreativa construida, mejorada Ampliada, Mantenida Y/o Reforzada.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168523">
                <a:tc>
                  <a:txBody>
                    <a:bodyPr/>
                    <a:lstStyle/>
                    <a:p>
                      <a:pPr algn="l" fontAlgn="b"/>
                      <a:r>
                        <a:rPr lang="es-CO" sz="1100" b="1" i="0" u="none" strike="noStrike">
                          <a:solidFill>
                            <a:srgbClr val="000000"/>
                          </a:solidFill>
                          <a:effectLst/>
                          <a:latin typeface="Calibri"/>
                        </a:rPr>
                        <a:t>5. POBLACIÓN BENEFICIADA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555.401 habitantes del Departamento del Quindio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r h="181636">
                <a:tc>
                  <a:txBody>
                    <a:bodyPr/>
                    <a:lstStyle/>
                    <a:p>
                      <a:pPr algn="l" fontAlgn="b"/>
                      <a:r>
                        <a:rPr lang="es-CO" sz="1100" b="1" i="0" u="none" strike="noStrike">
                          <a:solidFill>
                            <a:srgbClr val="000000"/>
                          </a:solidFill>
                          <a:effectLst/>
                          <a:latin typeface="Calibri"/>
                        </a:rPr>
                        <a:t>6. MUNICIPIOS BENEFICIADOS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Todos los municipios del Departamento del Quindio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4"/>
                  </a:ext>
                </a:extLst>
              </a:tr>
              <a:tr h="204340">
                <a:tc>
                  <a:txBody>
                    <a:bodyPr/>
                    <a:lstStyle/>
                    <a:p>
                      <a:pPr algn="l" fontAlgn="b"/>
                      <a:r>
                        <a:rPr lang="es-CO" sz="1100" b="1" i="0" u="none" strike="noStrike">
                          <a:solidFill>
                            <a:srgbClr val="000000"/>
                          </a:solidFill>
                          <a:effectLst/>
                          <a:latin typeface="Calibri"/>
                        </a:rPr>
                        <a:t>7. OBJETIVO GENERAL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Construcción de infrestructura para la realización de los juegos nacionales del 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5"/>
                  </a:ext>
                </a:extLst>
              </a:tr>
              <a:tr h="674089">
                <a:tc>
                  <a:txBody>
                    <a:bodyPr/>
                    <a:lstStyle/>
                    <a:p>
                      <a:pPr algn="l" fontAlgn="b"/>
                      <a:r>
                        <a:rPr lang="es-CO" sz="1100" b="1" i="0" u="none" strike="noStrike">
                          <a:solidFill>
                            <a:srgbClr val="000000"/>
                          </a:solidFill>
                          <a:effectLst/>
                          <a:latin typeface="Calibri"/>
                        </a:rPr>
                        <a:t>8. COMPONENTES DEL PROYECTO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El proyecto tendrá los siguientes componentes: CONSTRUCCIÓN DEL COLISEO MULTIDEPORTE DEPARTAMENTAL - CONSTRUCCIÓN DEL COMPLEJO ACUÁTICO DEPARTAMENTAL. -  CONSTRUCCIÓN DE LA BOLERA PÚBLICA DEPARTAMENTAL.   Teniendo en cuenta que estos componentes son infraestructura física, se incluye la interventoría.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6"/>
                  </a:ext>
                </a:extLst>
              </a:tr>
              <a:tr h="168523">
                <a:tc>
                  <a:txBody>
                    <a:bodyPr/>
                    <a:lstStyle/>
                    <a:p>
                      <a:pPr algn="l" fontAlgn="b"/>
                      <a:r>
                        <a:rPr lang="es-CO" sz="1100" b="1" i="0" u="none" strike="noStrike">
                          <a:solidFill>
                            <a:srgbClr val="000000"/>
                          </a:solidFill>
                          <a:effectLst/>
                          <a:latin typeface="Calibri"/>
                        </a:rPr>
                        <a:t>9. EMPLEOS GENERADOS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7"/>
                  </a:ext>
                </a:extLst>
              </a:tr>
              <a:tr h="312827">
                <a:tc>
                  <a:txBody>
                    <a:bodyPr/>
                    <a:lstStyle/>
                    <a:p>
                      <a:pPr algn="l" fontAlgn="b"/>
                      <a:r>
                        <a:rPr lang="es-CO" sz="1100" b="1" i="0" u="none" strike="noStrike">
                          <a:solidFill>
                            <a:srgbClr val="000000"/>
                          </a:solidFill>
                          <a:effectLst/>
                          <a:latin typeface="Calibri"/>
                        </a:rPr>
                        <a:t>10. TIEMPO DE EJECUCIÓN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18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8"/>
                  </a:ext>
                </a:extLst>
              </a:tr>
              <a:tr h="337044">
                <a:tc>
                  <a:txBody>
                    <a:bodyPr/>
                    <a:lstStyle/>
                    <a:p>
                      <a:pPr algn="just" fontAlgn="auto"/>
                      <a:r>
                        <a:rPr lang="es-CO" sz="1100" b="1" i="0" u="none" strike="noStrike" dirty="0">
                          <a:solidFill>
                            <a:srgbClr val="000000"/>
                          </a:solidFill>
                          <a:effectLst/>
                          <a:latin typeface="Calibri"/>
                        </a:rPr>
                        <a:t>11.  FUENTES  DE COFINANCIACIÓN DEL PROYECTO  DE INVERSION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Asignación para la inversión Regional Departamentos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9"/>
                  </a:ext>
                </a:extLst>
              </a:tr>
              <a:tr h="337044">
                <a:tc>
                  <a:txBody>
                    <a:bodyPr/>
                    <a:lstStyle/>
                    <a:p>
                      <a:pPr algn="just" fontAlgn="auto"/>
                      <a:r>
                        <a:rPr lang="es-CO" sz="1100" b="1" i="0" u="none" strike="noStrike">
                          <a:solidFill>
                            <a:srgbClr val="000000"/>
                          </a:solidFill>
                          <a:effectLst/>
                          <a:latin typeface="Calibri"/>
                        </a:rPr>
                        <a:t>12. ENFOQUE CON EL CONPES DE REACTIVACION ECONÓMICA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0"/>
                  </a:ext>
                </a:extLst>
              </a:tr>
              <a:tr h="469243">
                <a:tc>
                  <a:txBody>
                    <a:bodyPr/>
                    <a:lstStyle/>
                    <a:p>
                      <a:pPr algn="just" fontAlgn="ctr"/>
                      <a:r>
                        <a:rPr lang="es-CO" sz="1100" b="1" i="0" u="none" strike="noStrike" dirty="0">
                          <a:solidFill>
                            <a:srgbClr val="000000"/>
                          </a:solidFill>
                          <a:effectLst/>
                          <a:latin typeface="Calibri"/>
                        </a:rPr>
                        <a:t>13. RELACIÓN DE ESTUDIOS TÉCNICOS CON QUE CUENTA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Los estudios y diseños para la construcción de la infraestructura se financiarán con recursos del SGR - Asignaciones Directas.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1"/>
                  </a:ext>
                </a:extLst>
              </a:tr>
            </a:tbl>
          </a:graphicData>
        </a:graphic>
      </p:graphicFrame>
      <p:pic>
        <p:nvPicPr>
          <p:cNvPr id="8" name="7 Imagen">
            <a:extLst>
              <a:ext uri="{FF2B5EF4-FFF2-40B4-BE49-F238E27FC236}">
                <a16:creationId xmlns:a16="http://schemas.microsoft.com/office/drawing/2014/main" id="{89CD9951-F1DD-47E3-BD1C-3A67FB167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619" y="253304"/>
            <a:ext cx="439920" cy="539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200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976258458"/>
              </p:ext>
            </p:extLst>
          </p:nvPr>
        </p:nvGraphicFramePr>
        <p:xfrm>
          <a:off x="967734" y="242370"/>
          <a:ext cx="9547866" cy="6015161"/>
        </p:xfrm>
        <a:graphic>
          <a:graphicData uri="http://schemas.openxmlformats.org/drawingml/2006/table">
            <a:tbl>
              <a:tblPr/>
              <a:tblGrid>
                <a:gridCol w="2867228">
                  <a:extLst>
                    <a:ext uri="{9D8B030D-6E8A-4147-A177-3AD203B41FA5}">
                      <a16:colId xmlns:a16="http://schemas.microsoft.com/office/drawing/2014/main" val="20000"/>
                    </a:ext>
                  </a:extLst>
                </a:gridCol>
                <a:gridCol w="4960303">
                  <a:extLst>
                    <a:ext uri="{9D8B030D-6E8A-4147-A177-3AD203B41FA5}">
                      <a16:colId xmlns:a16="http://schemas.microsoft.com/office/drawing/2014/main" val="20001"/>
                    </a:ext>
                  </a:extLst>
                </a:gridCol>
                <a:gridCol w="1720335">
                  <a:extLst>
                    <a:ext uri="{9D8B030D-6E8A-4147-A177-3AD203B41FA5}">
                      <a16:colId xmlns:a16="http://schemas.microsoft.com/office/drawing/2014/main" val="20002"/>
                    </a:ext>
                  </a:extLst>
                </a:gridCol>
              </a:tblGrid>
              <a:tr h="122890">
                <a:tc rowSpan="4">
                  <a:txBody>
                    <a:bodyPr/>
                    <a:lstStyle/>
                    <a:p>
                      <a:pPr algn="l" fontAlgn="b"/>
                      <a:r>
                        <a:rPr lang="es-CO" sz="11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2311">
                <a:tc vMerge="1">
                  <a:txBody>
                    <a:bodyPr/>
                    <a:lstStyle/>
                    <a:p>
                      <a:endParaRPr lang="es-CO"/>
                    </a:p>
                  </a:txBody>
                  <a:tcPr/>
                </a:tc>
                <a:tc rowSpan="3">
                  <a:txBody>
                    <a:bodyPr/>
                    <a:lstStyle/>
                    <a:p>
                      <a:pPr algn="ctr" fontAlgn="ctr"/>
                      <a:r>
                        <a:rPr lang="es-CO" sz="11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123">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1966">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8955">
                <a:tc>
                  <a:txBody>
                    <a:bodyPr/>
                    <a:lstStyle/>
                    <a:p>
                      <a:pPr algn="just" fontAlgn="ctr"/>
                      <a:r>
                        <a:rPr lang="es-CO" sz="1100" b="1" i="0" u="none" strike="noStrike">
                          <a:solidFill>
                            <a:srgbClr val="000000"/>
                          </a:solidFill>
                          <a:effectLst/>
                          <a:latin typeface="Calibri"/>
                        </a:rPr>
                        <a:t>1. NOMBRE  DE LA INICIATIVA Y/O PROYECTO DE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 MEJORAMIENTO DE VÍAS TERCIARIAS MEDIANTE EL USO DE PLACA HUELLA EN LOS MUNICIPIOS DEL DEPARTAMENTO DEL QUINDÍO - FASE 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268810">
                <a:tc>
                  <a:txBody>
                    <a:bodyPr/>
                    <a:lstStyle/>
                    <a:p>
                      <a:pPr algn="l" fontAlgn="ctr"/>
                      <a:r>
                        <a:rPr lang="es-CO" sz="1100" b="1" i="0" u="none" strike="noStrike">
                          <a:solidFill>
                            <a:srgbClr val="000000"/>
                          </a:solidFill>
                          <a:effectLst/>
                          <a:latin typeface="Calibri"/>
                        </a:rPr>
                        <a:t>2. VALOR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22.000.000.000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321518">
                <a:tc>
                  <a:txBody>
                    <a:bodyPr/>
                    <a:lstStyle/>
                    <a:p>
                      <a:pPr algn="just" fontAlgn="ctr"/>
                      <a:r>
                        <a:rPr lang="es-CO" sz="1100" b="1" i="0" u="none" strike="noStrike">
                          <a:solidFill>
                            <a:srgbClr val="000000"/>
                          </a:solidFill>
                          <a:effectLst/>
                          <a:latin typeface="Calibri"/>
                        </a:rPr>
                        <a:t>3. PROBLEMÁTICA  QUE SE QUIERE SOLUCIONAR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Dificultad en la intercomunicación terrestre de una parte de la población rural de los municipios del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590328">
                <a:tc>
                  <a:txBody>
                    <a:bodyPr/>
                    <a:lstStyle/>
                    <a:p>
                      <a:pPr algn="just" fontAlgn="ctr"/>
                      <a:r>
                        <a:rPr lang="es-CO" sz="1100" b="1" i="0" u="none" strike="noStrike" dirty="0">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Orientado a proveer la infraestructura de transporte de la red vial regional, para contribuir a la conectividad entre las regiones, en el marco del Plan Maestro de Transporte Intermodal.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205560">
                <a:tc>
                  <a:txBody>
                    <a:bodyPr/>
                    <a:lstStyle/>
                    <a:p>
                      <a:pPr algn="l" fontAlgn="ctr"/>
                      <a:r>
                        <a:rPr lang="es-CO" sz="1100" b="1" i="0" u="none" strike="noStrike">
                          <a:solidFill>
                            <a:srgbClr val="000000"/>
                          </a:solidFill>
                          <a:effectLst/>
                          <a:latin typeface="Calibri"/>
                        </a:rPr>
                        <a:t>4.1  LINEA ESTRATÉGICA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LÍNEA ESTRATÉGICA 3. TERRITORIO, AMBIENTE Y DESARROLLO SOSTENIBLE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284622">
                <a:tc>
                  <a:txBody>
                    <a:bodyPr/>
                    <a:lstStyle/>
                    <a:p>
                      <a:pPr algn="l" fontAlgn="ctr"/>
                      <a:r>
                        <a:rPr lang="es-CO" sz="1100" b="1" i="0" u="none" strike="noStrike">
                          <a:solidFill>
                            <a:srgbClr val="000000"/>
                          </a:solidFill>
                          <a:effectLst/>
                          <a:latin typeface="Calibri"/>
                        </a:rPr>
                        <a:t>4.2 SECTOR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TRANSPORTE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258269">
                <a:tc>
                  <a:txBody>
                    <a:bodyPr/>
                    <a:lstStyle/>
                    <a:p>
                      <a:pPr algn="l" fontAlgn="ctr"/>
                      <a:r>
                        <a:rPr lang="es-CO" sz="1100" b="1" i="0" u="none" strike="noStrike">
                          <a:solidFill>
                            <a:srgbClr val="000000"/>
                          </a:solidFill>
                          <a:effectLst/>
                          <a:latin typeface="Calibri"/>
                        </a:rPr>
                        <a:t>4.3 PROGRAMA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Programa No. 2402. Infraestructura red vial regional. “Tú y yo con movilidad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363685">
                <a:tc>
                  <a:txBody>
                    <a:bodyPr/>
                    <a:lstStyle/>
                    <a:p>
                      <a:pPr algn="l" fontAlgn="ctr"/>
                      <a:r>
                        <a:rPr lang="es-CO" sz="1100" b="1" i="0" u="none" strike="noStrike">
                          <a:solidFill>
                            <a:srgbClr val="000000"/>
                          </a:solidFill>
                          <a:effectLst/>
                          <a:latin typeface="Calibri"/>
                        </a:rPr>
                        <a:t>4.4 META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Infraestructura vial con procesos de construcción, mejoramiento, ampliación, mantenimiento y/o reforzamiento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252998">
                <a:tc>
                  <a:txBody>
                    <a:bodyPr/>
                    <a:lstStyle/>
                    <a:p>
                      <a:pPr algn="l" fontAlgn="ctr"/>
                      <a:r>
                        <a:rPr lang="es-CO" sz="1100" b="1" i="0" u="none" strike="noStrike">
                          <a:solidFill>
                            <a:srgbClr val="000000"/>
                          </a:solidFill>
                          <a:effectLst/>
                          <a:latin typeface="Calibri"/>
                        </a:rPr>
                        <a:t>4.5  INDICADOR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Infraestructura vial construida, mejorada, ampliada, mantenida y/o reforzada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189749">
                <a:tc>
                  <a:txBody>
                    <a:bodyPr/>
                    <a:lstStyle/>
                    <a:p>
                      <a:pPr algn="l" fontAlgn="ctr"/>
                      <a:r>
                        <a:rPr lang="es-CO" sz="1100" b="1" i="0" u="none" strike="noStrike">
                          <a:solidFill>
                            <a:srgbClr val="000000"/>
                          </a:solidFill>
                          <a:effectLst/>
                          <a:latin typeface="Calibri"/>
                        </a:rPr>
                        <a:t>5. POBLACIÓN BENEFICIADA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555401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r h="210831">
                <a:tc>
                  <a:txBody>
                    <a:bodyPr/>
                    <a:lstStyle/>
                    <a:p>
                      <a:pPr algn="l" fontAlgn="ctr"/>
                      <a:r>
                        <a:rPr lang="es-CO" sz="1100" b="1" i="0" u="none" strike="noStrike">
                          <a:solidFill>
                            <a:srgbClr val="000000"/>
                          </a:solidFill>
                          <a:effectLst/>
                          <a:latin typeface="Calibri"/>
                        </a:rPr>
                        <a:t>6. MUNICIPIOS BENEFICIADOS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Los 12 municipios del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4"/>
                  </a:ext>
                </a:extLst>
              </a:tr>
              <a:tr h="216102">
                <a:tc>
                  <a:txBody>
                    <a:bodyPr/>
                    <a:lstStyle/>
                    <a:p>
                      <a:pPr algn="l" fontAlgn="ctr"/>
                      <a:r>
                        <a:rPr lang="es-CO" sz="1100" b="1" i="0" u="none" strike="noStrike">
                          <a:solidFill>
                            <a:srgbClr val="000000"/>
                          </a:solidFill>
                          <a:effectLst/>
                          <a:latin typeface="Calibri"/>
                        </a:rPr>
                        <a:t>7. OBJETIVO GENERAL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Mejorar la intercomunicación terrestre de una parte de la población rural de la entidad territorial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5"/>
                  </a:ext>
                </a:extLst>
              </a:tr>
              <a:tr h="231916">
                <a:tc>
                  <a:txBody>
                    <a:bodyPr/>
                    <a:lstStyle/>
                    <a:p>
                      <a:pPr algn="l" fontAlgn="ctr"/>
                      <a:r>
                        <a:rPr lang="es-CO" sz="1100" b="1" i="0" u="none" strike="noStrike">
                          <a:solidFill>
                            <a:srgbClr val="000000"/>
                          </a:solidFill>
                          <a:effectLst/>
                          <a:latin typeface="Calibri"/>
                        </a:rPr>
                        <a:t>8. COMPONENTES DEL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Construcción de 13 km de placa huella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6"/>
                  </a:ext>
                </a:extLst>
              </a:tr>
              <a:tr h="184478">
                <a:tc>
                  <a:txBody>
                    <a:bodyPr/>
                    <a:lstStyle/>
                    <a:p>
                      <a:pPr algn="l" fontAlgn="ctr"/>
                      <a:r>
                        <a:rPr lang="es-CO" sz="1100" b="1" i="0" u="none" strike="noStrike">
                          <a:solidFill>
                            <a:srgbClr val="000000"/>
                          </a:solidFill>
                          <a:effectLst/>
                          <a:latin typeface="Calibri"/>
                        </a:rPr>
                        <a:t>9. EMPLEOS GENERADOS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7"/>
                  </a:ext>
                </a:extLst>
              </a:tr>
              <a:tr h="168666">
                <a:tc>
                  <a:txBody>
                    <a:bodyPr/>
                    <a:lstStyle/>
                    <a:p>
                      <a:pPr algn="l" fontAlgn="ctr"/>
                      <a:r>
                        <a:rPr lang="es-CO" sz="1100" b="1" i="0" u="none" strike="noStrike">
                          <a:solidFill>
                            <a:srgbClr val="000000"/>
                          </a:solidFill>
                          <a:effectLst/>
                          <a:latin typeface="Calibri"/>
                        </a:rPr>
                        <a:t>10. TIEMPO DE EJECUCÓN DEL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18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8"/>
                  </a:ext>
                </a:extLst>
              </a:tr>
              <a:tr h="195019">
                <a:tc>
                  <a:txBody>
                    <a:bodyPr/>
                    <a:lstStyle/>
                    <a:p>
                      <a:pPr algn="just" fontAlgn="ctr"/>
                      <a:r>
                        <a:rPr lang="es-CO" sz="1100" b="1" i="0" u="none" strike="noStrike">
                          <a:solidFill>
                            <a:srgbClr val="000000"/>
                          </a:solidFill>
                          <a:effectLst/>
                          <a:latin typeface="Calibri"/>
                        </a:rPr>
                        <a:t>11.  FUENTES  DE COFINANCIACIÓN DEL PROYECTO  DE INVERSION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Inversión Regional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9"/>
                  </a:ext>
                </a:extLst>
              </a:tr>
              <a:tr h="226645">
                <a:tc>
                  <a:txBody>
                    <a:bodyPr/>
                    <a:lstStyle/>
                    <a:p>
                      <a:pPr algn="just" fontAlgn="ctr"/>
                      <a:r>
                        <a:rPr lang="es-CO" sz="1100" b="1" i="0" u="none" strike="noStrike">
                          <a:solidFill>
                            <a:srgbClr val="000000"/>
                          </a:solidFill>
                          <a:effectLst/>
                          <a:latin typeface="Calibri"/>
                        </a:rPr>
                        <a:t>12. ENFOQUE CON EL CONPES DE REACTIVACION ECONÓMICA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Creación, sostenimiento y crecimiento empresarial - Vías terciarias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0"/>
                  </a:ext>
                </a:extLst>
              </a:tr>
              <a:tr h="374226">
                <a:tc>
                  <a:txBody>
                    <a:bodyPr/>
                    <a:lstStyle/>
                    <a:p>
                      <a:pPr algn="just" fontAlgn="ctr"/>
                      <a:r>
                        <a:rPr lang="es-CO" sz="1100" b="1" i="0" u="none" strike="noStrike">
                          <a:solidFill>
                            <a:srgbClr val="000000"/>
                          </a:solidFill>
                          <a:effectLst/>
                          <a:latin typeface="Calibri"/>
                        </a:rPr>
                        <a:t>13. RELACIÓN DE ESTUDIOS TÉCNICOS CON QUE CUENTA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Estudios: Diseño de pavimento, estudio de suelo, levantamiento topográfico, estudio hidrológico e hidráulico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1"/>
                  </a:ext>
                </a:extLst>
              </a:tr>
            </a:tbl>
          </a:graphicData>
        </a:graphic>
      </p:graphicFrame>
      <p:pic>
        <p:nvPicPr>
          <p:cNvPr id="8" name="7 Imagen">
            <a:extLst>
              <a:ext uri="{FF2B5EF4-FFF2-40B4-BE49-F238E27FC236}">
                <a16:creationId xmlns:a16="http://schemas.microsoft.com/office/drawing/2014/main" id="{89CD9951-F1DD-47E3-BD1C-3A67FB167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0562" y="175010"/>
            <a:ext cx="603316" cy="74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9720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86475448"/>
              </p:ext>
            </p:extLst>
          </p:nvPr>
        </p:nvGraphicFramePr>
        <p:xfrm>
          <a:off x="901229" y="288094"/>
          <a:ext cx="9709621" cy="5964216"/>
        </p:xfrm>
        <a:graphic>
          <a:graphicData uri="http://schemas.openxmlformats.org/drawingml/2006/table">
            <a:tbl>
              <a:tblPr/>
              <a:tblGrid>
                <a:gridCol w="2915801">
                  <a:extLst>
                    <a:ext uri="{9D8B030D-6E8A-4147-A177-3AD203B41FA5}">
                      <a16:colId xmlns:a16="http://schemas.microsoft.com/office/drawing/2014/main" val="20000"/>
                    </a:ext>
                  </a:extLst>
                </a:gridCol>
                <a:gridCol w="5044341">
                  <a:extLst>
                    <a:ext uri="{9D8B030D-6E8A-4147-A177-3AD203B41FA5}">
                      <a16:colId xmlns:a16="http://schemas.microsoft.com/office/drawing/2014/main" val="20001"/>
                    </a:ext>
                  </a:extLst>
                </a:gridCol>
                <a:gridCol w="1749479">
                  <a:extLst>
                    <a:ext uri="{9D8B030D-6E8A-4147-A177-3AD203B41FA5}">
                      <a16:colId xmlns:a16="http://schemas.microsoft.com/office/drawing/2014/main" val="20002"/>
                    </a:ext>
                  </a:extLst>
                </a:gridCol>
              </a:tblGrid>
              <a:tr h="169440">
                <a:tc rowSpan="4">
                  <a:txBody>
                    <a:bodyPr/>
                    <a:lstStyle/>
                    <a:p>
                      <a:pPr algn="l" fontAlgn="b"/>
                      <a:r>
                        <a:rPr lang="es-CO" sz="11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9440">
                <a:tc vMerge="1">
                  <a:txBody>
                    <a:bodyPr/>
                    <a:lstStyle/>
                    <a:p>
                      <a:endParaRPr lang="es-CO"/>
                    </a:p>
                  </a:txBody>
                  <a:tcPr/>
                </a:tc>
                <a:tc rowSpan="3">
                  <a:txBody>
                    <a:bodyPr/>
                    <a:lstStyle/>
                    <a:p>
                      <a:pPr algn="ctr" fontAlgn="ctr"/>
                      <a:r>
                        <a:rPr lang="es-CO" sz="11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9440">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9440">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4956">
                <a:tc>
                  <a:txBody>
                    <a:bodyPr/>
                    <a:lstStyle/>
                    <a:p>
                      <a:pPr algn="just" fontAlgn="ctr"/>
                      <a:r>
                        <a:rPr lang="es-CO" sz="1100" b="1" i="0" u="none" strike="noStrike">
                          <a:solidFill>
                            <a:srgbClr val="000000"/>
                          </a:solidFill>
                          <a:effectLst/>
                          <a:latin typeface="Calibri"/>
                        </a:rPr>
                        <a:t>1. NOMBRE  DE LA INICIATIVA Y/O PROYECTO DE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CONSTRUCCIÓN DEL NUEVO E.S.E. HOSPITAL SAGRADO CORAZÓN DE JESÚS EN EL MUNICIPIO DE QUIMBAYA PARA ATENDER LA POBLACIÓN LOCAL, FLOTANTE Y TURISTAS EN 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199984">
                <a:tc>
                  <a:txBody>
                    <a:bodyPr/>
                    <a:lstStyle/>
                    <a:p>
                      <a:pPr algn="l" fontAlgn="ctr"/>
                      <a:r>
                        <a:rPr lang="es-CO" sz="1100" b="1" i="0" u="none" strike="noStrike">
                          <a:solidFill>
                            <a:srgbClr val="000000"/>
                          </a:solidFill>
                          <a:effectLst/>
                          <a:latin typeface="Calibri"/>
                        </a:rPr>
                        <a:t>2. VALOR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12.000.000.000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338879">
                <a:tc>
                  <a:txBody>
                    <a:bodyPr/>
                    <a:lstStyle/>
                    <a:p>
                      <a:pPr algn="just" fontAlgn="ctr"/>
                      <a:r>
                        <a:rPr lang="es-CO" sz="1100" b="1" i="0" u="none" strike="noStrike">
                          <a:solidFill>
                            <a:srgbClr val="000000"/>
                          </a:solidFill>
                          <a:effectLst/>
                          <a:latin typeface="Calibri"/>
                        </a:rPr>
                        <a:t>3. PROBLEMÁTICA  QUE SE QUIERE SOLUCIONAR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Deficiente capacidad de atención en los servicios basicos de salud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529959">
                <a:tc>
                  <a:txBody>
                    <a:bodyPr/>
                    <a:lstStyle/>
                    <a:p>
                      <a:pPr algn="just" fontAlgn="ctr"/>
                      <a:r>
                        <a:rPr lang="es-CO" sz="1100" b="1" i="0" u="none" strike="noStrike">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Orientado al cumplimiento de la política de universalización del aseguramiento y prestación de los servicios médicos en condiciones de equidad y protección financiera de la</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población afiliada.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199984">
                <a:tc>
                  <a:txBody>
                    <a:bodyPr/>
                    <a:lstStyle/>
                    <a:p>
                      <a:pPr algn="l" fontAlgn="ctr"/>
                      <a:r>
                        <a:rPr lang="es-CO" sz="1100" b="1" i="0" u="none" strike="noStrike">
                          <a:solidFill>
                            <a:srgbClr val="000000"/>
                          </a:solidFill>
                          <a:effectLst/>
                          <a:latin typeface="Calibri"/>
                        </a:rPr>
                        <a:t>4.1  LINEA ESTRATÉGICA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LÍNEA ESTRATÉGICA 1. INCLUSIÓN SOCIAL Y EQUIDAD.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199984">
                <a:tc>
                  <a:txBody>
                    <a:bodyPr/>
                    <a:lstStyle/>
                    <a:p>
                      <a:pPr algn="l" fontAlgn="ctr"/>
                      <a:r>
                        <a:rPr lang="es-CO" sz="1100" b="1" i="0" u="none" strike="noStrike">
                          <a:solidFill>
                            <a:srgbClr val="000000"/>
                          </a:solidFill>
                          <a:effectLst/>
                          <a:latin typeface="Calibri"/>
                        </a:rPr>
                        <a:t>4.2 SECTOR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Salud y protección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199984">
                <a:tc>
                  <a:txBody>
                    <a:bodyPr/>
                    <a:lstStyle/>
                    <a:p>
                      <a:pPr algn="l" fontAlgn="ctr"/>
                      <a:r>
                        <a:rPr lang="es-CO" sz="1100" b="1" i="0" u="none" strike="noStrike">
                          <a:solidFill>
                            <a:srgbClr val="000000"/>
                          </a:solidFill>
                          <a:effectLst/>
                          <a:latin typeface="Calibri"/>
                        </a:rPr>
                        <a:t>4.3 PROGRAMA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.Programa No. 1906. Prestación de servicios de salud “Tú y yo con servicios de salud”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338879">
                <a:tc>
                  <a:txBody>
                    <a:bodyPr/>
                    <a:lstStyle/>
                    <a:p>
                      <a:pPr algn="l" fontAlgn="ctr"/>
                      <a:r>
                        <a:rPr lang="es-CO" sz="1100" b="1" i="0" u="none" strike="noStrike">
                          <a:solidFill>
                            <a:srgbClr val="000000"/>
                          </a:solidFill>
                          <a:effectLst/>
                          <a:latin typeface="Calibri"/>
                        </a:rPr>
                        <a:t>4.4 META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Infraestructura hospitalaria con procesos constructivos, mejorados, ampliados, mantenidos, y/o reforzados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354971">
                <a:tc>
                  <a:txBody>
                    <a:bodyPr/>
                    <a:lstStyle/>
                    <a:p>
                      <a:pPr algn="l" fontAlgn="ctr"/>
                      <a:r>
                        <a:rPr lang="es-CO" sz="1100" b="1" i="0" u="none" strike="noStrike">
                          <a:solidFill>
                            <a:srgbClr val="000000"/>
                          </a:solidFill>
                          <a:effectLst/>
                          <a:latin typeface="Calibri"/>
                        </a:rPr>
                        <a:t>4.5  INDICADOR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Infraestructura hospitalaria con</a:t>
                      </a:r>
                      <a:br>
                        <a:rPr lang="es-CO" sz="1100" b="0" i="0" u="none" strike="noStrike">
                          <a:solidFill>
                            <a:srgbClr val="000000"/>
                          </a:solidFill>
                          <a:effectLst/>
                          <a:latin typeface="Calibri"/>
                        </a:rPr>
                      </a:br>
                      <a:r>
                        <a:rPr lang="es-CO" sz="1100" b="0" i="0" u="none" strike="noStrike">
                          <a:solidFill>
                            <a:srgbClr val="000000"/>
                          </a:solidFill>
                          <a:effectLst/>
                          <a:latin typeface="Calibri"/>
                        </a:rPr>
                        <a:t>procesos constructivos, mejorados,ampliados, mantenidos, y/o reforzados realizados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199984">
                <a:tc>
                  <a:txBody>
                    <a:bodyPr/>
                    <a:lstStyle/>
                    <a:p>
                      <a:pPr algn="l" fontAlgn="ctr"/>
                      <a:r>
                        <a:rPr lang="es-CO" sz="1100" b="1" i="0" u="none" strike="noStrike">
                          <a:solidFill>
                            <a:srgbClr val="000000"/>
                          </a:solidFill>
                          <a:effectLst/>
                          <a:latin typeface="Calibri"/>
                        </a:rPr>
                        <a:t>5. POBLACIÓN BENEFICIADA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555.401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r h="199984">
                <a:tc>
                  <a:txBody>
                    <a:bodyPr/>
                    <a:lstStyle/>
                    <a:p>
                      <a:pPr algn="l" fontAlgn="ctr"/>
                      <a:r>
                        <a:rPr lang="es-CO" sz="1100" b="1" i="0" u="none" strike="noStrike">
                          <a:solidFill>
                            <a:srgbClr val="000000"/>
                          </a:solidFill>
                          <a:effectLst/>
                          <a:latin typeface="Calibri"/>
                        </a:rPr>
                        <a:t>6. MUNICIPIOS BENEFICIADOS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Quimbaya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4"/>
                  </a:ext>
                </a:extLst>
              </a:tr>
              <a:tr h="199984">
                <a:tc>
                  <a:txBody>
                    <a:bodyPr/>
                    <a:lstStyle/>
                    <a:p>
                      <a:pPr algn="l" fontAlgn="ctr"/>
                      <a:r>
                        <a:rPr lang="es-CO" sz="1100" b="1" i="0" u="none" strike="noStrike">
                          <a:solidFill>
                            <a:srgbClr val="000000"/>
                          </a:solidFill>
                          <a:effectLst/>
                          <a:latin typeface="Calibri"/>
                        </a:rPr>
                        <a:t>7. OBJETIVO GENERAL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Mejorar la capacidad de atención en servicios basicos de salud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5"/>
                  </a:ext>
                </a:extLst>
              </a:tr>
              <a:tr h="199984">
                <a:tc>
                  <a:txBody>
                    <a:bodyPr/>
                    <a:lstStyle/>
                    <a:p>
                      <a:pPr algn="l" fontAlgn="ctr"/>
                      <a:r>
                        <a:rPr lang="es-CO" sz="1100" b="1" i="0" u="none" strike="noStrike">
                          <a:solidFill>
                            <a:srgbClr val="000000"/>
                          </a:solidFill>
                          <a:effectLst/>
                          <a:latin typeface="Calibri"/>
                        </a:rPr>
                        <a:t>8. COMPONENTES DEL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El proyecto contampla la construcciión del nuevo hospital del Quimbaya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6"/>
                  </a:ext>
                </a:extLst>
              </a:tr>
              <a:tr h="199984">
                <a:tc>
                  <a:txBody>
                    <a:bodyPr/>
                    <a:lstStyle/>
                    <a:p>
                      <a:pPr algn="l" fontAlgn="ctr"/>
                      <a:r>
                        <a:rPr lang="es-CO" sz="1100" b="1" i="0" u="none" strike="noStrike">
                          <a:solidFill>
                            <a:srgbClr val="000000"/>
                          </a:solidFill>
                          <a:effectLst/>
                          <a:latin typeface="Calibri"/>
                        </a:rPr>
                        <a:t>9. EMPLEOS GENERADOS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7"/>
                  </a:ext>
                </a:extLst>
              </a:tr>
              <a:tr h="338879">
                <a:tc>
                  <a:txBody>
                    <a:bodyPr/>
                    <a:lstStyle/>
                    <a:p>
                      <a:pPr algn="l" fontAlgn="ctr"/>
                      <a:r>
                        <a:rPr lang="es-CO" sz="1100" b="1" i="0" u="none" strike="noStrike">
                          <a:solidFill>
                            <a:srgbClr val="000000"/>
                          </a:solidFill>
                          <a:effectLst/>
                          <a:latin typeface="Calibri"/>
                        </a:rPr>
                        <a:t>10. TIEMPO DE EJECUCÓN DEL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12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8"/>
                  </a:ext>
                </a:extLst>
              </a:tr>
              <a:tr h="338879">
                <a:tc>
                  <a:txBody>
                    <a:bodyPr/>
                    <a:lstStyle/>
                    <a:p>
                      <a:pPr algn="just" fontAlgn="ctr"/>
                      <a:r>
                        <a:rPr lang="es-CO" sz="1100" b="1" i="0" u="none" strike="noStrike">
                          <a:solidFill>
                            <a:srgbClr val="000000"/>
                          </a:solidFill>
                          <a:effectLst/>
                          <a:latin typeface="Calibri"/>
                        </a:rPr>
                        <a:t>11.  FUENTES  DE COFINANCIACIÓN DEL PROYECTO  DE INVERSION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9"/>
                  </a:ext>
                </a:extLst>
              </a:tr>
              <a:tr h="338879">
                <a:tc>
                  <a:txBody>
                    <a:bodyPr/>
                    <a:lstStyle/>
                    <a:p>
                      <a:pPr algn="just" fontAlgn="ctr"/>
                      <a:r>
                        <a:rPr lang="es-CO" sz="1100" b="1" i="0" u="none" strike="noStrike">
                          <a:solidFill>
                            <a:srgbClr val="000000"/>
                          </a:solidFill>
                          <a:effectLst/>
                          <a:latin typeface="Calibri"/>
                        </a:rPr>
                        <a:t>12. ENFOQUE CON EL CONPES DE REACTIVACION ECONÓMICA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0"/>
                  </a:ext>
                </a:extLst>
              </a:tr>
              <a:tr h="338879">
                <a:tc>
                  <a:txBody>
                    <a:bodyPr/>
                    <a:lstStyle/>
                    <a:p>
                      <a:pPr algn="just" fontAlgn="ctr"/>
                      <a:r>
                        <a:rPr lang="es-CO" sz="1100" b="1" i="0" u="none" strike="noStrike">
                          <a:solidFill>
                            <a:srgbClr val="000000"/>
                          </a:solidFill>
                          <a:effectLst/>
                          <a:latin typeface="Calibri"/>
                        </a:rPr>
                        <a:t>13. RELACIÓN DE ESTUDIOS TÉCNICOS CON QUE CUENTA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En proceso de estructuración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1"/>
                  </a:ext>
                </a:extLst>
              </a:tr>
            </a:tbl>
          </a:graphicData>
        </a:graphic>
      </p:graphicFrame>
      <p:pic>
        <p:nvPicPr>
          <p:cNvPr id="8" name="7 Imagen">
            <a:extLst>
              <a:ext uri="{FF2B5EF4-FFF2-40B4-BE49-F238E27FC236}">
                <a16:creationId xmlns:a16="http://schemas.microsoft.com/office/drawing/2014/main" id="{BFC2F3C7-051E-4A3B-8AC1-32EE62B12D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688" y="12687300"/>
            <a:ext cx="7143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a:extLst>
              <a:ext uri="{FF2B5EF4-FFF2-40B4-BE49-F238E27FC236}">
                <a16:creationId xmlns:a16="http://schemas.microsoft.com/office/drawing/2014/main" id="{89CD9951-F1DD-47E3-BD1C-3A67FB1671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286" y="375781"/>
            <a:ext cx="603316" cy="55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911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66083289"/>
              </p:ext>
            </p:extLst>
          </p:nvPr>
        </p:nvGraphicFramePr>
        <p:xfrm>
          <a:off x="927579" y="374215"/>
          <a:ext cx="9673746" cy="4160965"/>
        </p:xfrm>
        <a:graphic>
          <a:graphicData uri="http://schemas.openxmlformats.org/drawingml/2006/table">
            <a:tbl>
              <a:tblPr/>
              <a:tblGrid>
                <a:gridCol w="2516292">
                  <a:extLst>
                    <a:ext uri="{9D8B030D-6E8A-4147-A177-3AD203B41FA5}">
                      <a16:colId xmlns:a16="http://schemas.microsoft.com/office/drawing/2014/main" val="20000"/>
                    </a:ext>
                  </a:extLst>
                </a:gridCol>
                <a:gridCol w="6002133">
                  <a:extLst>
                    <a:ext uri="{9D8B030D-6E8A-4147-A177-3AD203B41FA5}">
                      <a16:colId xmlns:a16="http://schemas.microsoft.com/office/drawing/2014/main" val="20001"/>
                    </a:ext>
                  </a:extLst>
                </a:gridCol>
                <a:gridCol w="1155321">
                  <a:extLst>
                    <a:ext uri="{9D8B030D-6E8A-4147-A177-3AD203B41FA5}">
                      <a16:colId xmlns:a16="http://schemas.microsoft.com/office/drawing/2014/main" val="20002"/>
                    </a:ext>
                  </a:extLst>
                </a:gridCol>
              </a:tblGrid>
              <a:tr h="190856">
                <a:tc rowSpan="4">
                  <a:txBody>
                    <a:bodyPr/>
                    <a:lstStyle/>
                    <a:p>
                      <a:pPr algn="l" fontAlgn="b"/>
                      <a:r>
                        <a:rPr lang="es-CO" sz="9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1" i="0" u="none" strike="noStrike" dirty="0">
                          <a:solidFill>
                            <a:srgbClr val="000000"/>
                          </a:solidFill>
                          <a:effectLst/>
                          <a:latin typeface="Calibri"/>
                        </a:rPr>
                        <a:t>Código:</a:t>
                      </a:r>
                      <a:r>
                        <a:rPr lang="es-CO" sz="900" b="1" kern="1200" dirty="0">
                          <a:solidFill>
                            <a:schemeClr val="tx1"/>
                          </a:solidFill>
                          <a:effectLst/>
                          <a:latin typeface="+mn-lt"/>
                          <a:ea typeface="+mn-ea"/>
                          <a:cs typeface="+mn-cs"/>
                        </a:rPr>
                        <a:t>F-PLA-69</a:t>
                      </a:r>
                      <a:endParaRPr lang="es-CO" sz="9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4606">
                <a:tc vMerge="1">
                  <a:txBody>
                    <a:bodyPr/>
                    <a:lstStyle/>
                    <a:p>
                      <a:endParaRPr lang="es-CO"/>
                    </a:p>
                  </a:txBody>
                  <a:tcPr/>
                </a:tc>
                <a:tc rowSpan="3">
                  <a:txBody>
                    <a:bodyPr/>
                    <a:lstStyle/>
                    <a:p>
                      <a:pPr algn="ctr" fontAlgn="ctr"/>
                      <a:r>
                        <a:rPr lang="es-CO" sz="9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9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3522">
                <a:tc vMerge="1">
                  <a:txBody>
                    <a:bodyPr/>
                    <a:lstStyle/>
                    <a:p>
                      <a:endParaRPr lang="es-CO"/>
                    </a:p>
                  </a:txBody>
                  <a:tcPr/>
                </a:tc>
                <a:tc vMerge="1">
                  <a:txBody>
                    <a:bodyPr/>
                    <a:lstStyle/>
                    <a:p>
                      <a:endParaRPr lang="es-CO"/>
                    </a:p>
                  </a:txBody>
                  <a:tcPr/>
                </a:tc>
                <a:tc>
                  <a:txBody>
                    <a:bodyPr/>
                    <a:lstStyle/>
                    <a:p>
                      <a:pPr algn="just" fontAlgn="ctr"/>
                      <a:r>
                        <a:rPr lang="es-CO" sz="9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vMerge="1">
                  <a:txBody>
                    <a:bodyPr/>
                    <a:lstStyle/>
                    <a:p>
                      <a:endParaRPr lang="es-CO"/>
                    </a:p>
                  </a:txBody>
                  <a:tcPr/>
                </a:tc>
                <a:tc vMerge="1">
                  <a:txBody>
                    <a:bodyPr/>
                    <a:lstStyle/>
                    <a:p>
                      <a:endParaRPr lang="es-CO"/>
                    </a:p>
                  </a:txBody>
                  <a:tcPr/>
                </a:tc>
                <a:tc>
                  <a:txBody>
                    <a:bodyPr/>
                    <a:lstStyle/>
                    <a:p>
                      <a:pPr algn="l" fontAlgn="b"/>
                      <a:r>
                        <a:rPr lang="es-CO" sz="900" b="1" i="0" u="none" strike="noStrike" dirty="0">
                          <a:solidFill>
                            <a:srgbClr val="000000"/>
                          </a:solidFill>
                          <a:effectLst/>
                          <a:latin typeface="Calibri"/>
                        </a:rPr>
                        <a:t>Página 1 de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535">
                <a:tc>
                  <a:txBody>
                    <a:bodyPr/>
                    <a:lstStyle/>
                    <a:p>
                      <a:pPr algn="just" fontAlgn="ctr"/>
                      <a:r>
                        <a:rPr lang="es-CO" sz="900" b="1" i="0" u="none" strike="noStrike">
                          <a:solidFill>
                            <a:srgbClr val="000000"/>
                          </a:solidFill>
                          <a:effectLst/>
                          <a:latin typeface="Calibri"/>
                        </a:rPr>
                        <a:t>1. NOMBRE  DE LA INICIATIVA Y/O PROYECTO DE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a:solidFill>
                            <a:srgbClr val="000000"/>
                          </a:solidFill>
                          <a:effectLst/>
                          <a:latin typeface="Calibri"/>
                        </a:rPr>
                        <a:t>CONSTRUCCIÓN DE UNIDAD PEDIÁTRICA DE LA ESE HOSPITAL DEPARTAMENTAL UNIVERSITARIO DEL QUINDÍO SAN JUAN DE DIOS DEL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190856">
                <a:tc>
                  <a:txBody>
                    <a:bodyPr/>
                    <a:lstStyle/>
                    <a:p>
                      <a:pPr algn="l" fontAlgn="ctr"/>
                      <a:r>
                        <a:rPr lang="es-CO" sz="900" b="1" i="0" u="none" strike="noStrike">
                          <a:solidFill>
                            <a:srgbClr val="000000"/>
                          </a:solidFill>
                          <a:effectLst/>
                          <a:latin typeface="Calibri"/>
                        </a:rPr>
                        <a:t>2. VALOR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a:solidFill>
                            <a:srgbClr val="000000"/>
                          </a:solidFill>
                          <a:effectLst/>
                          <a:latin typeface="Calibri"/>
                        </a:rPr>
                        <a:t>25.000.000.000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444509">
                <a:tc>
                  <a:txBody>
                    <a:bodyPr/>
                    <a:lstStyle/>
                    <a:p>
                      <a:pPr algn="just" fontAlgn="ctr"/>
                      <a:r>
                        <a:rPr lang="es-CO" sz="900" b="1" i="0" u="none" strike="noStrike">
                          <a:solidFill>
                            <a:srgbClr val="000000"/>
                          </a:solidFill>
                          <a:effectLst/>
                          <a:latin typeface="Calibri"/>
                        </a:rPr>
                        <a:t>3. PROBLEMÁTICA  QUE SE QUIERE SOLUCIONAR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Baja capacidad de infraestructura específica para la atención de pacientes pediátricos en la E.S.E. Hospital Departamental Universitario del Quindío San Juan de Dios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413259">
                <a:tc>
                  <a:txBody>
                    <a:bodyPr/>
                    <a:lstStyle/>
                    <a:p>
                      <a:pPr algn="just" fontAlgn="ctr"/>
                      <a:r>
                        <a:rPr lang="es-CO" sz="900" b="1" i="0" u="none" strike="noStrike">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Orientado al cumplimiento de la política de universalización del aseguramiento y prestación de los servicios médicos en condiciones de equidad y protección financiera de la</a:t>
                      </a:r>
                      <a:br>
                        <a:rPr lang="es-CO" sz="900" b="0" i="0" u="none" strike="noStrike" dirty="0">
                          <a:solidFill>
                            <a:srgbClr val="000000"/>
                          </a:solidFill>
                          <a:effectLst/>
                          <a:latin typeface="Calibri"/>
                        </a:rPr>
                      </a:br>
                      <a:r>
                        <a:rPr lang="es-CO" sz="900" b="0" i="0" u="none" strike="noStrike" dirty="0">
                          <a:solidFill>
                            <a:srgbClr val="000000"/>
                          </a:solidFill>
                          <a:effectLst/>
                          <a:latin typeface="Calibri"/>
                        </a:rPr>
                        <a:t>población afiliada.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287455">
                <a:tc>
                  <a:txBody>
                    <a:bodyPr/>
                    <a:lstStyle/>
                    <a:p>
                      <a:pPr algn="l" fontAlgn="ctr"/>
                      <a:r>
                        <a:rPr lang="es-CO" sz="900" b="1" i="0" u="none" strike="noStrike">
                          <a:solidFill>
                            <a:srgbClr val="000000"/>
                          </a:solidFill>
                          <a:effectLst/>
                          <a:latin typeface="Calibri"/>
                        </a:rPr>
                        <a:t>4.1  LINEA ESTRATÉGICA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a:solidFill>
                            <a:srgbClr val="000000"/>
                          </a:solidFill>
                          <a:effectLst/>
                          <a:latin typeface="Calibri"/>
                        </a:rPr>
                        <a:t>LÍNEA ESTRATÉGICA 1. INCLUSIÓN SOCIAL Y EQUIDAD.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134612">
                <a:tc>
                  <a:txBody>
                    <a:bodyPr/>
                    <a:lstStyle/>
                    <a:p>
                      <a:pPr algn="l" fontAlgn="ctr"/>
                      <a:r>
                        <a:rPr lang="es-CO" sz="900" b="1" i="0" u="none" strike="noStrike">
                          <a:solidFill>
                            <a:srgbClr val="000000"/>
                          </a:solidFill>
                          <a:effectLst/>
                          <a:latin typeface="Calibri"/>
                        </a:rPr>
                        <a:t>4.2 SECTOR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a:solidFill>
                            <a:srgbClr val="000000"/>
                          </a:solidFill>
                          <a:effectLst/>
                          <a:latin typeface="Calibri"/>
                        </a:rPr>
                        <a:t>Salud y protección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260144">
                <a:tc>
                  <a:txBody>
                    <a:bodyPr/>
                    <a:lstStyle/>
                    <a:p>
                      <a:pPr algn="l" fontAlgn="ctr"/>
                      <a:r>
                        <a:rPr lang="es-CO" sz="900" b="1" i="0" u="none" strike="noStrike">
                          <a:solidFill>
                            <a:srgbClr val="000000"/>
                          </a:solidFill>
                          <a:effectLst/>
                          <a:latin typeface="Calibri"/>
                        </a:rPr>
                        <a:t>4.3 PROGRAMA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a:solidFill>
                            <a:srgbClr val="000000"/>
                          </a:solidFill>
                          <a:effectLst/>
                          <a:latin typeface="Calibri"/>
                        </a:rPr>
                        <a:t>.Programa No. 1906. Prestación de servicios de salud “Tú y yo con servicios de salud”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143056">
                <a:tc>
                  <a:txBody>
                    <a:bodyPr/>
                    <a:lstStyle/>
                    <a:p>
                      <a:pPr algn="l" fontAlgn="ctr"/>
                      <a:r>
                        <a:rPr lang="es-CO" sz="900" b="1" i="0" u="none" strike="noStrike">
                          <a:solidFill>
                            <a:srgbClr val="000000"/>
                          </a:solidFill>
                          <a:effectLst/>
                          <a:latin typeface="Calibri"/>
                        </a:rPr>
                        <a:t>4.4 META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a:solidFill>
                            <a:srgbClr val="000000"/>
                          </a:solidFill>
                          <a:effectLst/>
                          <a:latin typeface="Calibri"/>
                        </a:rPr>
                        <a:t>Infraestructura hospitalaria con procesos constructivos, mejorados, ampliados, mantenidos, y/o reforzados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235475">
                <a:tc>
                  <a:txBody>
                    <a:bodyPr/>
                    <a:lstStyle/>
                    <a:p>
                      <a:pPr algn="l" fontAlgn="ctr"/>
                      <a:r>
                        <a:rPr lang="es-CO" sz="900" b="1" i="0" u="none" strike="noStrike">
                          <a:solidFill>
                            <a:srgbClr val="000000"/>
                          </a:solidFill>
                          <a:effectLst/>
                          <a:latin typeface="Calibri"/>
                        </a:rPr>
                        <a:t>4.5  INDICADOR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Infraestructura hospitalaria con procesos constructivos, mejorados, ampliados, mantenidos, y/o reforzados realizados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185631">
                <a:tc>
                  <a:txBody>
                    <a:bodyPr/>
                    <a:lstStyle/>
                    <a:p>
                      <a:pPr algn="l" fontAlgn="ctr"/>
                      <a:r>
                        <a:rPr lang="es-CO" sz="900" b="1" i="0" u="none" strike="noStrike">
                          <a:solidFill>
                            <a:srgbClr val="000000"/>
                          </a:solidFill>
                          <a:effectLst/>
                          <a:latin typeface="Calibri"/>
                        </a:rPr>
                        <a:t>5. POBLACIÓN BENEFICIADA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555.401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r h="185631">
                <a:tc>
                  <a:txBody>
                    <a:bodyPr/>
                    <a:lstStyle/>
                    <a:p>
                      <a:pPr algn="l" fontAlgn="ctr"/>
                      <a:r>
                        <a:rPr lang="es-CO" sz="900" b="1" i="0" u="none" strike="noStrike">
                          <a:solidFill>
                            <a:srgbClr val="000000"/>
                          </a:solidFill>
                          <a:effectLst/>
                          <a:latin typeface="Calibri"/>
                        </a:rPr>
                        <a:t>6. MUNICIPIOS BENEFICIADOS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a:solidFill>
                            <a:srgbClr val="000000"/>
                          </a:solidFill>
                          <a:effectLst/>
                          <a:latin typeface="Calibri"/>
                        </a:rPr>
                        <a:t>Los 12 municipios del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4"/>
                  </a:ext>
                </a:extLst>
              </a:tr>
              <a:tr h="416110">
                <a:tc>
                  <a:txBody>
                    <a:bodyPr/>
                    <a:lstStyle/>
                    <a:p>
                      <a:pPr algn="l" fontAlgn="ctr"/>
                      <a:r>
                        <a:rPr lang="es-CO" sz="900" b="1" i="0" u="none" strike="noStrike" dirty="0">
                          <a:solidFill>
                            <a:srgbClr val="000000"/>
                          </a:solidFill>
                          <a:effectLst/>
                          <a:latin typeface="Calibri"/>
                        </a:rPr>
                        <a:t>7. OBJETIVO GENERAL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Realizar la construcción de una infraestructura específica para la atención de pacientes pediátricos en la ESE Hospital Departamental Universitario del Quindío San Juan de Dios.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5"/>
                  </a:ext>
                </a:extLst>
              </a:tr>
            </a:tbl>
          </a:graphicData>
        </a:graphic>
      </p:graphicFrame>
      <p:pic>
        <p:nvPicPr>
          <p:cNvPr id="8" name="7 Imagen">
            <a:extLst>
              <a:ext uri="{FF2B5EF4-FFF2-40B4-BE49-F238E27FC236}">
                <a16:creationId xmlns:a16="http://schemas.microsoft.com/office/drawing/2014/main" id="{A2766ED6-D3B6-4E88-AF98-62D48ED21B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4563" y="22712363"/>
            <a:ext cx="7143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a:extLst>
              <a:ext uri="{FF2B5EF4-FFF2-40B4-BE49-F238E27FC236}">
                <a16:creationId xmlns:a16="http://schemas.microsoft.com/office/drawing/2014/main" id="{89CD9951-F1DD-47E3-BD1C-3A67FB1671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949" y="569742"/>
            <a:ext cx="603316" cy="7400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1 Tabla">
            <a:extLst>
              <a:ext uri="{FF2B5EF4-FFF2-40B4-BE49-F238E27FC236}">
                <a16:creationId xmlns:a16="http://schemas.microsoft.com/office/drawing/2014/main" id="{D0A1668F-42D8-40AC-A506-0469C23CC226}"/>
              </a:ext>
            </a:extLst>
          </p:cNvPr>
          <p:cNvGraphicFramePr>
            <a:graphicFrameLocks noGrp="1"/>
          </p:cNvGraphicFramePr>
          <p:nvPr>
            <p:extLst>
              <p:ext uri="{D42A27DB-BD31-4B8C-83A1-F6EECF244321}">
                <p14:modId xmlns:p14="http://schemas.microsoft.com/office/powerpoint/2010/main" val="185415592"/>
              </p:ext>
            </p:extLst>
          </p:nvPr>
        </p:nvGraphicFramePr>
        <p:xfrm>
          <a:off x="927579" y="4583738"/>
          <a:ext cx="9673746" cy="1755740"/>
        </p:xfrm>
        <a:graphic>
          <a:graphicData uri="http://schemas.openxmlformats.org/drawingml/2006/table">
            <a:tbl>
              <a:tblPr/>
              <a:tblGrid>
                <a:gridCol w="2528685">
                  <a:extLst>
                    <a:ext uri="{9D8B030D-6E8A-4147-A177-3AD203B41FA5}">
                      <a16:colId xmlns:a16="http://schemas.microsoft.com/office/drawing/2014/main" val="20000"/>
                    </a:ext>
                  </a:extLst>
                </a:gridCol>
                <a:gridCol w="6321650">
                  <a:extLst>
                    <a:ext uri="{9D8B030D-6E8A-4147-A177-3AD203B41FA5}">
                      <a16:colId xmlns:a16="http://schemas.microsoft.com/office/drawing/2014/main" val="20001"/>
                    </a:ext>
                  </a:extLst>
                </a:gridCol>
                <a:gridCol w="823411">
                  <a:extLst>
                    <a:ext uri="{9D8B030D-6E8A-4147-A177-3AD203B41FA5}">
                      <a16:colId xmlns:a16="http://schemas.microsoft.com/office/drawing/2014/main" val="20002"/>
                    </a:ext>
                  </a:extLst>
                </a:gridCol>
              </a:tblGrid>
              <a:tr h="250357">
                <a:tc>
                  <a:txBody>
                    <a:bodyPr/>
                    <a:lstStyle/>
                    <a:p>
                      <a:pPr algn="l" fontAlgn="ctr"/>
                      <a:r>
                        <a:rPr lang="es-CO" sz="900" b="1" i="0" u="none" strike="noStrike" dirty="0">
                          <a:solidFill>
                            <a:srgbClr val="000000"/>
                          </a:solidFill>
                          <a:effectLst/>
                          <a:latin typeface="Calibri"/>
                        </a:rPr>
                        <a:t>8. COMPONENTES DEL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CONSTRUCCIÓN DE UNIDAD PEDIÁTRICA DE LA ESE HOSPITAL DEPARTAMENTAL UNIVERSITARIO DEL QUINDÍO SAN JUAN DE DIOS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0"/>
                  </a:ext>
                </a:extLst>
              </a:tr>
              <a:tr h="193571">
                <a:tc>
                  <a:txBody>
                    <a:bodyPr/>
                    <a:lstStyle/>
                    <a:p>
                      <a:pPr algn="l" fontAlgn="ctr"/>
                      <a:r>
                        <a:rPr lang="es-CO" sz="900" b="1" i="0" u="none" strike="noStrike">
                          <a:solidFill>
                            <a:srgbClr val="000000"/>
                          </a:solidFill>
                          <a:effectLst/>
                          <a:latin typeface="Calibri"/>
                        </a:rPr>
                        <a:t>9. EMPLEOS GENERADOS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1"/>
                  </a:ext>
                </a:extLst>
              </a:tr>
              <a:tr h="144944">
                <a:tc>
                  <a:txBody>
                    <a:bodyPr/>
                    <a:lstStyle/>
                    <a:p>
                      <a:pPr algn="l" fontAlgn="ctr"/>
                      <a:r>
                        <a:rPr lang="es-CO" sz="900" b="1" i="0" u="none" strike="noStrike">
                          <a:solidFill>
                            <a:srgbClr val="000000"/>
                          </a:solidFill>
                          <a:effectLst/>
                          <a:latin typeface="Calibri"/>
                        </a:rPr>
                        <a:t>10. TIEMPO DE EJECUCÓN DEL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12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2"/>
                  </a:ext>
                </a:extLst>
              </a:tr>
              <a:tr h="258343">
                <a:tc>
                  <a:txBody>
                    <a:bodyPr/>
                    <a:lstStyle/>
                    <a:p>
                      <a:pPr algn="just" fontAlgn="ctr"/>
                      <a:r>
                        <a:rPr lang="es-CO" sz="900" b="1" i="0" u="none" strike="noStrike">
                          <a:solidFill>
                            <a:srgbClr val="000000"/>
                          </a:solidFill>
                          <a:effectLst/>
                          <a:latin typeface="Calibri"/>
                        </a:rPr>
                        <a:t>11.  FUENTES  DE COFINANCIACIÓN DEL PROYECTO  DE INVERSION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3"/>
                  </a:ext>
                </a:extLst>
              </a:tr>
              <a:tr h="223100">
                <a:tc>
                  <a:txBody>
                    <a:bodyPr/>
                    <a:lstStyle/>
                    <a:p>
                      <a:pPr algn="just" fontAlgn="ctr"/>
                      <a:r>
                        <a:rPr lang="es-CO" sz="900" b="1" i="0" u="none" strike="noStrike">
                          <a:solidFill>
                            <a:srgbClr val="000000"/>
                          </a:solidFill>
                          <a:effectLst/>
                          <a:latin typeface="Calibri"/>
                        </a:rPr>
                        <a:t>12. ENFOQUE CON EL CONPES DE REACTIVACION ECONÓMICA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618228">
                <a:tc>
                  <a:txBody>
                    <a:bodyPr/>
                    <a:lstStyle/>
                    <a:p>
                      <a:pPr algn="just" fontAlgn="ctr"/>
                      <a:r>
                        <a:rPr lang="es-CO" sz="900" b="1" i="0" u="none" strike="noStrike" dirty="0">
                          <a:solidFill>
                            <a:srgbClr val="000000"/>
                          </a:solidFill>
                          <a:effectLst/>
                          <a:latin typeface="Calibri"/>
                        </a:rPr>
                        <a:t>13. RELACIÓN DE ESTUDIOS TÉCNICOS CON QUE CUENTA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900" b="0" i="0" u="none" strike="noStrike" dirty="0">
                          <a:solidFill>
                            <a:srgbClr val="000000"/>
                          </a:solidFill>
                          <a:effectLst/>
                          <a:latin typeface="Calibri"/>
                        </a:rPr>
                        <a:t>En proceso de estructuración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63227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23120850"/>
              </p:ext>
            </p:extLst>
          </p:nvPr>
        </p:nvGraphicFramePr>
        <p:xfrm>
          <a:off x="975987" y="242959"/>
          <a:ext cx="9606287" cy="5948329"/>
        </p:xfrm>
        <a:graphic>
          <a:graphicData uri="http://schemas.openxmlformats.org/drawingml/2006/table">
            <a:tbl>
              <a:tblPr/>
              <a:tblGrid>
                <a:gridCol w="2884772">
                  <a:extLst>
                    <a:ext uri="{9D8B030D-6E8A-4147-A177-3AD203B41FA5}">
                      <a16:colId xmlns:a16="http://schemas.microsoft.com/office/drawing/2014/main" val="20000"/>
                    </a:ext>
                  </a:extLst>
                </a:gridCol>
                <a:gridCol w="4990652">
                  <a:extLst>
                    <a:ext uri="{9D8B030D-6E8A-4147-A177-3AD203B41FA5}">
                      <a16:colId xmlns:a16="http://schemas.microsoft.com/office/drawing/2014/main" val="20001"/>
                    </a:ext>
                  </a:extLst>
                </a:gridCol>
                <a:gridCol w="1730863">
                  <a:extLst>
                    <a:ext uri="{9D8B030D-6E8A-4147-A177-3AD203B41FA5}">
                      <a16:colId xmlns:a16="http://schemas.microsoft.com/office/drawing/2014/main" val="20002"/>
                    </a:ext>
                  </a:extLst>
                </a:gridCol>
              </a:tblGrid>
              <a:tr h="165351">
                <a:tc rowSpan="4">
                  <a:txBody>
                    <a:bodyPr/>
                    <a:lstStyle/>
                    <a:p>
                      <a:pPr algn="l" fontAlgn="b"/>
                      <a:r>
                        <a:rPr lang="es-CO"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5351">
                <a:tc vMerge="1">
                  <a:txBody>
                    <a:bodyPr/>
                    <a:lstStyle/>
                    <a:p>
                      <a:endParaRPr lang="es-CO"/>
                    </a:p>
                  </a:txBody>
                  <a:tcPr/>
                </a:tc>
                <a:tc rowSpan="3">
                  <a:txBody>
                    <a:bodyPr/>
                    <a:lstStyle/>
                    <a:p>
                      <a:pPr algn="ctr" fontAlgn="ctr"/>
                      <a:r>
                        <a:rPr lang="es-CO" sz="11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351">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351">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9830">
                <a:tc>
                  <a:txBody>
                    <a:bodyPr/>
                    <a:lstStyle/>
                    <a:p>
                      <a:pPr algn="just" fontAlgn="ctr"/>
                      <a:r>
                        <a:rPr lang="es-CO" sz="1100" b="1" i="0" u="none" strike="noStrike">
                          <a:solidFill>
                            <a:srgbClr val="000000"/>
                          </a:solidFill>
                          <a:effectLst/>
                          <a:latin typeface="Calibri"/>
                        </a:rPr>
                        <a:t>1. NOMBRE  DE LA INICIATIVA Y/O PROYECTO DE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CONSTRUCCIÓN DE OBRAS DE ESTABILIZACIÓN PARA EL MEJORAMIENTO DE LA RED VIAL DEL DEPARTAMENTO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208946">
                <a:tc>
                  <a:txBody>
                    <a:bodyPr/>
                    <a:lstStyle/>
                    <a:p>
                      <a:pPr algn="l" fontAlgn="ctr"/>
                      <a:r>
                        <a:rPr lang="es-CO" sz="1100" b="1" i="0" u="none" strike="noStrike">
                          <a:solidFill>
                            <a:srgbClr val="000000"/>
                          </a:solidFill>
                          <a:effectLst/>
                          <a:latin typeface="Calibri"/>
                        </a:rPr>
                        <a:t>2. VALOR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3.663.082.860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318443">
                <a:tc>
                  <a:txBody>
                    <a:bodyPr/>
                    <a:lstStyle/>
                    <a:p>
                      <a:pPr algn="just" fontAlgn="ctr"/>
                      <a:r>
                        <a:rPr lang="es-CO" sz="1100" b="1" i="0" u="none" strike="noStrike">
                          <a:solidFill>
                            <a:srgbClr val="000000"/>
                          </a:solidFill>
                          <a:effectLst/>
                          <a:latin typeface="Calibri"/>
                        </a:rPr>
                        <a:t>3. PROBLEMÁTICA  QUE SE QUIERE SOLUCIONAR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Dificultad en la intercomunicación vehicular entre los sectores rurales del departamento del Quindío.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501475">
                <a:tc>
                  <a:txBody>
                    <a:bodyPr/>
                    <a:lstStyle/>
                    <a:p>
                      <a:pPr algn="just" fontAlgn="ctr"/>
                      <a:r>
                        <a:rPr lang="es-CO" sz="1100" b="1" i="0" u="none" strike="noStrike">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Orientado a proveer la infraestructura de transporte de la red vial regional, para contribuir a la conectividad entre las regiones, en el marco del Plan Maestro de Transporte Intermodal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208946">
                <a:tc>
                  <a:txBody>
                    <a:bodyPr/>
                    <a:lstStyle/>
                    <a:p>
                      <a:pPr algn="l" fontAlgn="ctr"/>
                      <a:r>
                        <a:rPr lang="es-CO" sz="1100" b="1" i="0" u="none" strike="noStrike">
                          <a:solidFill>
                            <a:srgbClr val="000000"/>
                          </a:solidFill>
                          <a:effectLst/>
                          <a:latin typeface="Calibri"/>
                        </a:rPr>
                        <a:t>4.1  LINEA ESTRATÉGICA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LÍNEA ESTRATÉGICA 3. TERRITORIO, AMBIENTE Y DESARROLLO SOSTENIBLE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208946">
                <a:tc>
                  <a:txBody>
                    <a:bodyPr/>
                    <a:lstStyle/>
                    <a:p>
                      <a:pPr algn="l" fontAlgn="ctr"/>
                      <a:r>
                        <a:rPr lang="es-CO" sz="1100" b="1" i="0" u="none" strike="noStrike" dirty="0">
                          <a:solidFill>
                            <a:srgbClr val="000000"/>
                          </a:solidFill>
                          <a:effectLst/>
                          <a:latin typeface="Calibri"/>
                        </a:rPr>
                        <a:t>4.2 SECTOR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TRANSPORTE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208946">
                <a:tc>
                  <a:txBody>
                    <a:bodyPr/>
                    <a:lstStyle/>
                    <a:p>
                      <a:pPr algn="l" fontAlgn="ctr"/>
                      <a:r>
                        <a:rPr lang="es-CO" sz="1100" b="1" i="0" u="none" strike="noStrike">
                          <a:solidFill>
                            <a:srgbClr val="000000"/>
                          </a:solidFill>
                          <a:effectLst/>
                          <a:latin typeface="Calibri"/>
                        </a:rPr>
                        <a:t>4.3 PROGRAMA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Infraestructura red vial regional. "Tú y yo con movilidad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339541">
                <a:tc>
                  <a:txBody>
                    <a:bodyPr/>
                    <a:lstStyle/>
                    <a:p>
                      <a:pPr algn="l" fontAlgn="b"/>
                      <a:r>
                        <a:rPr lang="es-CO" sz="1100" b="1" i="0" u="none" strike="noStrike">
                          <a:solidFill>
                            <a:srgbClr val="000000"/>
                          </a:solidFill>
                          <a:effectLst/>
                          <a:latin typeface="Calibri"/>
                        </a:rPr>
                        <a:t>4.4 META PRODUCTO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Infraestructura vial con procesos de construcción, mejoramiento, ampliación, mantenimiento y/o reforzamiento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208946">
                <a:tc>
                  <a:txBody>
                    <a:bodyPr/>
                    <a:lstStyle/>
                    <a:p>
                      <a:pPr algn="l" fontAlgn="b"/>
                      <a:r>
                        <a:rPr lang="es-CO" sz="1100" b="1" i="0" u="none" strike="noStrike">
                          <a:solidFill>
                            <a:srgbClr val="000000"/>
                          </a:solidFill>
                          <a:effectLst/>
                          <a:latin typeface="Calibri"/>
                        </a:rPr>
                        <a:t>4.5  INDICADOR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Infraestructura vial construida, mejorada, ampliada, mantenida y/o reforzada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208946">
                <a:tc>
                  <a:txBody>
                    <a:bodyPr/>
                    <a:lstStyle/>
                    <a:p>
                      <a:pPr algn="l" fontAlgn="b"/>
                      <a:r>
                        <a:rPr lang="es-CO" sz="1100" b="1" i="0" u="none" strike="noStrike">
                          <a:solidFill>
                            <a:srgbClr val="000000"/>
                          </a:solidFill>
                          <a:effectLst/>
                          <a:latin typeface="Calibri"/>
                        </a:rPr>
                        <a:t>5. POBLACIÓN BENEFICIADA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22.807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r h="208946">
                <a:tc>
                  <a:txBody>
                    <a:bodyPr/>
                    <a:lstStyle/>
                    <a:p>
                      <a:pPr algn="l" fontAlgn="b"/>
                      <a:r>
                        <a:rPr lang="es-CO" sz="1100" b="1" i="0" u="none" strike="noStrike" dirty="0">
                          <a:solidFill>
                            <a:srgbClr val="000000"/>
                          </a:solidFill>
                          <a:effectLst/>
                          <a:latin typeface="Calibri"/>
                        </a:rPr>
                        <a:t>6. MUNICIPIOS BENEFICIADOS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Armenia y Salento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4"/>
                  </a:ext>
                </a:extLst>
              </a:tr>
              <a:tr h="208946">
                <a:tc>
                  <a:txBody>
                    <a:bodyPr/>
                    <a:lstStyle/>
                    <a:p>
                      <a:pPr algn="l" fontAlgn="b"/>
                      <a:r>
                        <a:rPr lang="es-CO" sz="1100" b="1" i="0" u="none" strike="noStrike">
                          <a:solidFill>
                            <a:srgbClr val="000000"/>
                          </a:solidFill>
                          <a:effectLst/>
                          <a:latin typeface="Calibri"/>
                        </a:rPr>
                        <a:t>7. OBJETIVO GENERAL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Mejorar la comunicación vehicular entre los sectores rurales del departamento del Quindio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5"/>
                  </a:ext>
                </a:extLst>
              </a:tr>
              <a:tr h="318443">
                <a:tc>
                  <a:txBody>
                    <a:bodyPr/>
                    <a:lstStyle/>
                    <a:p>
                      <a:pPr algn="l" fontAlgn="b"/>
                      <a:r>
                        <a:rPr lang="es-CO" sz="1100" b="1" i="0" u="none" strike="noStrike">
                          <a:solidFill>
                            <a:srgbClr val="000000"/>
                          </a:solidFill>
                          <a:effectLst/>
                          <a:latin typeface="Calibri"/>
                        </a:rPr>
                        <a:t>8. COMPONENTES DEL PROYECTO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Realización de   tres(3) muros de contención y un (1) puente vehicular en 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6"/>
                  </a:ext>
                </a:extLst>
              </a:tr>
              <a:tr h="208946">
                <a:tc>
                  <a:txBody>
                    <a:bodyPr/>
                    <a:lstStyle/>
                    <a:p>
                      <a:pPr algn="l" fontAlgn="b"/>
                      <a:r>
                        <a:rPr lang="es-CO" sz="1100" b="1" i="0" u="none" strike="noStrike">
                          <a:solidFill>
                            <a:srgbClr val="000000"/>
                          </a:solidFill>
                          <a:effectLst/>
                          <a:latin typeface="Calibri"/>
                        </a:rPr>
                        <a:t>9. EMPLEOS GENERADOS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10017"/>
                  </a:ext>
                </a:extLst>
              </a:tr>
              <a:tr h="318443">
                <a:tc>
                  <a:txBody>
                    <a:bodyPr/>
                    <a:lstStyle/>
                    <a:p>
                      <a:pPr algn="l" fontAlgn="b"/>
                      <a:r>
                        <a:rPr lang="es-CO" sz="1100" b="1" i="0" u="none" strike="noStrike">
                          <a:solidFill>
                            <a:srgbClr val="000000"/>
                          </a:solidFill>
                          <a:effectLst/>
                          <a:latin typeface="Calibri"/>
                        </a:rPr>
                        <a:t>10. TIEMPO DE EJECUCÓN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14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8"/>
                  </a:ext>
                </a:extLst>
              </a:tr>
              <a:tr h="330701">
                <a:tc>
                  <a:txBody>
                    <a:bodyPr/>
                    <a:lstStyle/>
                    <a:p>
                      <a:pPr algn="just" fontAlgn="auto"/>
                      <a:r>
                        <a:rPr lang="es-CO" sz="1100" b="1" i="0" u="none" strike="noStrike">
                          <a:solidFill>
                            <a:srgbClr val="000000"/>
                          </a:solidFill>
                          <a:effectLst/>
                          <a:latin typeface="Calibri"/>
                        </a:rPr>
                        <a:t>11.  FUENTES  DE COFINANCIACIÓN DEL PROYECTO  DE INVERSION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No aplica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9"/>
                  </a:ext>
                </a:extLst>
              </a:tr>
              <a:tr h="330701">
                <a:tc>
                  <a:txBody>
                    <a:bodyPr/>
                    <a:lstStyle/>
                    <a:p>
                      <a:pPr algn="just" fontAlgn="auto"/>
                      <a:r>
                        <a:rPr lang="es-CO" sz="1100" b="1" i="0" u="none" strike="noStrike">
                          <a:solidFill>
                            <a:srgbClr val="000000"/>
                          </a:solidFill>
                          <a:effectLst/>
                          <a:latin typeface="Calibri"/>
                        </a:rPr>
                        <a:t>12. ENFOQUE CON EL CONPES DE REACTIVACION ECONÓMICA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Creación, sostenimiento y crecimiento empresarial - Vías terciarias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0"/>
                  </a:ext>
                </a:extLst>
              </a:tr>
              <a:tr h="330701">
                <a:tc>
                  <a:txBody>
                    <a:bodyPr/>
                    <a:lstStyle/>
                    <a:p>
                      <a:pPr algn="just" fontAlgn="ctr"/>
                      <a:r>
                        <a:rPr lang="es-CO" sz="1100" b="1" i="0" u="none" strike="noStrike">
                          <a:solidFill>
                            <a:srgbClr val="000000"/>
                          </a:solidFill>
                          <a:effectLst/>
                          <a:latin typeface="Calibri"/>
                        </a:rPr>
                        <a:t>13. RELACIÓN DE ESTUDIOS TÉCNICOS CON QUE CUENTA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Estudios: Ambiental, suelos, geológico y geotécnico, hidrológico e hidráulico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1"/>
                  </a:ext>
                </a:extLst>
              </a:tr>
            </a:tbl>
          </a:graphicData>
        </a:graphic>
      </p:graphicFrame>
      <p:pic>
        <p:nvPicPr>
          <p:cNvPr id="8" name="7 Imagen">
            <a:extLst>
              <a:ext uri="{FF2B5EF4-FFF2-40B4-BE49-F238E27FC236}">
                <a16:creationId xmlns:a16="http://schemas.microsoft.com/office/drawing/2014/main" id="{864E06B9-F8B9-4C6E-9AEE-6F415E4574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9775" y="13817600"/>
            <a:ext cx="714375"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a:extLst>
              <a:ext uri="{FF2B5EF4-FFF2-40B4-BE49-F238E27FC236}">
                <a16:creationId xmlns:a16="http://schemas.microsoft.com/office/drawing/2014/main" id="{4665E7E2-45B8-49F3-8384-7DD8D78958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0361" y="362408"/>
            <a:ext cx="552320" cy="56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755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634645775"/>
              </p:ext>
            </p:extLst>
          </p:nvPr>
        </p:nvGraphicFramePr>
        <p:xfrm>
          <a:off x="969462" y="233954"/>
          <a:ext cx="9584238" cy="6015443"/>
        </p:xfrm>
        <a:graphic>
          <a:graphicData uri="http://schemas.openxmlformats.org/drawingml/2006/table">
            <a:tbl>
              <a:tblPr/>
              <a:tblGrid>
                <a:gridCol w="2878146">
                  <a:extLst>
                    <a:ext uri="{9D8B030D-6E8A-4147-A177-3AD203B41FA5}">
                      <a16:colId xmlns:a16="http://schemas.microsoft.com/office/drawing/2014/main" val="20000"/>
                    </a:ext>
                  </a:extLst>
                </a:gridCol>
                <a:gridCol w="4979202">
                  <a:extLst>
                    <a:ext uri="{9D8B030D-6E8A-4147-A177-3AD203B41FA5}">
                      <a16:colId xmlns:a16="http://schemas.microsoft.com/office/drawing/2014/main" val="20001"/>
                    </a:ext>
                  </a:extLst>
                </a:gridCol>
                <a:gridCol w="1726890">
                  <a:extLst>
                    <a:ext uri="{9D8B030D-6E8A-4147-A177-3AD203B41FA5}">
                      <a16:colId xmlns:a16="http://schemas.microsoft.com/office/drawing/2014/main" val="20002"/>
                    </a:ext>
                  </a:extLst>
                </a:gridCol>
              </a:tblGrid>
              <a:tr h="165883">
                <a:tc rowSpan="4">
                  <a:txBody>
                    <a:bodyPr/>
                    <a:lstStyle/>
                    <a:p>
                      <a:pPr algn="l" fontAlgn="b"/>
                      <a:r>
                        <a:rPr lang="es-CO"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5883">
                <a:tc vMerge="1">
                  <a:txBody>
                    <a:bodyPr/>
                    <a:lstStyle/>
                    <a:p>
                      <a:endParaRPr lang="es-CO"/>
                    </a:p>
                  </a:txBody>
                  <a:tcPr/>
                </a:tc>
                <a:tc rowSpan="3">
                  <a:txBody>
                    <a:bodyPr/>
                    <a:lstStyle/>
                    <a:p>
                      <a:pPr algn="ctr" fontAlgn="ctr"/>
                      <a:r>
                        <a:rPr lang="es-CO" sz="11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883">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883">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4953">
                <a:tc>
                  <a:txBody>
                    <a:bodyPr/>
                    <a:lstStyle/>
                    <a:p>
                      <a:pPr algn="just" fontAlgn="ctr"/>
                      <a:r>
                        <a:rPr lang="es-CO" sz="1100" b="1" i="0" u="none" strike="noStrike">
                          <a:solidFill>
                            <a:srgbClr val="000000"/>
                          </a:solidFill>
                          <a:effectLst/>
                          <a:latin typeface="Calibri"/>
                        </a:rPr>
                        <a:t>1. NOMBRE  DE LA INICIATIVA Y/O PROYECTO DE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ESTUDIOS Y DISEÑOS TÉCNICOS, LEGALES Y AMBIENTALES PARA LA DESCONTAMINACIÓN DE LOS AFLUENTES HÍDRICOS EN LA CUENCA DEL RIO LA VIEJA EN EL DEPARTAMENTO DEL QUINDÍO -  FASE 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221215">
                <a:tc>
                  <a:txBody>
                    <a:bodyPr/>
                    <a:lstStyle/>
                    <a:p>
                      <a:pPr algn="l" fontAlgn="ctr"/>
                      <a:r>
                        <a:rPr lang="es-CO" sz="1100" b="1" i="0" u="none" strike="noStrike">
                          <a:solidFill>
                            <a:srgbClr val="000000"/>
                          </a:solidFill>
                          <a:effectLst/>
                          <a:latin typeface="Calibri"/>
                        </a:rPr>
                        <a:t>2. VALOR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2.000.000.000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381702">
                <a:tc>
                  <a:txBody>
                    <a:bodyPr/>
                    <a:lstStyle/>
                    <a:p>
                      <a:pPr algn="just" fontAlgn="ctr"/>
                      <a:r>
                        <a:rPr lang="es-CO" sz="1100" b="1" i="0" u="none" strike="noStrike">
                          <a:solidFill>
                            <a:srgbClr val="000000"/>
                          </a:solidFill>
                          <a:effectLst/>
                          <a:latin typeface="Calibri"/>
                        </a:rPr>
                        <a:t>3. PROBLEMÁTICA  QUE SE QUIERE SOLUCIONAR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Deficiente capacidad de prestación de servicios para el tratamiento de vertimientos de aguas residuales en los afluentes del río la vieja en 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474953">
                <a:tc>
                  <a:txBody>
                    <a:bodyPr/>
                    <a:lstStyle/>
                    <a:p>
                      <a:pPr algn="just" fontAlgn="ctr"/>
                      <a:r>
                        <a:rPr lang="es-CO" sz="1100" b="1" i="0" u="none" strike="noStrike" dirty="0">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Orientado a promover esquemas que proporcionen soluciones efectivas y sostenibles en materia de acceso, continuidad y calidad de los servicios de agua potable y saneamiento básico en las zonas urbanas y rurales del país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260250">
                <a:tc>
                  <a:txBody>
                    <a:bodyPr/>
                    <a:lstStyle/>
                    <a:p>
                      <a:pPr algn="l" fontAlgn="ctr"/>
                      <a:r>
                        <a:rPr lang="es-CO" sz="1100" b="1" i="0" u="none" strike="noStrike">
                          <a:solidFill>
                            <a:srgbClr val="000000"/>
                          </a:solidFill>
                          <a:effectLst/>
                          <a:latin typeface="Calibri"/>
                        </a:rPr>
                        <a:t>4.1  LINEA ESTRATÉGICA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ARTÍCULO 18. LÍNEA ESTRATÉGICA 3. TERRITORIO, AMBIENTE Y DESARROLLO SOSTENIBLE.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234226">
                <a:tc>
                  <a:txBody>
                    <a:bodyPr/>
                    <a:lstStyle/>
                    <a:p>
                      <a:pPr algn="l" fontAlgn="ctr"/>
                      <a:r>
                        <a:rPr lang="es-CO" sz="1100" b="1" i="0" u="none" strike="noStrike">
                          <a:solidFill>
                            <a:srgbClr val="000000"/>
                          </a:solidFill>
                          <a:effectLst/>
                          <a:latin typeface="Calibri"/>
                        </a:rPr>
                        <a:t>4.2 SECTOR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VIVIENDA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331766">
                <a:tc>
                  <a:txBody>
                    <a:bodyPr/>
                    <a:lstStyle/>
                    <a:p>
                      <a:pPr algn="l" fontAlgn="ctr"/>
                      <a:r>
                        <a:rPr lang="es-CO" sz="1100" b="1" i="0" u="none" strike="noStrike">
                          <a:solidFill>
                            <a:srgbClr val="000000"/>
                          </a:solidFill>
                          <a:effectLst/>
                          <a:latin typeface="Calibri"/>
                        </a:rPr>
                        <a:t>4.3 PROGRAMA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Programa No. 4003. Acceso de la población a los servicios de agua potable y saneamiento básico. “Tú y yo con calidad del agua”.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165883">
                <a:tc>
                  <a:txBody>
                    <a:bodyPr/>
                    <a:lstStyle/>
                    <a:p>
                      <a:pPr algn="l" fontAlgn="ctr"/>
                      <a:r>
                        <a:rPr lang="es-CO" sz="1100" b="1" i="0" u="none" strike="noStrike">
                          <a:solidFill>
                            <a:srgbClr val="000000"/>
                          </a:solidFill>
                          <a:effectLst/>
                          <a:latin typeface="Calibri"/>
                        </a:rPr>
                        <a:t>4.4 META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Estudios de pre inversión e 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208203">
                <a:tc>
                  <a:txBody>
                    <a:bodyPr/>
                    <a:lstStyle/>
                    <a:p>
                      <a:pPr algn="l" fontAlgn="ctr"/>
                      <a:r>
                        <a:rPr lang="es-CO" sz="1100" b="1" i="0" u="none" strike="noStrike">
                          <a:solidFill>
                            <a:srgbClr val="000000"/>
                          </a:solidFill>
                          <a:effectLst/>
                          <a:latin typeface="Calibri"/>
                        </a:rPr>
                        <a:t>4.5  INDICADOR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Estudios o diseños realizados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165883">
                <a:tc>
                  <a:txBody>
                    <a:bodyPr/>
                    <a:lstStyle/>
                    <a:p>
                      <a:pPr algn="l" fontAlgn="ctr"/>
                      <a:r>
                        <a:rPr lang="es-CO" sz="1100" b="1" i="0" u="none" strike="noStrike">
                          <a:solidFill>
                            <a:srgbClr val="000000"/>
                          </a:solidFill>
                          <a:effectLst/>
                          <a:latin typeface="Calibri"/>
                        </a:rPr>
                        <a:t>5. POBLACIÓN BENEFICIADA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304.764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r h="173501">
                <a:tc>
                  <a:txBody>
                    <a:bodyPr/>
                    <a:lstStyle/>
                    <a:p>
                      <a:pPr algn="l" fontAlgn="ctr"/>
                      <a:r>
                        <a:rPr lang="es-CO" sz="1100" b="1" i="0" u="none" strike="noStrike">
                          <a:solidFill>
                            <a:srgbClr val="000000"/>
                          </a:solidFill>
                          <a:effectLst/>
                          <a:latin typeface="Calibri"/>
                        </a:rPr>
                        <a:t>6. MUNICIPIOS BENEFICIADOS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Armenia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4"/>
                  </a:ext>
                </a:extLst>
              </a:tr>
              <a:tr h="386040">
                <a:tc>
                  <a:txBody>
                    <a:bodyPr/>
                    <a:lstStyle/>
                    <a:p>
                      <a:pPr algn="l" fontAlgn="ctr"/>
                      <a:r>
                        <a:rPr lang="es-CO" sz="1100" b="1" i="0" u="none" strike="noStrike">
                          <a:solidFill>
                            <a:srgbClr val="000000"/>
                          </a:solidFill>
                          <a:effectLst/>
                          <a:latin typeface="Calibri"/>
                        </a:rPr>
                        <a:t>7. OBJETIVO GENERAL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Aumentar la capacidad de prestación de servicios para el tratamiento de vertimientos de aguas residuales en los afluentes del río La Vieja en 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5"/>
                  </a:ext>
                </a:extLst>
              </a:tr>
              <a:tr h="497649">
                <a:tc>
                  <a:txBody>
                    <a:bodyPr/>
                    <a:lstStyle/>
                    <a:p>
                      <a:pPr algn="l" fontAlgn="ctr"/>
                      <a:r>
                        <a:rPr lang="es-CO" sz="1100" b="1" i="0" u="none" strike="noStrike">
                          <a:solidFill>
                            <a:srgbClr val="000000"/>
                          </a:solidFill>
                          <a:effectLst/>
                          <a:latin typeface="Calibri"/>
                        </a:rPr>
                        <a:t>8. COMPONENTES DEL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El proyecto pretende desarrollar los estudios y diseños técnicos, legales y ambientales definitivos que permitan la correcta ejecución de las obras proyectadas para los colectores Camelia, Quindos y la optimización de la PTAR La Marina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6"/>
                  </a:ext>
                </a:extLst>
              </a:tr>
              <a:tr h="165883">
                <a:tc>
                  <a:txBody>
                    <a:bodyPr/>
                    <a:lstStyle/>
                    <a:p>
                      <a:pPr algn="l" fontAlgn="ctr"/>
                      <a:r>
                        <a:rPr lang="es-CO" sz="1100" b="1" i="0" u="none" strike="noStrike">
                          <a:solidFill>
                            <a:srgbClr val="000000"/>
                          </a:solidFill>
                          <a:effectLst/>
                          <a:latin typeface="Calibri"/>
                        </a:rPr>
                        <a:t>9. EMPLEOS GENERADOS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7"/>
                  </a:ext>
                </a:extLst>
              </a:tr>
              <a:tr h="165883">
                <a:tc>
                  <a:txBody>
                    <a:bodyPr/>
                    <a:lstStyle/>
                    <a:p>
                      <a:pPr algn="l" fontAlgn="ctr"/>
                      <a:r>
                        <a:rPr lang="es-CO" sz="1100" b="1" i="0" u="none" strike="noStrike">
                          <a:solidFill>
                            <a:srgbClr val="000000"/>
                          </a:solidFill>
                          <a:effectLst/>
                          <a:latin typeface="Calibri"/>
                        </a:rPr>
                        <a:t>10. TIEMPO DE EJECUCÓN DEL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15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8"/>
                  </a:ext>
                </a:extLst>
              </a:tr>
              <a:tr h="331766">
                <a:tc>
                  <a:txBody>
                    <a:bodyPr/>
                    <a:lstStyle/>
                    <a:p>
                      <a:pPr algn="just" fontAlgn="ctr"/>
                      <a:r>
                        <a:rPr lang="es-CO" sz="1100" b="1" i="0" u="none" strike="noStrike">
                          <a:solidFill>
                            <a:srgbClr val="000000"/>
                          </a:solidFill>
                          <a:effectLst/>
                          <a:latin typeface="Calibri"/>
                        </a:rPr>
                        <a:t>11.  FUENTES  DE COFINANCIACIÓN DEL PROYECTO  DE INVERSION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9"/>
                  </a:ext>
                </a:extLst>
              </a:tr>
              <a:tr h="331766">
                <a:tc>
                  <a:txBody>
                    <a:bodyPr/>
                    <a:lstStyle/>
                    <a:p>
                      <a:pPr algn="just" fontAlgn="auto"/>
                      <a:r>
                        <a:rPr lang="es-CO" sz="1100" b="1" i="0" u="none" strike="noStrike">
                          <a:solidFill>
                            <a:srgbClr val="000000"/>
                          </a:solidFill>
                          <a:effectLst/>
                          <a:latin typeface="Calibri"/>
                        </a:rPr>
                        <a:t>12. ENFOQUE CON EL CONPES DE REACTIVACION ECONÓMICA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0"/>
                  </a:ext>
                </a:extLst>
              </a:tr>
              <a:tr h="331766">
                <a:tc>
                  <a:txBody>
                    <a:bodyPr/>
                    <a:lstStyle/>
                    <a:p>
                      <a:pPr algn="just" fontAlgn="ctr"/>
                      <a:r>
                        <a:rPr lang="es-CO" sz="1100" b="1" i="0" u="none" strike="noStrike">
                          <a:solidFill>
                            <a:srgbClr val="000000"/>
                          </a:solidFill>
                          <a:effectLst/>
                          <a:latin typeface="Calibri"/>
                        </a:rPr>
                        <a:t>13. RELACIÓN DE ESTUDIOS TÉCNICOS CON QUE CUENTA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Es un proyecto de estudio y diseños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1"/>
                  </a:ext>
                </a:extLst>
              </a:tr>
            </a:tbl>
          </a:graphicData>
        </a:graphic>
      </p:graphicFrame>
      <p:pic>
        <p:nvPicPr>
          <p:cNvPr id="8" name="7 Imagen">
            <a:extLst>
              <a:ext uri="{FF2B5EF4-FFF2-40B4-BE49-F238E27FC236}">
                <a16:creationId xmlns:a16="http://schemas.microsoft.com/office/drawing/2014/main" id="{4665E7E2-45B8-49F3-8384-7DD8D78958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0361" y="362408"/>
            <a:ext cx="552320" cy="56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748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18159900"/>
              </p:ext>
            </p:extLst>
          </p:nvPr>
        </p:nvGraphicFramePr>
        <p:xfrm>
          <a:off x="971392" y="313103"/>
          <a:ext cx="9525158" cy="5870300"/>
        </p:xfrm>
        <a:graphic>
          <a:graphicData uri="http://schemas.openxmlformats.org/drawingml/2006/table">
            <a:tbl>
              <a:tblPr/>
              <a:tblGrid>
                <a:gridCol w="2860407">
                  <a:extLst>
                    <a:ext uri="{9D8B030D-6E8A-4147-A177-3AD203B41FA5}">
                      <a16:colId xmlns:a16="http://schemas.microsoft.com/office/drawing/2014/main" val="20000"/>
                    </a:ext>
                  </a:extLst>
                </a:gridCol>
                <a:gridCol w="4948507">
                  <a:extLst>
                    <a:ext uri="{9D8B030D-6E8A-4147-A177-3AD203B41FA5}">
                      <a16:colId xmlns:a16="http://schemas.microsoft.com/office/drawing/2014/main" val="20001"/>
                    </a:ext>
                  </a:extLst>
                </a:gridCol>
                <a:gridCol w="1716244">
                  <a:extLst>
                    <a:ext uri="{9D8B030D-6E8A-4147-A177-3AD203B41FA5}">
                      <a16:colId xmlns:a16="http://schemas.microsoft.com/office/drawing/2014/main" val="20002"/>
                    </a:ext>
                  </a:extLst>
                </a:gridCol>
              </a:tblGrid>
              <a:tr h="164801">
                <a:tc rowSpan="4">
                  <a:txBody>
                    <a:bodyPr/>
                    <a:lstStyle/>
                    <a:p>
                      <a:pPr algn="l" fontAlgn="b"/>
                      <a:r>
                        <a:rPr lang="es-CO"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4801">
                <a:tc vMerge="1">
                  <a:txBody>
                    <a:bodyPr/>
                    <a:lstStyle/>
                    <a:p>
                      <a:endParaRPr lang="es-CO"/>
                    </a:p>
                  </a:txBody>
                  <a:tcPr/>
                </a:tc>
                <a:tc rowSpan="3">
                  <a:txBody>
                    <a:bodyPr/>
                    <a:lstStyle/>
                    <a:p>
                      <a:pPr algn="ctr" fontAlgn="ctr"/>
                      <a:r>
                        <a:rPr lang="es-CO" sz="11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801">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4801">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7666">
                <a:tc>
                  <a:txBody>
                    <a:bodyPr/>
                    <a:lstStyle/>
                    <a:p>
                      <a:pPr algn="just" fontAlgn="ctr"/>
                      <a:r>
                        <a:rPr lang="es-CO" sz="1100" b="1" i="0" u="none" strike="noStrike" dirty="0">
                          <a:solidFill>
                            <a:srgbClr val="000000"/>
                          </a:solidFill>
                          <a:effectLst/>
                          <a:latin typeface="Calibri"/>
                        </a:rPr>
                        <a:t>1. NOMBRE  DE LA INICIATIVA Y/O PROYECTO DE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DESARROLLO DE INSTRUMENTOS Y HERRAMIENTAS PARA LA PLANEACIÓN Y GESTIÓN DEL ORDENAMIENTO TERRITORIAL Y ACTUALIZACIÓN DEL EOT DEL  MUNICIPIO DE PIJAO.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171667">
                <a:tc>
                  <a:txBody>
                    <a:bodyPr/>
                    <a:lstStyle/>
                    <a:p>
                      <a:pPr algn="l" fontAlgn="ctr"/>
                      <a:r>
                        <a:rPr lang="es-CO" sz="1100" b="1" i="0" u="none" strike="noStrike">
                          <a:solidFill>
                            <a:srgbClr val="000000"/>
                          </a:solidFill>
                          <a:effectLst/>
                          <a:latin typeface="Calibri"/>
                        </a:rPr>
                        <a:t>2. VALOR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1.463.023.324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532167">
                <a:tc>
                  <a:txBody>
                    <a:bodyPr/>
                    <a:lstStyle/>
                    <a:p>
                      <a:pPr algn="just" fontAlgn="ctr"/>
                      <a:r>
                        <a:rPr lang="es-CO" sz="1100" b="1" i="0" u="none" strike="noStrike">
                          <a:solidFill>
                            <a:srgbClr val="000000"/>
                          </a:solidFill>
                          <a:effectLst/>
                          <a:latin typeface="Calibri"/>
                        </a:rPr>
                        <a:t>3. PROBLEMÁTICA  QUE SE QUIERE SOLUCIONAR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DEFICIENTE GESTIÓN DEL ORDENAMIENTO TERRITORIAL EN EL MUNICIPIO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579374">
                <a:tc>
                  <a:txBody>
                    <a:bodyPr/>
                    <a:lstStyle/>
                    <a:p>
                      <a:pPr algn="just" fontAlgn="ctr"/>
                      <a:r>
                        <a:rPr lang="es-CO" sz="1100" b="1" i="0" u="none" strike="noStrike">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Orientado a incrementar la disponibilidad, calidad de la información y conocimiento científico de la realidad biológica, socioeconómica y cultural de los diferentes ecosistemas de acuerdo con las competencias de las diferentes entidades del Sistema Nacional Ambiental.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171667">
                <a:tc>
                  <a:txBody>
                    <a:bodyPr/>
                    <a:lstStyle/>
                    <a:p>
                      <a:pPr algn="l" fontAlgn="ctr"/>
                      <a:r>
                        <a:rPr lang="es-CO" sz="1100" b="1" i="0" u="none" strike="noStrike">
                          <a:solidFill>
                            <a:srgbClr val="000000"/>
                          </a:solidFill>
                          <a:effectLst/>
                          <a:latin typeface="Calibri"/>
                        </a:rPr>
                        <a:t>4.1  LINEA ESTRATÉGICA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ARTÍCULO 18. LÍNEA ESTRATÉGICA 3. TERRITORIO, AMBIENTE Y DESARROLLO SOSTENIBLE.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171667">
                <a:tc>
                  <a:txBody>
                    <a:bodyPr/>
                    <a:lstStyle/>
                    <a:p>
                      <a:pPr algn="l" fontAlgn="ctr"/>
                      <a:r>
                        <a:rPr lang="es-CO" sz="1100" b="1" i="0" u="none" strike="noStrike">
                          <a:solidFill>
                            <a:srgbClr val="000000"/>
                          </a:solidFill>
                          <a:effectLst/>
                          <a:latin typeface="Calibri"/>
                        </a:rPr>
                        <a:t>4.2 SECTOR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SECTOR AMBIENTE Y DESARROLLO SOSTENIBLE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308022">
                <a:tc>
                  <a:txBody>
                    <a:bodyPr/>
                    <a:lstStyle/>
                    <a:p>
                      <a:pPr algn="l" fontAlgn="ctr"/>
                      <a:r>
                        <a:rPr lang="es-CO" sz="1100" b="1" i="0" u="none" strike="noStrike">
                          <a:solidFill>
                            <a:srgbClr val="000000"/>
                          </a:solidFill>
                          <a:effectLst/>
                          <a:latin typeface="Calibri"/>
                        </a:rPr>
                        <a:t>4.3 PROGRAMA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Programa No 3204. Gestión de la información y el conocimiento ambiental. “Tú y yo conscientes con la naturaleza”.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171667">
                <a:tc>
                  <a:txBody>
                    <a:bodyPr/>
                    <a:lstStyle/>
                    <a:p>
                      <a:pPr algn="l" fontAlgn="b"/>
                      <a:r>
                        <a:rPr lang="es-CO" sz="1100" b="1" i="0" u="none" strike="noStrike">
                          <a:solidFill>
                            <a:srgbClr val="000000"/>
                          </a:solidFill>
                          <a:effectLst/>
                          <a:latin typeface="Calibri"/>
                        </a:rPr>
                        <a:t>4.4 META PRODUCTO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Documentos de estudios técnicos para el ordenamiento ambiental territorial.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329603">
                <a:tc>
                  <a:txBody>
                    <a:bodyPr/>
                    <a:lstStyle/>
                    <a:p>
                      <a:pPr algn="l" fontAlgn="b"/>
                      <a:r>
                        <a:rPr lang="es-CO" sz="1100" b="1" i="0" u="none" strike="noStrike">
                          <a:solidFill>
                            <a:srgbClr val="000000"/>
                          </a:solidFill>
                          <a:effectLst/>
                          <a:latin typeface="Calibri"/>
                        </a:rPr>
                        <a:t>4.5  INDICADOR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Documentos de estudios</a:t>
                      </a:r>
                      <a:br>
                        <a:rPr lang="es-CO" sz="1100" b="0" i="0" u="none" strike="noStrike">
                          <a:solidFill>
                            <a:srgbClr val="000000"/>
                          </a:solidFill>
                          <a:effectLst/>
                          <a:latin typeface="Calibri"/>
                        </a:rPr>
                      </a:br>
                      <a:r>
                        <a:rPr lang="es-CO" sz="1100" b="0" i="0" u="none" strike="noStrike">
                          <a:solidFill>
                            <a:srgbClr val="000000"/>
                          </a:solidFill>
                          <a:effectLst/>
                          <a:latin typeface="Calibri"/>
                        </a:rPr>
                        <a:t>técnicos para el conocimiento y reducción del riesgo de desastres elaborados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171667">
                <a:tc>
                  <a:txBody>
                    <a:bodyPr/>
                    <a:lstStyle/>
                    <a:p>
                      <a:pPr algn="l" fontAlgn="b"/>
                      <a:r>
                        <a:rPr lang="es-CO" sz="1100" b="1" i="0" u="none" strike="noStrike">
                          <a:solidFill>
                            <a:srgbClr val="000000"/>
                          </a:solidFill>
                          <a:effectLst/>
                          <a:latin typeface="Calibri"/>
                        </a:rPr>
                        <a:t>5. POBLACIÓN BENEFICIADA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5.121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r h="171667">
                <a:tc>
                  <a:txBody>
                    <a:bodyPr/>
                    <a:lstStyle/>
                    <a:p>
                      <a:pPr algn="l" fontAlgn="b"/>
                      <a:r>
                        <a:rPr lang="es-CO" sz="1100" b="1" i="0" u="none" strike="noStrike">
                          <a:solidFill>
                            <a:srgbClr val="000000"/>
                          </a:solidFill>
                          <a:effectLst/>
                          <a:latin typeface="Calibri"/>
                        </a:rPr>
                        <a:t>6. MUNICIPIOS BENEFICIADOS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Pijao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4"/>
                  </a:ext>
                </a:extLst>
              </a:tr>
              <a:tr h="364793">
                <a:tc>
                  <a:txBody>
                    <a:bodyPr/>
                    <a:lstStyle/>
                    <a:p>
                      <a:pPr algn="l" fontAlgn="b"/>
                      <a:r>
                        <a:rPr lang="es-CO" sz="1100" b="1" i="0" u="none" strike="noStrike">
                          <a:solidFill>
                            <a:srgbClr val="000000"/>
                          </a:solidFill>
                          <a:effectLst/>
                          <a:latin typeface="Calibri"/>
                        </a:rPr>
                        <a:t>7. OBJETIVO GENERAL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Adelantar la revisión general y ajuste del Esquema de Ordenamiento Territorial (EOT), y la Elaboración de los Estudios Básicos de Gestión del Riesgo en el Municipio de Pijao.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5"/>
                  </a:ext>
                </a:extLst>
              </a:tr>
              <a:tr h="171667">
                <a:tc>
                  <a:txBody>
                    <a:bodyPr/>
                    <a:lstStyle/>
                    <a:p>
                      <a:pPr algn="l" fontAlgn="b"/>
                      <a:r>
                        <a:rPr lang="es-CO" sz="1100" b="1" i="0" u="none" strike="noStrike">
                          <a:solidFill>
                            <a:srgbClr val="000000"/>
                          </a:solidFill>
                          <a:effectLst/>
                          <a:latin typeface="Calibri"/>
                        </a:rPr>
                        <a:t>8. COMPONENTES DEL PROYECTO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Elaboración de los Estudios Básicos de Gestión del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6"/>
                  </a:ext>
                </a:extLst>
              </a:tr>
              <a:tr h="171667">
                <a:tc>
                  <a:txBody>
                    <a:bodyPr/>
                    <a:lstStyle/>
                    <a:p>
                      <a:pPr algn="l" fontAlgn="b"/>
                      <a:r>
                        <a:rPr lang="es-CO" sz="1100" b="1" i="0" u="none" strike="noStrike">
                          <a:solidFill>
                            <a:srgbClr val="000000"/>
                          </a:solidFill>
                          <a:effectLst/>
                          <a:latin typeface="Calibri"/>
                        </a:rPr>
                        <a:t>9. EMPLEOS GENERADOS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7"/>
                  </a:ext>
                </a:extLst>
              </a:tr>
              <a:tr h="308022">
                <a:tc>
                  <a:txBody>
                    <a:bodyPr/>
                    <a:lstStyle/>
                    <a:p>
                      <a:pPr algn="l" fontAlgn="b"/>
                      <a:r>
                        <a:rPr lang="es-CO" sz="1100" b="1" i="0" u="none" strike="noStrike">
                          <a:solidFill>
                            <a:srgbClr val="000000"/>
                          </a:solidFill>
                          <a:effectLst/>
                          <a:latin typeface="Calibri"/>
                        </a:rPr>
                        <a:t>10. TIEMPO DE EJECUCÓN DEL PROYECTO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16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8"/>
                  </a:ext>
                </a:extLst>
              </a:tr>
              <a:tr h="329603">
                <a:tc>
                  <a:txBody>
                    <a:bodyPr/>
                    <a:lstStyle/>
                    <a:p>
                      <a:pPr algn="just" fontAlgn="auto"/>
                      <a:r>
                        <a:rPr lang="es-CO" sz="1100" b="1" i="0" u="none" strike="noStrike">
                          <a:solidFill>
                            <a:srgbClr val="000000"/>
                          </a:solidFill>
                          <a:effectLst/>
                          <a:latin typeface="Calibri"/>
                        </a:rPr>
                        <a:t>11.  FUENTES  DE COFINANCIACIÓN DEL PROYECTO  DE INVERSION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9"/>
                  </a:ext>
                </a:extLst>
              </a:tr>
              <a:tr h="329603">
                <a:tc>
                  <a:txBody>
                    <a:bodyPr/>
                    <a:lstStyle/>
                    <a:p>
                      <a:pPr algn="just" fontAlgn="auto"/>
                      <a:r>
                        <a:rPr lang="es-CO" sz="1100" b="1" i="0" u="none" strike="noStrike">
                          <a:solidFill>
                            <a:srgbClr val="000000"/>
                          </a:solidFill>
                          <a:effectLst/>
                          <a:latin typeface="Calibri"/>
                        </a:rPr>
                        <a:t>12. ENFOQUE CON EL CONPES DE REACTIVACION ECONÓMICA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0"/>
                  </a:ext>
                </a:extLst>
              </a:tr>
              <a:tr h="329603">
                <a:tc>
                  <a:txBody>
                    <a:bodyPr/>
                    <a:lstStyle/>
                    <a:p>
                      <a:pPr algn="just" fontAlgn="ctr"/>
                      <a:r>
                        <a:rPr lang="es-CO" sz="1100" b="1" i="0" u="none" strike="noStrike">
                          <a:solidFill>
                            <a:srgbClr val="000000"/>
                          </a:solidFill>
                          <a:effectLst/>
                          <a:latin typeface="Calibri"/>
                        </a:rPr>
                        <a:t>13. RELACIÓN DE ESTUDIOS TÉCNICOS CON QUE CUENTA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Proyecto de estudios básicos de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1"/>
                  </a:ext>
                </a:extLst>
              </a:tr>
            </a:tbl>
          </a:graphicData>
        </a:graphic>
      </p:graphicFrame>
      <p:pic>
        <p:nvPicPr>
          <p:cNvPr id="8" name="7 Imagen">
            <a:extLst>
              <a:ext uri="{FF2B5EF4-FFF2-40B4-BE49-F238E27FC236}">
                <a16:creationId xmlns:a16="http://schemas.microsoft.com/office/drawing/2014/main" id="{14A5B126-6FFB-4444-BA04-BFAB6B9713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00" y="23456900"/>
            <a:ext cx="714375"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a:extLst>
              <a:ext uri="{FF2B5EF4-FFF2-40B4-BE49-F238E27FC236}">
                <a16:creationId xmlns:a16="http://schemas.microsoft.com/office/drawing/2014/main" id="{4665E7E2-45B8-49F3-8384-7DD8D78958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7353" y="403597"/>
            <a:ext cx="552320" cy="56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1042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46641098"/>
              </p:ext>
            </p:extLst>
          </p:nvPr>
        </p:nvGraphicFramePr>
        <p:xfrm>
          <a:off x="901228" y="114300"/>
          <a:ext cx="9633422" cy="6188507"/>
        </p:xfrm>
        <a:graphic>
          <a:graphicData uri="http://schemas.openxmlformats.org/drawingml/2006/table">
            <a:tbl>
              <a:tblPr/>
              <a:tblGrid>
                <a:gridCol w="3290390">
                  <a:extLst>
                    <a:ext uri="{9D8B030D-6E8A-4147-A177-3AD203B41FA5}">
                      <a16:colId xmlns:a16="http://schemas.microsoft.com/office/drawing/2014/main" val="20000"/>
                    </a:ext>
                  </a:extLst>
                </a:gridCol>
                <a:gridCol w="4682096">
                  <a:extLst>
                    <a:ext uri="{9D8B030D-6E8A-4147-A177-3AD203B41FA5}">
                      <a16:colId xmlns:a16="http://schemas.microsoft.com/office/drawing/2014/main" val="20001"/>
                    </a:ext>
                  </a:extLst>
                </a:gridCol>
                <a:gridCol w="1660936">
                  <a:extLst>
                    <a:ext uri="{9D8B030D-6E8A-4147-A177-3AD203B41FA5}">
                      <a16:colId xmlns:a16="http://schemas.microsoft.com/office/drawing/2014/main" val="20002"/>
                    </a:ext>
                  </a:extLst>
                </a:gridCol>
              </a:tblGrid>
              <a:tr h="163835">
                <a:tc rowSpan="4">
                  <a:txBody>
                    <a:bodyPr/>
                    <a:lstStyle/>
                    <a:p>
                      <a:pPr algn="l" fontAlgn="b"/>
                      <a:r>
                        <a:rPr lang="es-CO"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3835">
                <a:tc vMerge="1">
                  <a:txBody>
                    <a:bodyPr/>
                    <a:lstStyle/>
                    <a:p>
                      <a:endParaRPr lang="es-CO"/>
                    </a:p>
                  </a:txBody>
                  <a:tcPr/>
                </a:tc>
                <a:tc rowSpan="3">
                  <a:txBody>
                    <a:bodyPr/>
                    <a:lstStyle/>
                    <a:p>
                      <a:pPr algn="ctr" fontAlgn="ctr"/>
                      <a:r>
                        <a:rPr lang="es-CO" sz="11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3835">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3835">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669">
                <a:tc>
                  <a:txBody>
                    <a:bodyPr/>
                    <a:lstStyle/>
                    <a:p>
                      <a:pPr algn="l" fontAlgn="b"/>
                      <a:r>
                        <a:rPr lang="es-CO" sz="1100" b="1" i="0" u="none" strike="noStrike" dirty="0">
                          <a:solidFill>
                            <a:srgbClr val="000000"/>
                          </a:solidFill>
                          <a:effectLst/>
                          <a:latin typeface="Calibri"/>
                        </a:rPr>
                        <a:t>1. NOMBRE  DE LA INICIATIVA Y/O PROYECTO DE INVERSIÓN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Restauración integral de la estación del ferrocarril de Salento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164368">
                <a:tc>
                  <a:txBody>
                    <a:bodyPr/>
                    <a:lstStyle/>
                    <a:p>
                      <a:pPr algn="l" fontAlgn="b"/>
                      <a:r>
                        <a:rPr lang="es-CO" sz="1100" b="1" i="0" u="none" strike="noStrike" dirty="0">
                          <a:solidFill>
                            <a:srgbClr val="000000"/>
                          </a:solidFill>
                          <a:effectLst/>
                          <a:latin typeface="Calibri"/>
                        </a:rPr>
                        <a:t>2. VALOR PROYECTO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$ 1.036.070.053,94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327669">
                <a:tc>
                  <a:txBody>
                    <a:bodyPr/>
                    <a:lstStyle/>
                    <a:p>
                      <a:pPr algn="l" fontAlgn="b"/>
                      <a:r>
                        <a:rPr lang="es-CO" sz="1100" b="1" i="0" u="none" strike="noStrike" dirty="0">
                          <a:solidFill>
                            <a:srgbClr val="000000"/>
                          </a:solidFill>
                          <a:effectLst/>
                          <a:latin typeface="Calibri"/>
                        </a:rPr>
                        <a:t>3. PROBLEMÁTICA  QUE SE QUIERE SOLUCIONAR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Bajo aprovechamiento de los Bienes de Interés Culturales del orden nacional públicos representados en las estaciones del ferrocarril del municipio de </a:t>
                      </a:r>
                      <a:r>
                        <a:rPr lang="es-CO" sz="1100" b="0" i="0" u="none" strike="noStrike" dirty="0" err="1">
                          <a:solidFill>
                            <a:srgbClr val="000000"/>
                          </a:solidFill>
                          <a:effectLst/>
                          <a:latin typeface="Calibri"/>
                        </a:rPr>
                        <a:t>Salento</a:t>
                      </a:r>
                      <a:r>
                        <a:rPr lang="es-CO" sz="1100" b="0" i="0" u="none" strike="noStrike" dirty="0">
                          <a:solidFill>
                            <a:srgbClr val="000000"/>
                          </a:solidFill>
                          <a:effectLst/>
                          <a:latin typeface="Calibri"/>
                        </a:rPr>
                        <a:t>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327669">
                <a:tc>
                  <a:txBody>
                    <a:bodyPr/>
                    <a:lstStyle/>
                    <a:p>
                      <a:pPr algn="l" fontAlgn="b"/>
                      <a:r>
                        <a:rPr lang="es-CO" sz="1100" b="1" i="0" u="none" strike="noStrike" dirty="0">
                          <a:solidFill>
                            <a:srgbClr val="000000"/>
                          </a:solidFill>
                          <a:effectLst/>
                          <a:latin typeface="Calibri"/>
                        </a:rPr>
                        <a:t>4. ARTICULACIÓN CON EL PLAN DE DESARROLLO DEPARTAMENTAL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Corresponde a acciones asociadas a la gestión, protección y salvaguardia del patrimonio cultural colombiano y a su apropiación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164368">
                <a:tc>
                  <a:txBody>
                    <a:bodyPr/>
                    <a:lstStyle/>
                    <a:p>
                      <a:pPr algn="l" fontAlgn="b"/>
                      <a:r>
                        <a:rPr lang="es-CO" sz="1100" b="1" i="0" u="none" strike="noStrike">
                          <a:solidFill>
                            <a:srgbClr val="000000"/>
                          </a:solidFill>
                          <a:effectLst/>
                          <a:latin typeface="Calibri"/>
                        </a:rPr>
                        <a:t>4.1  LINEA ESTRATÉGICA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a:solidFill>
                            <a:srgbClr val="000000"/>
                          </a:solidFill>
                          <a:effectLst/>
                          <a:latin typeface="Calibri"/>
                        </a:rPr>
                        <a:t>Inclusión Social y Equidad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174036">
                <a:tc>
                  <a:txBody>
                    <a:bodyPr/>
                    <a:lstStyle/>
                    <a:p>
                      <a:pPr algn="l" fontAlgn="b"/>
                      <a:r>
                        <a:rPr lang="es-CO" sz="1100" b="1" i="0" u="none" strike="noStrike">
                          <a:solidFill>
                            <a:srgbClr val="000000"/>
                          </a:solidFill>
                          <a:effectLst/>
                          <a:latin typeface="Calibri"/>
                        </a:rPr>
                        <a:t>4.2 SECTOR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Cultura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327669">
                <a:tc>
                  <a:txBody>
                    <a:bodyPr/>
                    <a:lstStyle/>
                    <a:p>
                      <a:pPr algn="l" fontAlgn="b"/>
                      <a:r>
                        <a:rPr lang="es-CO" sz="1100" b="1" i="0" u="none" strike="noStrike" dirty="0">
                          <a:solidFill>
                            <a:srgbClr val="000000"/>
                          </a:solidFill>
                          <a:effectLst/>
                          <a:latin typeface="Calibri"/>
                        </a:rPr>
                        <a:t>4.3 PROGRAMA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a:solidFill>
                            <a:srgbClr val="000000"/>
                          </a:solidFill>
                          <a:effectLst/>
                          <a:latin typeface="Calibri"/>
                        </a:rPr>
                        <a:t>Gestión, protección y salvaguardia del patrimonio cultural colombiano. “Tú y yo protectores del patrimonio cultural”.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273738">
                <a:tc>
                  <a:txBody>
                    <a:bodyPr/>
                    <a:lstStyle/>
                    <a:p>
                      <a:pPr algn="l" fontAlgn="b"/>
                      <a:r>
                        <a:rPr lang="es-CO" sz="1100" b="1" i="0" u="none" strike="noStrike">
                          <a:solidFill>
                            <a:srgbClr val="000000"/>
                          </a:solidFill>
                          <a:effectLst/>
                          <a:latin typeface="Calibri"/>
                        </a:rPr>
                        <a:t>4.4 META PRODUCTO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1100" b="0" i="0" u="none" strike="noStrike" dirty="0">
                          <a:solidFill>
                            <a:srgbClr val="000000"/>
                          </a:solidFill>
                          <a:effectLst/>
                          <a:latin typeface="Calibri"/>
                        </a:rPr>
                        <a:t>Servicio de asistencia técnica en el manejo y gestión del patrimonio arqueológico, antropológico e histórico.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193373">
                <a:tc>
                  <a:txBody>
                    <a:bodyPr/>
                    <a:lstStyle/>
                    <a:p>
                      <a:pPr algn="l" fontAlgn="b"/>
                      <a:r>
                        <a:rPr lang="es-CO" sz="1100" b="1" i="0" u="none" strike="noStrike">
                          <a:solidFill>
                            <a:srgbClr val="000000"/>
                          </a:solidFill>
                          <a:effectLst/>
                          <a:latin typeface="Calibri"/>
                        </a:rPr>
                        <a:t>4.5  INDICADOR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a:solidFill>
                            <a:srgbClr val="000000"/>
                          </a:solidFill>
                          <a:effectLst/>
                          <a:latin typeface="Calibri"/>
                        </a:rPr>
                        <a:t>Asistencias técnicas realizadas a entidades territoriales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163835">
                <a:tc>
                  <a:txBody>
                    <a:bodyPr/>
                    <a:lstStyle/>
                    <a:p>
                      <a:pPr algn="l" fontAlgn="b"/>
                      <a:r>
                        <a:rPr lang="es-CO" sz="1100" b="1" i="0" u="none" strike="noStrike">
                          <a:solidFill>
                            <a:srgbClr val="000000"/>
                          </a:solidFill>
                          <a:effectLst/>
                          <a:latin typeface="Calibri"/>
                        </a:rPr>
                        <a:t>5. POBLACIÓN BENEFICIADA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1100" b="0" i="0" u="none" strike="noStrike" dirty="0">
                          <a:solidFill>
                            <a:srgbClr val="000000"/>
                          </a:solidFill>
                          <a:effectLst/>
                          <a:latin typeface="Calibri"/>
                        </a:rPr>
                        <a:t>7.103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r h="163835">
                <a:tc>
                  <a:txBody>
                    <a:bodyPr/>
                    <a:lstStyle/>
                    <a:p>
                      <a:pPr algn="l" fontAlgn="b"/>
                      <a:r>
                        <a:rPr lang="es-CO" sz="1100" b="1" i="0" u="none" strike="noStrike" dirty="0">
                          <a:solidFill>
                            <a:srgbClr val="000000"/>
                          </a:solidFill>
                          <a:effectLst/>
                          <a:latin typeface="Calibri"/>
                        </a:rPr>
                        <a:t>6. MUNICIPIOS BENEFICIADOS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err="1">
                          <a:solidFill>
                            <a:srgbClr val="000000"/>
                          </a:solidFill>
                          <a:effectLst/>
                          <a:latin typeface="Calibri"/>
                        </a:rPr>
                        <a:t>Salento</a:t>
                      </a:r>
                      <a:endParaRPr lang="es-CO" sz="11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4"/>
                  </a:ext>
                </a:extLst>
              </a:tr>
              <a:tr h="327669">
                <a:tc>
                  <a:txBody>
                    <a:bodyPr/>
                    <a:lstStyle/>
                    <a:p>
                      <a:pPr algn="l" fontAlgn="ctr"/>
                      <a:r>
                        <a:rPr lang="es-CO" sz="1100" b="1" i="0" u="none" strike="noStrike" dirty="0">
                          <a:solidFill>
                            <a:srgbClr val="000000"/>
                          </a:solidFill>
                          <a:effectLst/>
                          <a:latin typeface="Calibri"/>
                        </a:rPr>
                        <a:t>7. OBJETIVO GENERAL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t"/>
                      <a:r>
                        <a:rPr lang="es-CO" sz="1100" b="0" i="0" u="none" strike="noStrike" dirty="0">
                          <a:solidFill>
                            <a:srgbClr val="000000"/>
                          </a:solidFill>
                          <a:effectLst/>
                          <a:latin typeface="Calibri"/>
                        </a:rPr>
                        <a:t>Aprovechar los Bienes de Interés Culturales del orden nacional públicos representados en las estaciones del ferrocarril del municipio de </a:t>
                      </a:r>
                      <a:r>
                        <a:rPr lang="es-CO" sz="1100" b="0" i="0" u="none" strike="noStrike" dirty="0" err="1">
                          <a:solidFill>
                            <a:srgbClr val="000000"/>
                          </a:solidFill>
                          <a:effectLst/>
                          <a:latin typeface="Calibri"/>
                        </a:rPr>
                        <a:t>Salento</a:t>
                      </a:r>
                      <a:r>
                        <a:rPr lang="es-CO" sz="1100" b="0" i="0" u="none" strike="noStrike" dirty="0">
                          <a:solidFill>
                            <a:srgbClr val="000000"/>
                          </a:solidFill>
                          <a:effectLst/>
                          <a:latin typeface="Calibri"/>
                        </a:rPr>
                        <a:t> Quindío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5"/>
                  </a:ext>
                </a:extLst>
              </a:tr>
              <a:tr h="1146843">
                <a:tc>
                  <a:txBody>
                    <a:bodyPr/>
                    <a:lstStyle/>
                    <a:p>
                      <a:pPr algn="l" fontAlgn="ctr"/>
                      <a:r>
                        <a:rPr lang="es-CO" sz="1100" b="1" i="0" u="none" strike="noStrike" dirty="0">
                          <a:solidFill>
                            <a:srgbClr val="000000"/>
                          </a:solidFill>
                          <a:effectLst/>
                          <a:latin typeface="Calibri"/>
                        </a:rPr>
                        <a:t>8. COMPONENTES DEL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Se proyecta:</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Reforzamiento estructural</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Aula </a:t>
                      </a:r>
                      <a:r>
                        <a:rPr lang="es-CO" sz="1100" b="0" i="0" u="none" strike="noStrike" dirty="0" err="1">
                          <a:solidFill>
                            <a:srgbClr val="000000"/>
                          </a:solidFill>
                          <a:effectLst/>
                          <a:latin typeface="Calibri"/>
                        </a:rPr>
                        <a:t>Multi</a:t>
                      </a:r>
                      <a:r>
                        <a:rPr lang="es-CO" sz="1100" b="0" i="0" u="none" strike="noStrike" dirty="0">
                          <a:solidFill>
                            <a:srgbClr val="000000"/>
                          </a:solidFill>
                          <a:effectLst/>
                          <a:latin typeface="Calibri"/>
                        </a:rPr>
                        <a:t>/Taller con espacios de depósito</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Salón Polivalente</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Museo de pequeño formato</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Área de administración, y la Sala De Sistemas</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Restaurante y módulo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6"/>
                  </a:ext>
                </a:extLst>
              </a:tr>
              <a:tr h="163835">
                <a:tc>
                  <a:txBody>
                    <a:bodyPr/>
                    <a:lstStyle/>
                    <a:p>
                      <a:pPr algn="l" fontAlgn="ctr"/>
                      <a:r>
                        <a:rPr lang="es-CO" sz="1100" b="1" i="0" u="none" strike="noStrike" dirty="0">
                          <a:solidFill>
                            <a:srgbClr val="000000"/>
                          </a:solidFill>
                          <a:effectLst/>
                          <a:latin typeface="Calibri"/>
                        </a:rPr>
                        <a:t>9. EMPLEOS GENERADOS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10017"/>
                  </a:ext>
                </a:extLst>
              </a:tr>
              <a:tr h="163835">
                <a:tc>
                  <a:txBody>
                    <a:bodyPr/>
                    <a:lstStyle/>
                    <a:p>
                      <a:pPr algn="l" fontAlgn="ctr"/>
                      <a:r>
                        <a:rPr lang="es-CO" sz="1100" b="1" i="0" u="none" strike="noStrike" dirty="0">
                          <a:solidFill>
                            <a:srgbClr val="000000"/>
                          </a:solidFill>
                          <a:effectLst/>
                          <a:latin typeface="Calibri"/>
                        </a:rPr>
                        <a:t>10. TIEMPO DE EJECUCÓN DEL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9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10018"/>
                  </a:ext>
                </a:extLst>
              </a:tr>
              <a:tr h="327669">
                <a:tc>
                  <a:txBody>
                    <a:bodyPr/>
                    <a:lstStyle/>
                    <a:p>
                      <a:pPr algn="l" fontAlgn="ctr"/>
                      <a:r>
                        <a:rPr lang="es-CO" sz="1100" b="1" i="0" u="none" strike="noStrike" dirty="0">
                          <a:solidFill>
                            <a:srgbClr val="000000"/>
                          </a:solidFill>
                          <a:effectLst/>
                          <a:latin typeface="Calibri"/>
                        </a:rPr>
                        <a:t>11.  FUENTES  DE COFINANCIACIÓN DEL PROYECTO  DE INVERSION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No aplica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9"/>
                  </a:ext>
                </a:extLst>
              </a:tr>
              <a:tr h="327669">
                <a:tc>
                  <a:txBody>
                    <a:bodyPr/>
                    <a:lstStyle/>
                    <a:p>
                      <a:pPr algn="l" fontAlgn="ctr"/>
                      <a:r>
                        <a:rPr lang="es-CO" sz="1100" b="1" i="0" u="none" strike="noStrike" dirty="0">
                          <a:solidFill>
                            <a:srgbClr val="000000"/>
                          </a:solidFill>
                          <a:effectLst/>
                          <a:latin typeface="Calibri"/>
                        </a:rPr>
                        <a:t>12. ENFOQUE CON EL CONPES DE REACTIVACION ECONÓMICA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Compromiso con la generación de empleo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0"/>
                  </a:ext>
                </a:extLst>
              </a:tr>
              <a:tr h="327669">
                <a:tc>
                  <a:txBody>
                    <a:bodyPr/>
                    <a:lstStyle/>
                    <a:p>
                      <a:pPr algn="l" fontAlgn="ctr"/>
                      <a:r>
                        <a:rPr lang="es-CO" sz="1100" b="1" i="0" u="none" strike="noStrike" dirty="0">
                          <a:solidFill>
                            <a:srgbClr val="000000"/>
                          </a:solidFill>
                          <a:effectLst/>
                          <a:latin typeface="Calibri"/>
                        </a:rPr>
                        <a:t>13. RELACIÓN DE ESTUDIOS TÉCNICOS CON QUE CUENTA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Pendiente de actualización de estudios y diseños para articularse en un solo proyecto con la estación del ferrocarril del municipio de Quimbaya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1"/>
                  </a:ext>
                </a:extLst>
              </a:tr>
            </a:tbl>
          </a:graphicData>
        </a:graphic>
      </p:graphicFrame>
      <p:pic>
        <p:nvPicPr>
          <p:cNvPr id="8" name="7 Imagen">
            <a:extLst>
              <a:ext uri="{FF2B5EF4-FFF2-40B4-BE49-F238E27FC236}">
                <a16:creationId xmlns:a16="http://schemas.microsoft.com/office/drawing/2014/main" id="{89CD9951-F1DD-47E3-BD1C-3A67FB167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390" y="166448"/>
            <a:ext cx="457134" cy="56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55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566671" y="426348"/>
            <a:ext cx="9529436" cy="614957"/>
          </a:xfrm>
          <a:prstGeom prst="rect">
            <a:avLst/>
          </a:prstGeom>
          <a:no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3200" b="1" dirty="0">
                <a:latin typeface="+mn-lt"/>
              </a:rPr>
              <a:t>Líneas de inversión de los proyectos para la reactivación económica con impacto regional </a:t>
            </a:r>
            <a:endParaRPr lang="en-US" sz="3200" b="1" dirty="0">
              <a:latin typeface="+mn-lt"/>
            </a:endParaRPr>
          </a:p>
        </p:txBody>
      </p:sp>
      <p:graphicFrame>
        <p:nvGraphicFramePr>
          <p:cNvPr id="10" name="Marcador de contenido 3"/>
          <p:cNvGraphicFramePr>
            <a:graphicFrameLocks/>
          </p:cNvGraphicFramePr>
          <p:nvPr/>
        </p:nvGraphicFramePr>
        <p:xfrm>
          <a:off x="1359749" y="1242751"/>
          <a:ext cx="8222401" cy="4951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9971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52010235"/>
              </p:ext>
            </p:extLst>
          </p:nvPr>
        </p:nvGraphicFramePr>
        <p:xfrm>
          <a:off x="902479" y="167341"/>
          <a:ext cx="9679794" cy="6235534"/>
        </p:xfrm>
        <a:graphic>
          <a:graphicData uri="http://schemas.openxmlformats.org/drawingml/2006/table">
            <a:tbl>
              <a:tblPr/>
              <a:tblGrid>
                <a:gridCol w="3124959">
                  <a:extLst>
                    <a:ext uri="{9D8B030D-6E8A-4147-A177-3AD203B41FA5}">
                      <a16:colId xmlns:a16="http://schemas.microsoft.com/office/drawing/2014/main" val="20000"/>
                    </a:ext>
                  </a:extLst>
                </a:gridCol>
                <a:gridCol w="4885904">
                  <a:extLst>
                    <a:ext uri="{9D8B030D-6E8A-4147-A177-3AD203B41FA5}">
                      <a16:colId xmlns:a16="http://schemas.microsoft.com/office/drawing/2014/main" val="20001"/>
                    </a:ext>
                  </a:extLst>
                </a:gridCol>
                <a:gridCol w="1668931">
                  <a:extLst>
                    <a:ext uri="{9D8B030D-6E8A-4147-A177-3AD203B41FA5}">
                      <a16:colId xmlns:a16="http://schemas.microsoft.com/office/drawing/2014/main" val="20002"/>
                    </a:ext>
                  </a:extLst>
                </a:gridCol>
              </a:tblGrid>
              <a:tr h="100367">
                <a:tc rowSpan="4">
                  <a:txBody>
                    <a:bodyPr/>
                    <a:lstStyle/>
                    <a:p>
                      <a:pPr algn="l" fontAlgn="b"/>
                      <a:r>
                        <a:rPr lang="es-CO"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4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417">
                <a:tc vMerge="1">
                  <a:txBody>
                    <a:bodyPr/>
                    <a:lstStyle/>
                    <a:p>
                      <a:endParaRPr lang="es-CO"/>
                    </a:p>
                  </a:txBody>
                  <a:tcPr/>
                </a:tc>
                <a:tc rowSpan="3">
                  <a:txBody>
                    <a:bodyPr/>
                    <a:lstStyle/>
                    <a:p>
                      <a:pPr algn="ctr" fontAlgn="ctr"/>
                      <a:r>
                        <a:rPr lang="es-CO" sz="11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495">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4495">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8990">
                <a:tc>
                  <a:txBody>
                    <a:bodyPr/>
                    <a:lstStyle/>
                    <a:p>
                      <a:pPr algn="l" fontAlgn="b"/>
                      <a:r>
                        <a:rPr lang="es-CO" sz="1100" b="1" i="0" u="none" strike="noStrike" dirty="0">
                          <a:solidFill>
                            <a:srgbClr val="000000"/>
                          </a:solidFill>
                          <a:effectLst/>
                          <a:latin typeface="Calibri"/>
                        </a:rPr>
                        <a:t>1. NOMBRE  DE LA INICIATIVA Y/O PROYECTO DE INVERSIÓN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Restauración de la antigua estación del ferrocarril de Quimbaya en el Departamento de Quindio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165121">
                <a:tc>
                  <a:txBody>
                    <a:bodyPr/>
                    <a:lstStyle/>
                    <a:p>
                      <a:pPr algn="l" fontAlgn="b"/>
                      <a:r>
                        <a:rPr lang="es-CO" sz="1100" b="1" i="0" u="none" strike="noStrike" dirty="0">
                          <a:solidFill>
                            <a:srgbClr val="000000"/>
                          </a:solidFill>
                          <a:effectLst/>
                          <a:latin typeface="Calibri"/>
                        </a:rPr>
                        <a:t>2. VALOR PROYECTO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$ 3.204.426.235,96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304640">
                <a:tc>
                  <a:txBody>
                    <a:bodyPr/>
                    <a:lstStyle/>
                    <a:p>
                      <a:pPr algn="l" fontAlgn="b"/>
                      <a:r>
                        <a:rPr lang="es-CO" sz="1100" b="1" i="0" u="none" strike="noStrike" dirty="0">
                          <a:solidFill>
                            <a:srgbClr val="000000"/>
                          </a:solidFill>
                          <a:effectLst/>
                          <a:latin typeface="Calibri"/>
                        </a:rPr>
                        <a:t>3. PROBLEMÁTICA  QUE SE QUIERE SOLUCIONAR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Inadecuado aprovechamiento del BICN representado en la estación del ferrocarril de Quimbaya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328990">
                <a:tc>
                  <a:txBody>
                    <a:bodyPr/>
                    <a:lstStyle/>
                    <a:p>
                      <a:pPr algn="l" fontAlgn="b"/>
                      <a:r>
                        <a:rPr lang="es-CO" sz="1100" b="1" i="0" u="none" strike="noStrike">
                          <a:solidFill>
                            <a:srgbClr val="000000"/>
                          </a:solidFill>
                          <a:effectLst/>
                          <a:latin typeface="Calibri"/>
                        </a:rPr>
                        <a:t>4. ARTICULACIÓN CON EL PLAN DE DESARROLLO DEPARTAMENTAL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Corresponde a acciones asociadas a la gestión, protección y salvaguardia del patrimonio cultural colombiano y a su apropiación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165121">
                <a:tc>
                  <a:txBody>
                    <a:bodyPr/>
                    <a:lstStyle/>
                    <a:p>
                      <a:pPr algn="l" fontAlgn="b"/>
                      <a:r>
                        <a:rPr lang="es-CO" sz="1100" b="1" i="0" u="none" strike="noStrike">
                          <a:solidFill>
                            <a:srgbClr val="000000"/>
                          </a:solidFill>
                          <a:effectLst/>
                          <a:latin typeface="Calibri"/>
                        </a:rPr>
                        <a:t>4.1  LINEA ESTRATÉGICA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a:solidFill>
                            <a:srgbClr val="000000"/>
                          </a:solidFill>
                          <a:effectLst/>
                          <a:latin typeface="Calibri"/>
                        </a:rPr>
                        <a:t>Inclusión Social y Equidad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174833">
                <a:tc>
                  <a:txBody>
                    <a:bodyPr/>
                    <a:lstStyle/>
                    <a:p>
                      <a:pPr algn="l" fontAlgn="b"/>
                      <a:r>
                        <a:rPr lang="es-CO" sz="1100" b="1" i="0" u="none" strike="noStrike">
                          <a:solidFill>
                            <a:srgbClr val="000000"/>
                          </a:solidFill>
                          <a:effectLst/>
                          <a:latin typeface="Calibri"/>
                        </a:rPr>
                        <a:t>4.2 SECTOR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Cultura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328990">
                <a:tc>
                  <a:txBody>
                    <a:bodyPr/>
                    <a:lstStyle/>
                    <a:p>
                      <a:pPr algn="l" fontAlgn="b"/>
                      <a:r>
                        <a:rPr lang="es-CO" sz="1100" b="1" i="0" u="none" strike="noStrike" dirty="0">
                          <a:solidFill>
                            <a:srgbClr val="000000"/>
                          </a:solidFill>
                          <a:effectLst/>
                          <a:latin typeface="Calibri"/>
                        </a:rPr>
                        <a:t>4.3 PROGRAMA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Gestión, protección y salvaguardia del patrimonio cultural colombiano. “Tú y yo protectores del patrimonio cultural”.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304640">
                <a:tc>
                  <a:txBody>
                    <a:bodyPr/>
                    <a:lstStyle/>
                    <a:p>
                      <a:pPr algn="l" fontAlgn="ctr"/>
                      <a:r>
                        <a:rPr lang="es-CO" sz="1100" b="1" i="0" u="none" strike="noStrike" dirty="0">
                          <a:solidFill>
                            <a:srgbClr val="000000"/>
                          </a:solidFill>
                          <a:effectLst/>
                          <a:latin typeface="Calibri"/>
                        </a:rPr>
                        <a:t>4.4 META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Servicio de asistencia técnica en el manejo y gestión del patrimonio arqueológico, antropológico e histórico.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194260">
                <a:tc>
                  <a:txBody>
                    <a:bodyPr/>
                    <a:lstStyle/>
                    <a:p>
                      <a:pPr algn="l" fontAlgn="b"/>
                      <a:r>
                        <a:rPr lang="es-CO" sz="1100" b="1" i="0" u="none" strike="noStrike" dirty="0">
                          <a:solidFill>
                            <a:srgbClr val="000000"/>
                          </a:solidFill>
                          <a:effectLst/>
                          <a:latin typeface="Calibri"/>
                        </a:rPr>
                        <a:t>4.5  INDICADOR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Asistencias técnicas realizadas a entidades territoriales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164495">
                <a:tc>
                  <a:txBody>
                    <a:bodyPr/>
                    <a:lstStyle/>
                    <a:p>
                      <a:pPr algn="l" fontAlgn="b"/>
                      <a:r>
                        <a:rPr lang="es-CO" sz="1100" b="1" i="0" u="none" strike="noStrike">
                          <a:solidFill>
                            <a:srgbClr val="000000"/>
                          </a:solidFill>
                          <a:effectLst/>
                          <a:latin typeface="Calibri"/>
                        </a:rPr>
                        <a:t>5. POBLACIÓN BENEFICIADA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1100" b="0" i="0" u="none" strike="noStrike" dirty="0">
                          <a:solidFill>
                            <a:srgbClr val="000000"/>
                          </a:solidFill>
                          <a:effectLst/>
                          <a:latin typeface="Calibri"/>
                        </a:rPr>
                        <a:t>35.063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r h="164495">
                <a:tc>
                  <a:txBody>
                    <a:bodyPr/>
                    <a:lstStyle/>
                    <a:p>
                      <a:pPr algn="l" fontAlgn="b"/>
                      <a:r>
                        <a:rPr lang="es-CO" sz="1100" b="1" i="0" u="none" strike="noStrike">
                          <a:solidFill>
                            <a:srgbClr val="000000"/>
                          </a:solidFill>
                          <a:effectLst/>
                          <a:latin typeface="Calibri"/>
                        </a:rPr>
                        <a:t>6. MUNICIPIOS BENEFICIADOS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Quimbaya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4"/>
                  </a:ext>
                </a:extLst>
              </a:tr>
              <a:tr h="328990">
                <a:tc>
                  <a:txBody>
                    <a:bodyPr/>
                    <a:lstStyle/>
                    <a:p>
                      <a:pPr algn="l" fontAlgn="b"/>
                      <a:r>
                        <a:rPr lang="es-CO" sz="1100" b="1" i="0" u="none" strike="noStrike" dirty="0">
                          <a:solidFill>
                            <a:srgbClr val="000000"/>
                          </a:solidFill>
                          <a:effectLst/>
                          <a:latin typeface="Calibri"/>
                        </a:rPr>
                        <a:t>7. OBJETIVO GENERAL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1100" b="0" i="0" u="none" strike="noStrike" dirty="0">
                          <a:solidFill>
                            <a:srgbClr val="000000"/>
                          </a:solidFill>
                          <a:effectLst/>
                          <a:latin typeface="Calibri"/>
                        </a:rPr>
                        <a:t>Mejorar el aprovechamiento de los BICNAL Públicos mediante la restauración y reutilización integral de la estación del ferrocarril de Quimbaya, Quindío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5"/>
                  </a:ext>
                </a:extLst>
              </a:tr>
              <a:tr h="1218561">
                <a:tc>
                  <a:txBody>
                    <a:bodyPr/>
                    <a:lstStyle/>
                    <a:p>
                      <a:pPr algn="l" fontAlgn="ctr"/>
                      <a:r>
                        <a:rPr lang="es-CO" sz="1100" b="1" i="0" u="none" strike="noStrike" dirty="0">
                          <a:solidFill>
                            <a:srgbClr val="000000"/>
                          </a:solidFill>
                          <a:effectLst/>
                          <a:latin typeface="Calibri"/>
                        </a:rPr>
                        <a:t>8. COMPONENTES DEL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Se proyecta la construcción de: </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-una sala múltiple</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-sala de juntas</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-taller de orfebrería</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-taller de costura y de madera</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-oficinas </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-locales comerciales complementados con una sala de espera, baños, cafetería, corredores y una bodega.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6"/>
                  </a:ext>
                </a:extLst>
              </a:tr>
              <a:tr h="164495">
                <a:tc>
                  <a:txBody>
                    <a:bodyPr/>
                    <a:lstStyle/>
                    <a:p>
                      <a:pPr algn="l" fontAlgn="ctr"/>
                      <a:r>
                        <a:rPr lang="es-CO" sz="1100" b="1" i="0" u="none" strike="noStrike">
                          <a:solidFill>
                            <a:srgbClr val="000000"/>
                          </a:solidFill>
                          <a:effectLst/>
                          <a:latin typeface="Calibri"/>
                        </a:rPr>
                        <a:t>9. EMPLEOS GENERADOS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10017"/>
                  </a:ext>
                </a:extLst>
              </a:tr>
              <a:tr h="164495">
                <a:tc>
                  <a:txBody>
                    <a:bodyPr/>
                    <a:lstStyle/>
                    <a:p>
                      <a:pPr algn="l" fontAlgn="ctr"/>
                      <a:r>
                        <a:rPr lang="es-CO" sz="1100" b="1" i="0" u="none" strike="noStrike" dirty="0">
                          <a:solidFill>
                            <a:srgbClr val="000000"/>
                          </a:solidFill>
                          <a:effectLst/>
                          <a:latin typeface="Calibri"/>
                        </a:rPr>
                        <a:t>10. TIEMPO DE EJECUCÓN DEL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9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10018"/>
                  </a:ext>
                </a:extLst>
              </a:tr>
              <a:tr h="328990">
                <a:tc>
                  <a:txBody>
                    <a:bodyPr/>
                    <a:lstStyle/>
                    <a:p>
                      <a:pPr algn="l" fontAlgn="ctr"/>
                      <a:r>
                        <a:rPr lang="es-CO" sz="1100" b="1" i="0" u="none" strike="noStrike" dirty="0">
                          <a:solidFill>
                            <a:srgbClr val="000000"/>
                          </a:solidFill>
                          <a:effectLst/>
                          <a:latin typeface="Calibri"/>
                        </a:rPr>
                        <a:t>11.  FUENTES  DE COFINANCIACIÓN DEL PROYECTO  DE INVERSION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No aplica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9"/>
                  </a:ext>
                </a:extLst>
              </a:tr>
              <a:tr h="328990">
                <a:tc>
                  <a:txBody>
                    <a:bodyPr/>
                    <a:lstStyle/>
                    <a:p>
                      <a:pPr algn="l" fontAlgn="ctr"/>
                      <a:r>
                        <a:rPr lang="es-CO" sz="1100" b="1" i="0" u="none" strike="noStrike" dirty="0">
                          <a:solidFill>
                            <a:srgbClr val="000000"/>
                          </a:solidFill>
                          <a:effectLst/>
                          <a:latin typeface="Calibri"/>
                        </a:rPr>
                        <a:t>12. ENFOQUE CON EL CONPES DE REACTIVACION ECONÓMICA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Compromiso con la generación de empleo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0"/>
                  </a:ext>
                </a:extLst>
              </a:tr>
              <a:tr h="328990">
                <a:tc>
                  <a:txBody>
                    <a:bodyPr/>
                    <a:lstStyle/>
                    <a:p>
                      <a:pPr algn="l" fontAlgn="ctr"/>
                      <a:r>
                        <a:rPr lang="es-CO" sz="1100" b="1" i="0" u="none" strike="noStrike" dirty="0">
                          <a:solidFill>
                            <a:srgbClr val="000000"/>
                          </a:solidFill>
                          <a:effectLst/>
                          <a:latin typeface="Calibri"/>
                        </a:rPr>
                        <a:t>13. RELACIÓN DE ESTUDIOS TÉCNICOS CON QUE CUENTA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Pendiente de actualización de estudios y diseños para articularse en un solo proyecto con la estación del ferrocarril del municipio de </a:t>
                      </a:r>
                      <a:r>
                        <a:rPr lang="es-CO" sz="1100" b="0" i="0" u="none" strike="noStrike" dirty="0" err="1">
                          <a:solidFill>
                            <a:srgbClr val="000000"/>
                          </a:solidFill>
                          <a:effectLst/>
                          <a:latin typeface="Calibri"/>
                        </a:rPr>
                        <a:t>Salento</a:t>
                      </a:r>
                      <a:endParaRPr lang="es-CO" sz="11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1"/>
                  </a:ext>
                </a:extLst>
              </a:tr>
            </a:tbl>
          </a:graphicData>
        </a:graphic>
      </p:graphicFrame>
      <p:pic>
        <p:nvPicPr>
          <p:cNvPr id="8" name="7 Imagen">
            <a:extLst>
              <a:ext uri="{FF2B5EF4-FFF2-40B4-BE49-F238E27FC236}">
                <a16:creationId xmlns:a16="http://schemas.microsoft.com/office/drawing/2014/main" id="{89CD9951-F1DD-47E3-BD1C-3A67FB167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4118" y="167341"/>
            <a:ext cx="404009" cy="49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535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000312290"/>
              </p:ext>
            </p:extLst>
          </p:nvPr>
        </p:nvGraphicFramePr>
        <p:xfrm>
          <a:off x="863128" y="142309"/>
          <a:ext cx="9690572" cy="6151784"/>
        </p:xfrm>
        <a:graphic>
          <a:graphicData uri="http://schemas.openxmlformats.org/drawingml/2006/table">
            <a:tbl>
              <a:tblPr/>
              <a:tblGrid>
                <a:gridCol w="3355047">
                  <a:extLst>
                    <a:ext uri="{9D8B030D-6E8A-4147-A177-3AD203B41FA5}">
                      <a16:colId xmlns:a16="http://schemas.microsoft.com/office/drawing/2014/main" val="20000"/>
                    </a:ext>
                  </a:extLst>
                </a:gridCol>
                <a:gridCol w="4664735">
                  <a:extLst>
                    <a:ext uri="{9D8B030D-6E8A-4147-A177-3AD203B41FA5}">
                      <a16:colId xmlns:a16="http://schemas.microsoft.com/office/drawing/2014/main" val="20001"/>
                    </a:ext>
                  </a:extLst>
                </a:gridCol>
                <a:gridCol w="1670790">
                  <a:extLst>
                    <a:ext uri="{9D8B030D-6E8A-4147-A177-3AD203B41FA5}">
                      <a16:colId xmlns:a16="http://schemas.microsoft.com/office/drawing/2014/main" val="20002"/>
                    </a:ext>
                  </a:extLst>
                </a:gridCol>
              </a:tblGrid>
              <a:tr h="162905">
                <a:tc rowSpan="4">
                  <a:txBody>
                    <a:bodyPr/>
                    <a:lstStyle/>
                    <a:p>
                      <a:pPr algn="l" fontAlgn="b"/>
                      <a:r>
                        <a:rPr lang="es-CO"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2905">
                <a:tc vMerge="1">
                  <a:txBody>
                    <a:bodyPr/>
                    <a:lstStyle/>
                    <a:p>
                      <a:endParaRPr lang="es-CO"/>
                    </a:p>
                  </a:txBody>
                  <a:tcPr/>
                </a:tc>
                <a:tc rowSpan="3">
                  <a:txBody>
                    <a:bodyPr/>
                    <a:lstStyle/>
                    <a:p>
                      <a:pPr algn="ctr" fontAlgn="ctr"/>
                      <a:r>
                        <a:rPr lang="es-CO" sz="11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2905">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905">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7960">
                <a:tc>
                  <a:txBody>
                    <a:bodyPr/>
                    <a:lstStyle/>
                    <a:p>
                      <a:pPr algn="l" fontAlgn="b"/>
                      <a:r>
                        <a:rPr lang="es-CO" sz="1100" b="1" i="0" u="none" strike="noStrike" dirty="0">
                          <a:solidFill>
                            <a:srgbClr val="000000"/>
                          </a:solidFill>
                          <a:effectLst/>
                          <a:latin typeface="Calibri"/>
                        </a:rPr>
                        <a:t>1. NOMBRE  DE LA INICIATIVA Y/O PROYECTO DE INVERSIÓN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FORTALECIMIENTO DE LAS ENTIDADES DE PRIMERA RESPUESTA COMO MECANISMO DE REDUCCIÓN DE LA VULNERABILIDAD EN EL DEPARTAMENTO DEL QUINDÍO.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190067">
                <a:tc>
                  <a:txBody>
                    <a:bodyPr/>
                    <a:lstStyle/>
                    <a:p>
                      <a:pPr algn="l" fontAlgn="b"/>
                      <a:r>
                        <a:rPr lang="es-CO" sz="1100" b="1" i="0" u="none" strike="noStrike">
                          <a:solidFill>
                            <a:srgbClr val="000000"/>
                          </a:solidFill>
                          <a:effectLst/>
                          <a:latin typeface="Calibri"/>
                        </a:rPr>
                        <a:t>2. VALOR PROYECTO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$ 6.552.567.330,00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315057">
                <a:tc>
                  <a:txBody>
                    <a:bodyPr/>
                    <a:lstStyle/>
                    <a:p>
                      <a:pPr algn="l" fontAlgn="b"/>
                      <a:r>
                        <a:rPr lang="es-CO" sz="1100" b="1" i="0" u="none" strike="noStrike">
                          <a:solidFill>
                            <a:srgbClr val="000000"/>
                          </a:solidFill>
                          <a:effectLst/>
                          <a:latin typeface="Calibri"/>
                        </a:rPr>
                        <a:t>3. PROBLEMÁTICA  QUE SE QUIERE SOLUCIONAR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Baja capacidad de respuesta por parte de los grupos de primera respuesta del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325809">
                <a:tc>
                  <a:txBody>
                    <a:bodyPr/>
                    <a:lstStyle/>
                    <a:p>
                      <a:pPr algn="l" fontAlgn="ctr"/>
                      <a:r>
                        <a:rPr lang="es-CO" sz="1100" b="1" i="0" u="none" strike="noStrike" dirty="0">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Orientado a fortalecer la gestión del riesgo ante eventos de origen natural o antrópico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190067">
                <a:tc>
                  <a:txBody>
                    <a:bodyPr/>
                    <a:lstStyle/>
                    <a:p>
                      <a:pPr algn="l" fontAlgn="b"/>
                      <a:r>
                        <a:rPr lang="es-CO" sz="1100" b="1" i="0" u="none" strike="noStrike">
                          <a:solidFill>
                            <a:srgbClr val="000000"/>
                          </a:solidFill>
                          <a:effectLst/>
                          <a:latin typeface="Calibri"/>
                        </a:rPr>
                        <a:t>4.1  LINEA ESTRATÉGICA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Seguridad humana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201247">
                <a:tc>
                  <a:txBody>
                    <a:bodyPr/>
                    <a:lstStyle/>
                    <a:p>
                      <a:pPr algn="l" fontAlgn="b"/>
                      <a:r>
                        <a:rPr lang="es-CO" sz="1100" b="1" i="0" u="none" strike="noStrike" dirty="0">
                          <a:solidFill>
                            <a:srgbClr val="000000"/>
                          </a:solidFill>
                          <a:effectLst/>
                          <a:latin typeface="Calibri"/>
                        </a:rPr>
                        <a:t>4.2 SECTOR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Gobierno territorial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175160">
                <a:tc>
                  <a:txBody>
                    <a:bodyPr/>
                    <a:lstStyle/>
                    <a:p>
                      <a:pPr algn="l" fontAlgn="b"/>
                      <a:r>
                        <a:rPr lang="es-CO" sz="1100" b="1" i="0" u="none" strike="noStrike" dirty="0">
                          <a:solidFill>
                            <a:srgbClr val="000000"/>
                          </a:solidFill>
                          <a:effectLst/>
                          <a:latin typeface="Calibri"/>
                        </a:rPr>
                        <a:t>4.3 PROGRAMA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Prevención y atención de desastres y emergencias. “Tú y yo preparados en gestión del riesgo”.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162905">
                <a:tc>
                  <a:txBody>
                    <a:bodyPr/>
                    <a:lstStyle/>
                    <a:p>
                      <a:pPr algn="l" fontAlgn="b"/>
                      <a:r>
                        <a:rPr lang="es-CO" sz="1100" b="1" i="0" u="none" strike="noStrike">
                          <a:solidFill>
                            <a:srgbClr val="000000"/>
                          </a:solidFill>
                          <a:effectLst/>
                          <a:latin typeface="Calibri"/>
                        </a:rPr>
                        <a:t>4.4 META PRODUCTO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Servicio de asistencia técnica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223609">
                <a:tc>
                  <a:txBody>
                    <a:bodyPr/>
                    <a:lstStyle/>
                    <a:p>
                      <a:pPr algn="l" fontAlgn="b"/>
                      <a:r>
                        <a:rPr lang="es-CO" sz="1100" b="1" i="0" u="none" strike="noStrike" dirty="0">
                          <a:solidFill>
                            <a:srgbClr val="000000"/>
                          </a:solidFill>
                          <a:effectLst/>
                          <a:latin typeface="Calibri"/>
                        </a:rPr>
                        <a:t>4.5  INDICADOR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Instancias territoriales asistidas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162905">
                <a:tc>
                  <a:txBody>
                    <a:bodyPr/>
                    <a:lstStyle/>
                    <a:p>
                      <a:pPr algn="l" fontAlgn="b"/>
                      <a:r>
                        <a:rPr lang="es-CO" sz="1100" b="1" i="0" u="none" strike="noStrike" dirty="0">
                          <a:solidFill>
                            <a:srgbClr val="000000"/>
                          </a:solidFill>
                          <a:effectLst/>
                          <a:latin typeface="Calibri"/>
                        </a:rPr>
                        <a:t>5. POBLACIÓN BENEFICIADA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r h="162905">
                <a:tc>
                  <a:txBody>
                    <a:bodyPr/>
                    <a:lstStyle/>
                    <a:p>
                      <a:pPr algn="l" fontAlgn="b"/>
                      <a:r>
                        <a:rPr lang="es-CO" sz="1100" b="1" i="0" u="none" strike="noStrike">
                          <a:solidFill>
                            <a:srgbClr val="000000"/>
                          </a:solidFill>
                          <a:effectLst/>
                          <a:latin typeface="Calibri"/>
                        </a:rPr>
                        <a:t>6. MUNICIPIOS BENEFICIADOS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Los doce (12) municipios del departamento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4"/>
                  </a:ext>
                </a:extLst>
              </a:tr>
              <a:tr h="315057">
                <a:tc>
                  <a:txBody>
                    <a:bodyPr/>
                    <a:lstStyle/>
                    <a:p>
                      <a:pPr algn="l" fontAlgn="b"/>
                      <a:r>
                        <a:rPr lang="es-CO" sz="1100" b="1" i="0" u="none" strike="noStrike" dirty="0">
                          <a:solidFill>
                            <a:srgbClr val="000000"/>
                          </a:solidFill>
                          <a:effectLst/>
                          <a:latin typeface="Calibri"/>
                        </a:rPr>
                        <a:t>7. OBJETIVO GENERAL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Mejorar la capacidad de respuesta de los grupos de primera respuesta del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5"/>
                  </a:ext>
                </a:extLst>
              </a:tr>
              <a:tr h="1303237">
                <a:tc>
                  <a:txBody>
                    <a:bodyPr/>
                    <a:lstStyle/>
                    <a:p>
                      <a:pPr algn="l" fontAlgn="b"/>
                      <a:r>
                        <a:rPr lang="es-CO" sz="1100" b="1" i="0" u="none" strike="noStrike" dirty="0">
                          <a:solidFill>
                            <a:srgbClr val="000000"/>
                          </a:solidFill>
                          <a:effectLst/>
                          <a:latin typeface="Calibri"/>
                        </a:rPr>
                        <a:t>8. COMPONENTES DEL PROYECTO</a:t>
                      </a:r>
                    </a:p>
                    <a:p>
                      <a:pPr algn="l" fontAlgn="b"/>
                      <a:endParaRPr lang="es-CO" sz="1100" b="1" i="0" u="none" strike="noStrike" dirty="0">
                        <a:solidFill>
                          <a:srgbClr val="000000"/>
                        </a:solidFill>
                        <a:effectLst/>
                        <a:latin typeface="Calibri"/>
                      </a:endParaRPr>
                    </a:p>
                    <a:p>
                      <a:pPr algn="l" fontAlgn="b"/>
                      <a:endParaRPr lang="es-CO" sz="1100" b="1" i="0" u="none" strike="noStrike" dirty="0">
                        <a:solidFill>
                          <a:srgbClr val="000000"/>
                        </a:solidFill>
                        <a:effectLst/>
                        <a:latin typeface="Calibri"/>
                      </a:endParaRPr>
                    </a:p>
                    <a:p>
                      <a:pPr algn="l" fontAlgn="b"/>
                      <a:endParaRPr lang="es-CO" sz="1100" b="1" i="0" u="none" strike="noStrike" dirty="0">
                        <a:solidFill>
                          <a:srgbClr val="000000"/>
                        </a:solidFill>
                        <a:effectLst/>
                        <a:latin typeface="Calibri"/>
                      </a:endParaRPr>
                    </a:p>
                    <a:p>
                      <a:pPr algn="l" fontAlgn="b"/>
                      <a:endParaRPr lang="es-CO" sz="1100" b="1" i="0" u="none" strike="noStrike" dirty="0">
                        <a:solidFill>
                          <a:srgbClr val="000000"/>
                        </a:solidFill>
                        <a:effectLst/>
                        <a:latin typeface="Calibri"/>
                      </a:endParaRPr>
                    </a:p>
                    <a:p>
                      <a:pPr algn="l" fontAlgn="b"/>
                      <a:r>
                        <a:rPr lang="es-CO" sz="1100" b="1"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Dotación para los organismos de primera respuesta del Departamento del Quindío:</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Cruz Roja Colombiana</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Defensa Civil</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Colombiana </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Scout de emergencia</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Ejercito Nacional </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Unidad departamental de gestión de riesgo</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Cuerpos de Bomberos de Colombia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6"/>
                  </a:ext>
                </a:extLst>
              </a:tr>
              <a:tr h="162905">
                <a:tc>
                  <a:txBody>
                    <a:bodyPr/>
                    <a:lstStyle/>
                    <a:p>
                      <a:pPr algn="l" fontAlgn="ctr"/>
                      <a:r>
                        <a:rPr lang="es-CO" sz="1100" b="1" i="0" u="none" strike="noStrike" dirty="0">
                          <a:solidFill>
                            <a:srgbClr val="000000"/>
                          </a:solidFill>
                          <a:effectLst/>
                          <a:latin typeface="Calibri"/>
                        </a:rPr>
                        <a:t>9. EMPLEOS GENERADOS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extLst>
                  <a:ext uri="{0D108BD9-81ED-4DB2-BD59-A6C34878D82A}">
                    <a16:rowId xmlns:a16="http://schemas.microsoft.com/office/drawing/2014/main" val="10017"/>
                  </a:ext>
                </a:extLst>
              </a:tr>
              <a:tr h="162905">
                <a:tc>
                  <a:txBody>
                    <a:bodyPr/>
                    <a:lstStyle/>
                    <a:p>
                      <a:pPr algn="l" fontAlgn="ctr"/>
                      <a:r>
                        <a:rPr lang="es-CO" sz="1100" b="1" i="0" u="none" strike="noStrike" dirty="0">
                          <a:solidFill>
                            <a:srgbClr val="000000"/>
                          </a:solidFill>
                          <a:effectLst/>
                          <a:latin typeface="Calibri"/>
                        </a:rPr>
                        <a:t>10. TIEMPO DE EJECUCÓN DEL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12 meses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8"/>
                  </a:ext>
                </a:extLst>
              </a:tr>
              <a:tr h="325809">
                <a:tc>
                  <a:txBody>
                    <a:bodyPr/>
                    <a:lstStyle/>
                    <a:p>
                      <a:pPr algn="l" fontAlgn="ctr"/>
                      <a:r>
                        <a:rPr lang="es-CO" sz="1100" b="1" i="0" u="none" strike="noStrike" dirty="0">
                          <a:solidFill>
                            <a:srgbClr val="000000"/>
                          </a:solidFill>
                          <a:effectLst/>
                          <a:latin typeface="Calibri"/>
                        </a:rPr>
                        <a:t>11.  FUENTES  DE COFINANCIACIÓN DEL PROYECTO  DE INVERSION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No aplica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9"/>
                  </a:ext>
                </a:extLst>
              </a:tr>
              <a:tr h="325809">
                <a:tc>
                  <a:txBody>
                    <a:bodyPr/>
                    <a:lstStyle/>
                    <a:p>
                      <a:pPr algn="l" fontAlgn="ctr"/>
                      <a:r>
                        <a:rPr lang="es-CO" sz="1100" b="1" i="0" u="none" strike="noStrike" dirty="0">
                          <a:solidFill>
                            <a:srgbClr val="000000"/>
                          </a:solidFill>
                          <a:effectLst/>
                          <a:latin typeface="Calibri"/>
                        </a:rPr>
                        <a:t>12. ENFOQUE CON EL CONPES DE REACTIVACION ECONÓMICA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Compromiso con el crecimiento limpio y sostenible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0"/>
                  </a:ext>
                </a:extLst>
              </a:tr>
              <a:tr h="325809">
                <a:tc>
                  <a:txBody>
                    <a:bodyPr/>
                    <a:lstStyle/>
                    <a:p>
                      <a:pPr algn="l" fontAlgn="ctr"/>
                      <a:r>
                        <a:rPr lang="es-CO" sz="1100" b="1" i="0" u="none" strike="noStrike" dirty="0">
                          <a:solidFill>
                            <a:srgbClr val="000000"/>
                          </a:solidFill>
                          <a:effectLst/>
                          <a:latin typeface="Calibri"/>
                        </a:rPr>
                        <a:t>13. RELACIÓN DE ESTUDIOS TÉCNICOS CON QUE CUENTA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Estudio de necesidades para cada una de las entidades de primera respuesta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21"/>
                  </a:ext>
                </a:extLst>
              </a:tr>
            </a:tbl>
          </a:graphicData>
        </a:graphic>
      </p:graphicFrame>
      <p:pic>
        <p:nvPicPr>
          <p:cNvPr id="8" name="7 Imagen">
            <a:extLst>
              <a:ext uri="{FF2B5EF4-FFF2-40B4-BE49-F238E27FC236}">
                <a16:creationId xmlns:a16="http://schemas.microsoft.com/office/drawing/2014/main" id="{89CD9951-F1DD-47E3-BD1C-3A67FB167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700" y="213955"/>
            <a:ext cx="464528" cy="517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2413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02602644"/>
              </p:ext>
            </p:extLst>
          </p:nvPr>
        </p:nvGraphicFramePr>
        <p:xfrm>
          <a:off x="878272" y="513033"/>
          <a:ext cx="9758968" cy="5308924"/>
        </p:xfrm>
        <a:graphic>
          <a:graphicData uri="http://schemas.openxmlformats.org/drawingml/2006/table">
            <a:tbl>
              <a:tblPr/>
              <a:tblGrid>
                <a:gridCol w="2930622">
                  <a:extLst>
                    <a:ext uri="{9D8B030D-6E8A-4147-A177-3AD203B41FA5}">
                      <a16:colId xmlns:a16="http://schemas.microsoft.com/office/drawing/2014/main" val="20000"/>
                    </a:ext>
                  </a:extLst>
                </a:gridCol>
                <a:gridCol w="5069975">
                  <a:extLst>
                    <a:ext uri="{9D8B030D-6E8A-4147-A177-3AD203B41FA5}">
                      <a16:colId xmlns:a16="http://schemas.microsoft.com/office/drawing/2014/main" val="20001"/>
                    </a:ext>
                  </a:extLst>
                </a:gridCol>
                <a:gridCol w="1758371">
                  <a:extLst>
                    <a:ext uri="{9D8B030D-6E8A-4147-A177-3AD203B41FA5}">
                      <a16:colId xmlns:a16="http://schemas.microsoft.com/office/drawing/2014/main" val="20002"/>
                    </a:ext>
                  </a:extLst>
                </a:gridCol>
              </a:tblGrid>
              <a:tr h="347009">
                <a:tc rowSpan="4">
                  <a:txBody>
                    <a:bodyPr/>
                    <a:lstStyle/>
                    <a:p>
                      <a:pPr algn="l" fontAlgn="b"/>
                      <a:r>
                        <a:rPr lang="es-CO" sz="9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1" i="0" u="none" strike="noStrike" dirty="0">
                          <a:solidFill>
                            <a:srgbClr val="000000"/>
                          </a:solidFill>
                          <a:effectLst/>
                          <a:latin typeface="Calibri"/>
                        </a:rPr>
                        <a:t>Código:</a:t>
                      </a:r>
                      <a:r>
                        <a:rPr lang="es-CO" sz="900" b="1" kern="1200" dirty="0">
                          <a:solidFill>
                            <a:schemeClr val="tx1"/>
                          </a:solidFill>
                          <a:effectLst/>
                          <a:latin typeface="+mn-lt"/>
                          <a:ea typeface="+mn-ea"/>
                          <a:cs typeface="+mn-cs"/>
                        </a:rPr>
                        <a:t>F-PLA-69</a:t>
                      </a:r>
                      <a:endParaRPr lang="es-CO" sz="9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2236">
                <a:tc vMerge="1">
                  <a:txBody>
                    <a:bodyPr/>
                    <a:lstStyle/>
                    <a:p>
                      <a:endParaRPr lang="es-CO"/>
                    </a:p>
                  </a:txBody>
                  <a:tcPr/>
                </a:tc>
                <a:tc rowSpan="3">
                  <a:txBody>
                    <a:bodyPr/>
                    <a:lstStyle/>
                    <a:p>
                      <a:pPr algn="ctr" fontAlgn="ctr"/>
                      <a:r>
                        <a:rPr lang="es-CO" sz="9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9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818">
                <a:tc vMerge="1">
                  <a:txBody>
                    <a:bodyPr/>
                    <a:lstStyle/>
                    <a:p>
                      <a:endParaRPr lang="es-CO"/>
                    </a:p>
                  </a:txBody>
                  <a:tcPr/>
                </a:tc>
                <a:tc vMerge="1">
                  <a:txBody>
                    <a:bodyPr/>
                    <a:lstStyle/>
                    <a:p>
                      <a:endParaRPr lang="es-CO"/>
                    </a:p>
                  </a:txBody>
                  <a:tcPr/>
                </a:tc>
                <a:tc>
                  <a:txBody>
                    <a:bodyPr/>
                    <a:lstStyle/>
                    <a:p>
                      <a:pPr algn="just" fontAlgn="ctr"/>
                      <a:r>
                        <a:rPr lang="es-CO" sz="9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5359">
                <a:tc vMerge="1">
                  <a:txBody>
                    <a:bodyPr/>
                    <a:lstStyle/>
                    <a:p>
                      <a:endParaRPr lang="es-CO"/>
                    </a:p>
                  </a:txBody>
                  <a:tcPr/>
                </a:tc>
                <a:tc vMerge="1">
                  <a:txBody>
                    <a:bodyPr/>
                    <a:lstStyle/>
                    <a:p>
                      <a:endParaRPr lang="es-CO"/>
                    </a:p>
                  </a:txBody>
                  <a:tcPr/>
                </a:tc>
                <a:tc>
                  <a:txBody>
                    <a:bodyPr/>
                    <a:lstStyle/>
                    <a:p>
                      <a:pPr algn="l" fontAlgn="b"/>
                      <a:r>
                        <a:rPr lang="es-CO" sz="900" b="1" i="0" u="none" strike="noStrike" dirty="0">
                          <a:solidFill>
                            <a:srgbClr val="000000"/>
                          </a:solidFill>
                          <a:effectLst/>
                          <a:latin typeface="Calibri"/>
                        </a:rPr>
                        <a:t>Página 1 de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0719">
                <a:tc>
                  <a:txBody>
                    <a:bodyPr/>
                    <a:lstStyle/>
                    <a:p>
                      <a:pPr algn="l" fontAlgn="ctr"/>
                      <a:r>
                        <a:rPr lang="es-CO" sz="900" b="1" i="0" u="none" strike="noStrike">
                          <a:solidFill>
                            <a:srgbClr val="000000"/>
                          </a:solidFill>
                          <a:effectLst/>
                          <a:latin typeface="Calibri"/>
                        </a:rPr>
                        <a:t>1. NOMBRE  DE LA INICIATIVA Y/O PROYECTO DE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900" b="0" i="0" u="none" strike="noStrike" dirty="0">
                          <a:solidFill>
                            <a:srgbClr val="000000"/>
                          </a:solidFill>
                          <a:effectLst/>
                          <a:latin typeface="Calibri"/>
                        </a:rPr>
                        <a:t>Estudios y diseños para la construcción del Edificio de Investigaciones y Museo de Ciencias Naturales de la Universidad del </a:t>
                      </a:r>
                      <a:r>
                        <a:rPr lang="es-CO" sz="900" b="0" i="0" u="none" strike="noStrike" dirty="0" err="1">
                          <a:solidFill>
                            <a:srgbClr val="000000"/>
                          </a:solidFill>
                          <a:effectLst/>
                          <a:latin typeface="Calibri"/>
                        </a:rPr>
                        <a:t>Quindio</a:t>
                      </a:r>
                      <a:r>
                        <a:rPr lang="es-CO" sz="900" b="0" i="0" u="none" strike="noStrike" dirty="0">
                          <a:solidFill>
                            <a:srgbClr val="000000"/>
                          </a:solidFill>
                          <a:effectLst/>
                          <a:latin typeface="Calibri"/>
                        </a:rPr>
                        <a:t>. </a:t>
                      </a:r>
                      <a:r>
                        <a:rPr lang="es-CO" sz="900" b="0" i="0" u="none" strike="noStrike" dirty="0" err="1">
                          <a:solidFill>
                            <a:srgbClr val="000000"/>
                          </a:solidFill>
                          <a:effectLst/>
                          <a:latin typeface="Calibri"/>
                        </a:rPr>
                        <a:t>Bpin</a:t>
                      </a:r>
                      <a:r>
                        <a:rPr lang="es-CO" sz="900" b="0" i="0" u="none" strike="noStrike" dirty="0">
                          <a:solidFill>
                            <a:srgbClr val="000000"/>
                          </a:solidFill>
                          <a:effectLst/>
                          <a:latin typeface="Calibri"/>
                        </a:rPr>
                        <a:t> 2019000040081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225359">
                <a:tc>
                  <a:txBody>
                    <a:bodyPr/>
                    <a:lstStyle/>
                    <a:p>
                      <a:pPr algn="l" fontAlgn="ctr"/>
                      <a:r>
                        <a:rPr lang="es-CO" sz="900" b="1" i="0" u="none" strike="noStrike">
                          <a:solidFill>
                            <a:srgbClr val="000000"/>
                          </a:solidFill>
                          <a:effectLst/>
                          <a:latin typeface="Calibri"/>
                        </a:rPr>
                        <a:t>2. VALOR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900" b="0" i="0" u="none" strike="noStrike" dirty="0">
                          <a:solidFill>
                            <a:srgbClr val="000000"/>
                          </a:solidFill>
                          <a:effectLst/>
                          <a:latin typeface="Calibri"/>
                        </a:rPr>
                        <a:t> $       1.386.099.578,00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522687">
                <a:tc>
                  <a:txBody>
                    <a:bodyPr/>
                    <a:lstStyle/>
                    <a:p>
                      <a:pPr algn="l" fontAlgn="ctr"/>
                      <a:r>
                        <a:rPr lang="es-CO" sz="900" b="1" i="0" u="none" strike="noStrike">
                          <a:solidFill>
                            <a:srgbClr val="000000"/>
                          </a:solidFill>
                          <a:effectLst/>
                          <a:latin typeface="Calibri"/>
                        </a:rPr>
                        <a:t>3. PROBLEMÁTICA  QUE SE QUIERE SOLUCIONAR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900" b="0" i="0" u="none" strike="noStrike" dirty="0">
                          <a:solidFill>
                            <a:srgbClr val="000000"/>
                          </a:solidFill>
                          <a:effectLst/>
                          <a:latin typeface="Calibri"/>
                        </a:rPr>
                        <a:t>Limitadas condiciones de espacios físicos para el desarrollo de procesos de investigación en 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676078">
                <a:tc>
                  <a:txBody>
                    <a:bodyPr/>
                    <a:lstStyle/>
                    <a:p>
                      <a:pPr algn="l" fontAlgn="ctr"/>
                      <a:r>
                        <a:rPr lang="es-CO" sz="900" b="1" i="0" u="none" strike="noStrike">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900" b="0" i="0" u="none" strike="noStrike">
                          <a:solidFill>
                            <a:srgbClr val="000000"/>
                          </a:solidFill>
                          <a:effectLst/>
                          <a:latin typeface="Calibri"/>
                        </a:rPr>
                        <a:t>La Universidad del Quindío como actor fundamental en el progreso del departamento, pretende contribuir de manera integral al mejoramiento de las condiciones socioeconómicas de la región mediante la formación de capital altamente cualificado. Esto se correlaciona con las diferentes Estrategias y programas de fomento para acceso y permanencia a la educación superior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225359">
                <a:tc>
                  <a:txBody>
                    <a:bodyPr/>
                    <a:lstStyle/>
                    <a:p>
                      <a:pPr algn="l" fontAlgn="ctr"/>
                      <a:r>
                        <a:rPr lang="es-CO" sz="900" b="1" i="0" u="none" strike="noStrike">
                          <a:solidFill>
                            <a:srgbClr val="000000"/>
                          </a:solidFill>
                          <a:effectLst/>
                          <a:latin typeface="Calibri"/>
                        </a:rPr>
                        <a:t>4.1  LINEA ESTRATÉGICA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900" b="0" i="0" u="none" strike="noStrike">
                          <a:solidFill>
                            <a:srgbClr val="000000"/>
                          </a:solidFill>
                          <a:effectLst/>
                          <a:latin typeface="Calibri"/>
                        </a:rPr>
                        <a:t>Línea estratégica 1. Inclusión social y equidad.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280465">
                <a:tc>
                  <a:txBody>
                    <a:bodyPr/>
                    <a:lstStyle/>
                    <a:p>
                      <a:pPr algn="l" fontAlgn="ctr"/>
                      <a:r>
                        <a:rPr lang="es-CO" sz="900" b="1" i="0" u="none" strike="noStrike">
                          <a:solidFill>
                            <a:srgbClr val="000000"/>
                          </a:solidFill>
                          <a:effectLst/>
                          <a:latin typeface="Calibri"/>
                        </a:rPr>
                        <a:t>4.2 SECTOR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900" b="0" i="0" u="none" strike="noStrike">
                          <a:solidFill>
                            <a:srgbClr val="000000"/>
                          </a:solidFill>
                          <a:effectLst/>
                          <a:latin typeface="Calibri"/>
                        </a:rPr>
                        <a:t>(Sector 1) Educación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450719">
                <a:tc>
                  <a:txBody>
                    <a:bodyPr/>
                    <a:lstStyle/>
                    <a:p>
                      <a:pPr algn="l" fontAlgn="ctr"/>
                      <a:r>
                        <a:rPr lang="es-CO" sz="900" b="1" i="0" u="none" strike="noStrike">
                          <a:solidFill>
                            <a:srgbClr val="000000"/>
                          </a:solidFill>
                          <a:effectLst/>
                          <a:latin typeface="Calibri"/>
                        </a:rPr>
                        <a:t>4.3 PROGRAMA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900" b="0" i="0" u="none" strike="noStrike">
                          <a:solidFill>
                            <a:srgbClr val="000000"/>
                          </a:solidFill>
                          <a:effectLst/>
                          <a:latin typeface="Calibri"/>
                        </a:rPr>
                        <a:t>Programa No. ND. Fortalecimiento de la educación media para la articulación con la educación superior o terciaria. “Tú y yo preparados para la educación superior”.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225359">
                <a:tc>
                  <a:txBody>
                    <a:bodyPr/>
                    <a:lstStyle/>
                    <a:p>
                      <a:pPr algn="l" fontAlgn="ctr"/>
                      <a:r>
                        <a:rPr lang="es-CO" sz="900" b="1" i="0" u="none" strike="noStrike">
                          <a:solidFill>
                            <a:srgbClr val="000000"/>
                          </a:solidFill>
                          <a:effectLst/>
                          <a:latin typeface="Calibri"/>
                        </a:rPr>
                        <a:t>4.4 META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900" b="0" i="0" u="none" strike="noStrike" dirty="0">
                          <a:solidFill>
                            <a:srgbClr val="000000"/>
                          </a:solidFill>
                          <a:effectLst/>
                          <a:latin typeface="Calibri"/>
                        </a:rPr>
                        <a:t>Código ND. Servicio de apoyo para el acceso y la permanencia a la educación superior o terciaria.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450719">
                <a:tc>
                  <a:txBody>
                    <a:bodyPr/>
                    <a:lstStyle/>
                    <a:p>
                      <a:pPr algn="l" fontAlgn="ctr"/>
                      <a:r>
                        <a:rPr lang="es-CO" sz="900" b="1" i="0" u="none" strike="noStrike">
                          <a:solidFill>
                            <a:srgbClr val="000000"/>
                          </a:solidFill>
                          <a:effectLst/>
                          <a:latin typeface="Calibri"/>
                        </a:rPr>
                        <a:t>4.5  INDICADOR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900" b="0" i="0" u="none" strike="noStrike">
                          <a:solidFill>
                            <a:srgbClr val="000000"/>
                          </a:solidFill>
                          <a:effectLst/>
                          <a:latin typeface="Calibri"/>
                        </a:rPr>
                        <a:t>Estrategias o programas de fomento para acceso y permanencia a la educación superior o terciaria</a:t>
                      </a:r>
                      <a:br>
                        <a:rPr lang="es-CO" sz="900" b="0" i="0" u="none" strike="noStrike">
                          <a:solidFill>
                            <a:srgbClr val="000000"/>
                          </a:solidFill>
                          <a:effectLst/>
                          <a:latin typeface="Calibri"/>
                        </a:rPr>
                      </a:br>
                      <a:r>
                        <a:rPr lang="es-CO" sz="900" b="0" i="0" u="none" strike="noStrike">
                          <a:solidFill>
                            <a:srgbClr val="000000"/>
                          </a:solidFill>
                          <a:effectLst/>
                          <a:latin typeface="Calibri"/>
                        </a:rPr>
                        <a:t>implementados. Linea esperada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591038">
                <a:tc>
                  <a:txBody>
                    <a:bodyPr/>
                    <a:lstStyle/>
                    <a:p>
                      <a:pPr algn="l" fontAlgn="ctr"/>
                      <a:r>
                        <a:rPr lang="es-CO" sz="900" b="1" i="0" u="none" strike="noStrike">
                          <a:solidFill>
                            <a:srgbClr val="000000"/>
                          </a:solidFill>
                          <a:effectLst/>
                          <a:latin typeface="Calibri"/>
                        </a:rPr>
                        <a:t>5. POBLACIÓN BENEFICIADA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CO" sz="900" b="0" i="0" u="none" strike="noStrike" dirty="0">
                          <a:solidFill>
                            <a:srgbClr val="000000"/>
                          </a:solidFill>
                          <a:effectLst/>
                          <a:latin typeface="Calibri"/>
                        </a:rPr>
                        <a:t>15.327 Estudiantes adscritos a la Universidad del Quindio de los diferentes programas y niveles académicos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bl>
          </a:graphicData>
        </a:graphic>
      </p:graphicFrame>
      <p:pic>
        <p:nvPicPr>
          <p:cNvPr id="9" name="8 Imagen">
            <a:extLst>
              <a:ext uri="{FF2B5EF4-FFF2-40B4-BE49-F238E27FC236}">
                <a16:creationId xmlns:a16="http://schemas.microsoft.com/office/drawing/2014/main" id="{89CD9951-F1DD-47E3-BD1C-3A67FB167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964" y="386741"/>
            <a:ext cx="603288" cy="58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3822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908873054"/>
              </p:ext>
            </p:extLst>
          </p:nvPr>
        </p:nvGraphicFramePr>
        <p:xfrm>
          <a:off x="901228" y="257958"/>
          <a:ext cx="9585011" cy="5362665"/>
        </p:xfrm>
        <a:graphic>
          <a:graphicData uri="http://schemas.openxmlformats.org/drawingml/2006/table">
            <a:tbl>
              <a:tblPr/>
              <a:tblGrid>
                <a:gridCol w="2748345">
                  <a:extLst>
                    <a:ext uri="{9D8B030D-6E8A-4147-A177-3AD203B41FA5}">
                      <a16:colId xmlns:a16="http://schemas.microsoft.com/office/drawing/2014/main" val="20000"/>
                    </a:ext>
                  </a:extLst>
                </a:gridCol>
                <a:gridCol w="6836666">
                  <a:extLst>
                    <a:ext uri="{9D8B030D-6E8A-4147-A177-3AD203B41FA5}">
                      <a16:colId xmlns:a16="http://schemas.microsoft.com/office/drawing/2014/main" val="20001"/>
                    </a:ext>
                  </a:extLst>
                </a:gridCol>
              </a:tblGrid>
              <a:tr h="171022">
                <a:tc>
                  <a:txBody>
                    <a:bodyPr/>
                    <a:lstStyle/>
                    <a:p>
                      <a:pPr algn="l" fontAlgn="ctr"/>
                      <a:r>
                        <a:rPr lang="es-CO" sz="900" b="1" i="0" u="none" strike="noStrike" dirty="0">
                          <a:solidFill>
                            <a:srgbClr val="000000"/>
                          </a:solidFill>
                          <a:effectLst/>
                          <a:latin typeface="Calibri"/>
                        </a:rPr>
                        <a:t>6. MUNICIPIOS BENEFICIADOS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dirty="0">
                          <a:solidFill>
                            <a:srgbClr val="000000"/>
                          </a:solidFill>
                          <a:effectLst/>
                          <a:latin typeface="Calibri"/>
                        </a:rPr>
                        <a:t>Armenia, Calarcá, Quimbaya, Montenegro, La Tebaida, Filandia, Salento, Córdoba, Pijao, Génova, Buenavista, Circasia.</a:t>
                      </a:r>
                    </a:p>
                  </a:txBody>
                  <a:tcPr marL="5319" marR="5319" marT="5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3864">
                <a:tc>
                  <a:txBody>
                    <a:bodyPr/>
                    <a:lstStyle/>
                    <a:p>
                      <a:pPr algn="l" fontAlgn="ctr"/>
                      <a:r>
                        <a:rPr lang="es-CO" sz="900" b="1" i="0" u="none" strike="noStrike">
                          <a:solidFill>
                            <a:srgbClr val="000000"/>
                          </a:solidFill>
                          <a:effectLst/>
                          <a:latin typeface="Calibri"/>
                        </a:rPr>
                        <a:t>7. OBJETIVO GENERAL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a:rPr>
                        <a:t>Generar condiciones adecuadas para la investigación en instituciones de educación superior del departamento del Quindío.</a:t>
                      </a:r>
                    </a:p>
                  </a:txBody>
                  <a:tcPr marL="5319" marR="5319" marT="5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75952">
                <a:tc>
                  <a:txBody>
                    <a:bodyPr/>
                    <a:lstStyle/>
                    <a:p>
                      <a:pPr algn="l" fontAlgn="ctr"/>
                      <a:r>
                        <a:rPr lang="es-CO" sz="900" b="1" i="0" u="none" strike="noStrike">
                          <a:solidFill>
                            <a:srgbClr val="000000"/>
                          </a:solidFill>
                          <a:effectLst/>
                          <a:latin typeface="Calibri"/>
                        </a:rPr>
                        <a:t>8. COMPONENTES DEL PROYECTO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CO" sz="900" b="0" i="0" u="none" strike="noStrike">
                          <a:solidFill>
                            <a:srgbClr val="000000"/>
                          </a:solidFill>
                          <a:effectLst/>
                          <a:latin typeface="Calibri"/>
                        </a:rPr>
                        <a:t>Estudio Topográfico</a:t>
                      </a:r>
                      <a:br>
                        <a:rPr lang="es-CO" sz="900" b="0" i="0" u="none" strike="noStrike">
                          <a:solidFill>
                            <a:srgbClr val="000000"/>
                          </a:solidFill>
                          <a:effectLst/>
                          <a:latin typeface="Calibri"/>
                        </a:rPr>
                      </a:br>
                      <a:r>
                        <a:rPr lang="es-CO" sz="900" b="0" i="0" u="none" strike="noStrike">
                          <a:solidFill>
                            <a:srgbClr val="000000"/>
                          </a:solidFill>
                          <a:effectLst/>
                          <a:latin typeface="Calibri"/>
                        </a:rPr>
                        <a:t>Estudio de suelos</a:t>
                      </a:r>
                      <a:br>
                        <a:rPr lang="es-CO" sz="900" b="0" i="0" u="none" strike="noStrike">
                          <a:solidFill>
                            <a:srgbClr val="000000"/>
                          </a:solidFill>
                          <a:effectLst/>
                          <a:latin typeface="Calibri"/>
                        </a:rPr>
                      </a:br>
                      <a:r>
                        <a:rPr lang="es-CO" sz="900" b="0" i="0" u="none" strike="noStrike">
                          <a:solidFill>
                            <a:srgbClr val="000000"/>
                          </a:solidFill>
                          <a:effectLst/>
                          <a:latin typeface="Calibri"/>
                        </a:rPr>
                        <a:t>Diseño arquitectónico</a:t>
                      </a:r>
                      <a:br>
                        <a:rPr lang="es-CO" sz="900" b="0" i="0" u="none" strike="noStrike">
                          <a:solidFill>
                            <a:srgbClr val="000000"/>
                          </a:solidFill>
                          <a:effectLst/>
                          <a:latin typeface="Calibri"/>
                        </a:rPr>
                      </a:br>
                      <a:r>
                        <a:rPr lang="es-CO" sz="900" b="0" i="0" u="none" strike="noStrike">
                          <a:solidFill>
                            <a:srgbClr val="000000"/>
                          </a:solidFill>
                          <a:effectLst/>
                          <a:latin typeface="Calibri"/>
                        </a:rPr>
                        <a:t>Diseño Estructural</a:t>
                      </a:r>
                      <a:br>
                        <a:rPr lang="es-CO" sz="900" b="0" i="0" u="none" strike="noStrike">
                          <a:solidFill>
                            <a:srgbClr val="000000"/>
                          </a:solidFill>
                          <a:effectLst/>
                          <a:latin typeface="Calibri"/>
                        </a:rPr>
                      </a:br>
                      <a:r>
                        <a:rPr lang="es-CO" sz="900" b="0" i="0" u="none" strike="noStrike">
                          <a:solidFill>
                            <a:srgbClr val="000000"/>
                          </a:solidFill>
                          <a:effectLst/>
                          <a:latin typeface="Calibri"/>
                        </a:rPr>
                        <a:t>Diseño Hidrosanitario y de redes contraincendios</a:t>
                      </a:r>
                      <a:br>
                        <a:rPr lang="es-CO" sz="900" b="0" i="0" u="none" strike="noStrike">
                          <a:solidFill>
                            <a:srgbClr val="000000"/>
                          </a:solidFill>
                          <a:effectLst/>
                          <a:latin typeface="Calibri"/>
                        </a:rPr>
                      </a:br>
                      <a:r>
                        <a:rPr lang="es-CO" sz="900" b="0" i="0" u="none" strike="noStrike">
                          <a:solidFill>
                            <a:srgbClr val="000000"/>
                          </a:solidFill>
                          <a:effectLst/>
                          <a:latin typeface="Calibri"/>
                        </a:rPr>
                        <a:t>Diseño de Redes Eléctricas e Iluminación</a:t>
                      </a:r>
                      <a:br>
                        <a:rPr lang="es-CO" sz="900" b="0" i="0" u="none" strike="noStrike">
                          <a:solidFill>
                            <a:srgbClr val="000000"/>
                          </a:solidFill>
                          <a:effectLst/>
                          <a:latin typeface="Calibri"/>
                        </a:rPr>
                      </a:br>
                      <a:r>
                        <a:rPr lang="es-CO" sz="900" b="0" i="0" u="none" strike="noStrike">
                          <a:solidFill>
                            <a:srgbClr val="000000"/>
                          </a:solidFill>
                          <a:effectLst/>
                          <a:latin typeface="Calibri"/>
                        </a:rPr>
                        <a:t>Diseño de redes de Comunicación</a:t>
                      </a:r>
                      <a:br>
                        <a:rPr lang="es-CO" sz="900" b="0" i="0" u="none" strike="noStrike">
                          <a:solidFill>
                            <a:srgbClr val="000000"/>
                          </a:solidFill>
                          <a:effectLst/>
                          <a:latin typeface="Calibri"/>
                        </a:rPr>
                      </a:br>
                      <a:r>
                        <a:rPr lang="es-CO" sz="900" b="0" i="0" u="none" strike="noStrike">
                          <a:solidFill>
                            <a:srgbClr val="000000"/>
                          </a:solidFill>
                          <a:effectLst/>
                          <a:latin typeface="Calibri"/>
                        </a:rPr>
                        <a:t>Diseño de Redes Mecánicas</a:t>
                      </a:r>
                      <a:br>
                        <a:rPr lang="es-CO" sz="900" b="0" i="0" u="none" strike="noStrike">
                          <a:solidFill>
                            <a:srgbClr val="000000"/>
                          </a:solidFill>
                          <a:effectLst/>
                          <a:latin typeface="Calibri"/>
                        </a:rPr>
                      </a:br>
                      <a:r>
                        <a:rPr lang="es-CO" sz="900" b="0" i="0" u="none" strike="noStrike">
                          <a:solidFill>
                            <a:srgbClr val="000000"/>
                          </a:solidFill>
                          <a:effectLst/>
                          <a:latin typeface="Calibri"/>
                        </a:rPr>
                        <a:t>Diseño de Redes de Gas</a:t>
                      </a:r>
                      <a:br>
                        <a:rPr lang="es-CO" sz="900" b="0" i="0" u="none" strike="noStrike">
                          <a:solidFill>
                            <a:srgbClr val="000000"/>
                          </a:solidFill>
                          <a:effectLst/>
                          <a:latin typeface="Calibri"/>
                        </a:rPr>
                      </a:br>
                      <a:r>
                        <a:rPr lang="es-CO" sz="900" b="0" i="0" u="none" strike="noStrike">
                          <a:solidFill>
                            <a:srgbClr val="000000"/>
                          </a:solidFill>
                          <a:effectLst/>
                          <a:latin typeface="Calibri"/>
                        </a:rPr>
                        <a:t>Presupuesto, Especificaciones y Programación de Obra</a:t>
                      </a:r>
                      <a:br>
                        <a:rPr lang="es-CO" sz="900" b="0" i="0" u="none" strike="noStrike">
                          <a:solidFill>
                            <a:srgbClr val="000000"/>
                          </a:solidFill>
                          <a:effectLst/>
                          <a:latin typeface="Calibri"/>
                        </a:rPr>
                      </a:br>
                      <a:r>
                        <a:rPr lang="es-CO" sz="900" b="0" i="0" u="none" strike="noStrike">
                          <a:solidFill>
                            <a:srgbClr val="000000"/>
                          </a:solidFill>
                          <a:effectLst/>
                          <a:latin typeface="Calibri"/>
                        </a:rPr>
                        <a:t>Estudio Ambiental</a:t>
                      </a:r>
                      <a:br>
                        <a:rPr lang="es-CO" sz="900" b="0" i="0" u="none" strike="noStrike">
                          <a:solidFill>
                            <a:srgbClr val="000000"/>
                          </a:solidFill>
                          <a:effectLst/>
                          <a:latin typeface="Calibri"/>
                        </a:rPr>
                      </a:br>
                      <a:r>
                        <a:rPr lang="es-CO" sz="900" b="0" i="0" u="none" strike="noStrike">
                          <a:solidFill>
                            <a:srgbClr val="000000"/>
                          </a:solidFill>
                          <a:effectLst/>
                          <a:latin typeface="Calibri"/>
                        </a:rPr>
                        <a:t>Integración estudios en BIM</a:t>
                      </a:r>
                      <a:br>
                        <a:rPr lang="es-CO" sz="900" b="0" i="0" u="none" strike="noStrike">
                          <a:solidFill>
                            <a:srgbClr val="000000"/>
                          </a:solidFill>
                          <a:effectLst/>
                          <a:latin typeface="Calibri"/>
                        </a:rPr>
                      </a:br>
                      <a:r>
                        <a:rPr lang="es-CO" sz="900" b="0" i="0" u="none" strike="noStrike">
                          <a:solidFill>
                            <a:srgbClr val="000000"/>
                          </a:solidFill>
                          <a:effectLst/>
                          <a:latin typeface="Calibri"/>
                        </a:rPr>
                        <a:t>Diseño infraestructura vial</a:t>
                      </a:r>
                      <a:br>
                        <a:rPr lang="es-CO" sz="900" b="0" i="0" u="none" strike="noStrike">
                          <a:solidFill>
                            <a:srgbClr val="000000"/>
                          </a:solidFill>
                          <a:effectLst/>
                          <a:latin typeface="Calibri"/>
                        </a:rPr>
                      </a:br>
                      <a:r>
                        <a:rPr lang="es-CO" sz="900" b="0" i="0" u="none" strike="noStrike">
                          <a:solidFill>
                            <a:srgbClr val="000000"/>
                          </a:solidFill>
                          <a:effectLst/>
                          <a:latin typeface="Calibri"/>
                        </a:rPr>
                        <a:t>Coordinación de consultoría</a:t>
                      </a:r>
                      <a:br>
                        <a:rPr lang="es-CO" sz="900" b="0" i="0" u="none" strike="noStrike">
                          <a:solidFill>
                            <a:srgbClr val="000000"/>
                          </a:solidFill>
                          <a:effectLst/>
                          <a:latin typeface="Calibri"/>
                        </a:rPr>
                      </a:br>
                      <a:r>
                        <a:rPr lang="es-CO" sz="900" b="0" i="0" u="none" strike="noStrike">
                          <a:solidFill>
                            <a:srgbClr val="000000"/>
                          </a:solidFill>
                          <a:effectLst/>
                          <a:latin typeface="Calibri"/>
                        </a:rPr>
                        <a:t>Interventoría</a:t>
                      </a:r>
                      <a:endParaRPr lang="es-CO" sz="900" b="1" i="0" u="none" strike="noStrike" dirty="0">
                        <a:solidFill>
                          <a:srgbClr val="000000"/>
                        </a:solidFill>
                        <a:effectLst/>
                        <a:latin typeface="Calibri"/>
                      </a:endParaRPr>
                    </a:p>
                  </a:txBody>
                  <a:tcPr marL="5319" marR="5319" marT="53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8814">
                <a:tc>
                  <a:txBody>
                    <a:bodyPr/>
                    <a:lstStyle/>
                    <a:p>
                      <a:pPr algn="l" fontAlgn="ctr"/>
                      <a:r>
                        <a:rPr lang="es-CO" sz="900" b="1" i="0" u="none" strike="noStrike" dirty="0">
                          <a:solidFill>
                            <a:srgbClr val="000000"/>
                          </a:solidFill>
                          <a:effectLst/>
                          <a:latin typeface="Calibri"/>
                        </a:rPr>
                        <a:t>9. EMPLEOS GENERADOS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a:rPr>
                        <a:t>Con la realización de los estudios y diseños se espera generar alrededor de 56 empleos. Proyecto fase II</a:t>
                      </a:r>
                    </a:p>
                  </a:txBody>
                  <a:tcPr marL="5319" marR="5319" marT="5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2903">
                <a:tc>
                  <a:txBody>
                    <a:bodyPr/>
                    <a:lstStyle/>
                    <a:p>
                      <a:pPr algn="l" fontAlgn="ctr"/>
                      <a:r>
                        <a:rPr lang="es-CO" sz="900" b="1" i="0" u="none" strike="noStrike">
                          <a:solidFill>
                            <a:srgbClr val="000000"/>
                          </a:solidFill>
                          <a:effectLst/>
                          <a:latin typeface="Calibri"/>
                        </a:rPr>
                        <a:t>10. TIEMPO DE EJECUCÓN DEL PROYECTO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a:rPr>
                        <a:t>10 Meses</a:t>
                      </a:r>
                    </a:p>
                  </a:txBody>
                  <a:tcPr marL="5319" marR="5319" marT="5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5660">
                <a:tc>
                  <a:txBody>
                    <a:bodyPr/>
                    <a:lstStyle/>
                    <a:p>
                      <a:pPr algn="l" fontAlgn="ctr"/>
                      <a:r>
                        <a:rPr lang="es-CO" sz="900" b="1" i="0" u="none" strike="noStrike">
                          <a:solidFill>
                            <a:srgbClr val="000000"/>
                          </a:solidFill>
                          <a:effectLst/>
                          <a:latin typeface="Calibri"/>
                        </a:rPr>
                        <a:t>11.  FUENTES  DE COFINANCIACIÓN DEL PROYECTO  DE INVERSION </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a:solidFill>
                            <a:srgbClr val="000000"/>
                          </a:solidFill>
                          <a:effectLst/>
                          <a:latin typeface="Calibri"/>
                        </a:rPr>
                        <a:t>No aplica</a:t>
                      </a:r>
                    </a:p>
                  </a:txBody>
                  <a:tcPr marL="5319" marR="5319" marT="5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23487">
                <a:tc>
                  <a:txBody>
                    <a:bodyPr/>
                    <a:lstStyle/>
                    <a:p>
                      <a:pPr algn="l" fontAlgn="ctr"/>
                      <a:r>
                        <a:rPr lang="es-CO" sz="900" b="1" i="0" u="none" strike="noStrike">
                          <a:solidFill>
                            <a:srgbClr val="000000"/>
                          </a:solidFill>
                          <a:effectLst/>
                          <a:latin typeface="Calibri"/>
                        </a:rPr>
                        <a:t>12. ENFOQUE CON EL CONPES DE REACTIVACION ECONÓMICA</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dirty="0" err="1">
                          <a:solidFill>
                            <a:srgbClr val="000000"/>
                          </a:solidFill>
                          <a:effectLst/>
                          <a:latin typeface="Calibri"/>
                        </a:rPr>
                        <a:t>Conpes</a:t>
                      </a:r>
                      <a:r>
                        <a:rPr lang="es-CO" sz="900" b="0" i="0" u="none" strike="noStrike" dirty="0">
                          <a:solidFill>
                            <a:srgbClr val="000000"/>
                          </a:solidFill>
                          <a:effectLst/>
                          <a:latin typeface="Calibri"/>
                        </a:rPr>
                        <a:t> 4023 Política para la reactivación, la repotenciación y el crecimiento Sostenible e incluyente: nuevo compromiso por el futuro de Colombia.</a:t>
                      </a:r>
                      <a:br>
                        <a:rPr lang="es-CO" sz="900" b="0" i="0" u="none" strike="noStrike" dirty="0">
                          <a:solidFill>
                            <a:srgbClr val="000000"/>
                          </a:solidFill>
                          <a:effectLst/>
                          <a:latin typeface="Calibri"/>
                        </a:rPr>
                      </a:br>
                      <a:r>
                        <a:rPr lang="es-CO" sz="900" b="0" i="0" u="none" strike="noStrike" dirty="0">
                          <a:solidFill>
                            <a:srgbClr val="000000"/>
                          </a:solidFill>
                          <a:effectLst/>
                          <a:latin typeface="Calibri"/>
                        </a:rPr>
                        <a:t>Línea de acción 2.3. Fomentar la oferta de la educación </a:t>
                      </a:r>
                      <a:r>
                        <a:rPr lang="es-CO" sz="900" b="0" i="0" u="none" strike="noStrike" dirty="0" err="1">
                          <a:solidFill>
                            <a:srgbClr val="000000"/>
                          </a:solidFill>
                          <a:effectLst/>
                          <a:latin typeface="Calibri"/>
                        </a:rPr>
                        <a:t>posmedia</a:t>
                      </a:r>
                      <a:r>
                        <a:rPr lang="es-CO" sz="900" b="0" i="0" u="none" strike="noStrike" dirty="0">
                          <a:solidFill>
                            <a:srgbClr val="000000"/>
                          </a:solidFill>
                          <a:effectLst/>
                          <a:latin typeface="Calibri"/>
                        </a:rPr>
                        <a:t> en articulación con actores</a:t>
                      </a:r>
                      <a:br>
                        <a:rPr lang="es-CO" sz="900" b="0" i="0" u="none" strike="noStrike" dirty="0">
                          <a:solidFill>
                            <a:srgbClr val="000000"/>
                          </a:solidFill>
                          <a:effectLst/>
                          <a:latin typeface="Calibri"/>
                        </a:rPr>
                      </a:br>
                      <a:r>
                        <a:rPr lang="es-CO" sz="900" b="0" i="0" u="none" strike="noStrike" dirty="0">
                          <a:solidFill>
                            <a:srgbClr val="000000"/>
                          </a:solidFill>
                          <a:effectLst/>
                          <a:latin typeface="Calibri"/>
                        </a:rPr>
                        <a:t>territoriales y nacionales, que vincule a sectores económicos estratégicos con miras a afianzar la</a:t>
                      </a:r>
                      <a:br>
                        <a:rPr lang="es-CO" sz="900" b="0" i="0" u="none" strike="noStrike" dirty="0">
                          <a:solidFill>
                            <a:srgbClr val="000000"/>
                          </a:solidFill>
                          <a:effectLst/>
                          <a:latin typeface="Calibri"/>
                        </a:rPr>
                      </a:br>
                      <a:r>
                        <a:rPr lang="es-CO" sz="900" b="0" i="0" u="none" strike="noStrike" dirty="0">
                          <a:solidFill>
                            <a:srgbClr val="000000"/>
                          </a:solidFill>
                          <a:effectLst/>
                          <a:latin typeface="Calibri"/>
                        </a:rPr>
                        <a:t>práctica y la empleabilidad, aportar al proceso de reactivación y a mejorar la competitividad</a:t>
                      </a:r>
                      <a:br>
                        <a:rPr lang="es-CO" sz="900" b="0" i="0" u="none" strike="noStrike" dirty="0">
                          <a:solidFill>
                            <a:srgbClr val="000000"/>
                          </a:solidFill>
                          <a:effectLst/>
                          <a:latin typeface="Calibri"/>
                        </a:rPr>
                      </a:br>
                      <a:r>
                        <a:rPr lang="es-CO" sz="900" b="0" i="0" u="none" strike="noStrike" dirty="0">
                          <a:solidFill>
                            <a:srgbClr val="000000"/>
                          </a:solidFill>
                          <a:effectLst/>
                          <a:latin typeface="Calibri"/>
                        </a:rPr>
                        <a:t>regional</a:t>
                      </a:r>
                      <a:br>
                        <a:rPr lang="es-CO" sz="900" b="0" i="0" u="none" strike="noStrike" dirty="0">
                          <a:solidFill>
                            <a:srgbClr val="000000"/>
                          </a:solidFill>
                          <a:effectLst/>
                          <a:latin typeface="Calibri"/>
                        </a:rPr>
                      </a:br>
                      <a:r>
                        <a:rPr lang="es-CO" sz="900" b="0" i="0" u="none" strike="noStrike" dirty="0">
                          <a:solidFill>
                            <a:srgbClr val="000000"/>
                          </a:solidFill>
                          <a:effectLst/>
                          <a:latin typeface="Calibri"/>
                        </a:rPr>
                        <a:t>5.1.1. Compromiso con la generación de empleo</a:t>
                      </a:r>
                      <a:br>
                        <a:rPr lang="es-CO" sz="900" b="0" i="0" u="none" strike="noStrike" dirty="0">
                          <a:solidFill>
                            <a:srgbClr val="000000"/>
                          </a:solidFill>
                          <a:effectLst/>
                          <a:latin typeface="Calibri"/>
                        </a:rPr>
                      </a:br>
                      <a:r>
                        <a:rPr lang="es-CO" sz="900" b="0" i="0" u="none" strike="noStrike" dirty="0">
                          <a:solidFill>
                            <a:srgbClr val="000000"/>
                          </a:solidFill>
                          <a:effectLst/>
                          <a:latin typeface="Calibri"/>
                        </a:rPr>
                        <a:t>5.1.3. Compromiso con los más pobres y vulnerables de la sociedad</a:t>
                      </a:r>
                      <a:br>
                        <a:rPr lang="es-CO" sz="900" b="0" i="0" u="none" strike="noStrike" dirty="0">
                          <a:solidFill>
                            <a:srgbClr val="000000"/>
                          </a:solidFill>
                          <a:effectLst/>
                          <a:latin typeface="Calibri"/>
                        </a:rPr>
                      </a:br>
                      <a:endParaRPr lang="es-CO" sz="900" b="0" i="0" u="none" strike="noStrike" dirty="0">
                        <a:solidFill>
                          <a:srgbClr val="000000"/>
                        </a:solidFill>
                        <a:effectLst/>
                        <a:latin typeface="Calibri"/>
                      </a:endParaRPr>
                    </a:p>
                  </a:txBody>
                  <a:tcPr marL="5319" marR="5319" marT="5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0963">
                <a:tc>
                  <a:txBody>
                    <a:bodyPr/>
                    <a:lstStyle/>
                    <a:p>
                      <a:pPr algn="l" fontAlgn="ctr"/>
                      <a:r>
                        <a:rPr lang="es-CO" sz="900" b="1" i="0" u="none" strike="noStrike">
                          <a:solidFill>
                            <a:srgbClr val="000000"/>
                          </a:solidFill>
                          <a:effectLst/>
                          <a:latin typeface="Calibri"/>
                        </a:rPr>
                        <a:t>13. RELACIÓN DE ESTUDIOS TÉCNICOS CON QUE CUENTA EL PROYECTO</a:t>
                      </a:r>
                    </a:p>
                  </a:txBody>
                  <a:tcPr marL="5319" marR="5319" marT="53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0" i="0" u="none" strike="noStrike" dirty="0">
                          <a:solidFill>
                            <a:srgbClr val="000000"/>
                          </a:solidFill>
                          <a:effectLst/>
                          <a:latin typeface="Calibri"/>
                        </a:rPr>
                        <a:t>El proyecta no cuenta con estudios y diseños. Se encuentra en fase II</a:t>
                      </a:r>
                    </a:p>
                  </a:txBody>
                  <a:tcPr marL="5319" marR="5319" marT="53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905423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397838510"/>
              </p:ext>
            </p:extLst>
          </p:nvPr>
        </p:nvGraphicFramePr>
        <p:xfrm>
          <a:off x="901229" y="255479"/>
          <a:ext cx="9861846" cy="5767817"/>
        </p:xfrm>
        <a:graphic>
          <a:graphicData uri="http://schemas.openxmlformats.org/drawingml/2006/table">
            <a:tbl>
              <a:tblPr/>
              <a:tblGrid>
                <a:gridCol w="2961513">
                  <a:extLst>
                    <a:ext uri="{9D8B030D-6E8A-4147-A177-3AD203B41FA5}">
                      <a16:colId xmlns:a16="http://schemas.microsoft.com/office/drawing/2014/main" val="20000"/>
                    </a:ext>
                  </a:extLst>
                </a:gridCol>
                <a:gridCol w="5123424">
                  <a:extLst>
                    <a:ext uri="{9D8B030D-6E8A-4147-A177-3AD203B41FA5}">
                      <a16:colId xmlns:a16="http://schemas.microsoft.com/office/drawing/2014/main" val="20001"/>
                    </a:ext>
                  </a:extLst>
                </a:gridCol>
                <a:gridCol w="1776909">
                  <a:extLst>
                    <a:ext uri="{9D8B030D-6E8A-4147-A177-3AD203B41FA5}">
                      <a16:colId xmlns:a16="http://schemas.microsoft.com/office/drawing/2014/main" val="20002"/>
                    </a:ext>
                  </a:extLst>
                </a:gridCol>
              </a:tblGrid>
              <a:tr h="345922">
                <a:tc rowSpan="4">
                  <a:txBody>
                    <a:bodyPr/>
                    <a:lstStyle/>
                    <a:p>
                      <a:pPr algn="l" fontAlgn="b"/>
                      <a:r>
                        <a:rPr lang="es-CO" sz="10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000" b="1" i="0" u="none" strike="noStrike" dirty="0">
                          <a:solidFill>
                            <a:srgbClr val="000000"/>
                          </a:solidFill>
                          <a:effectLst/>
                          <a:latin typeface="Calibri"/>
                        </a:rPr>
                        <a:t>Código:</a:t>
                      </a:r>
                      <a:r>
                        <a:rPr lang="es-CO" sz="1000" b="1" kern="1200" dirty="0">
                          <a:solidFill>
                            <a:schemeClr val="tx1"/>
                          </a:solidFill>
                          <a:effectLst/>
                          <a:latin typeface="+mn-lt"/>
                          <a:ea typeface="+mn-ea"/>
                          <a:cs typeface="+mn-cs"/>
                        </a:rPr>
                        <a:t>F-PLA-69</a:t>
                      </a:r>
                      <a:endParaRPr lang="es-CO" sz="10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1287">
                <a:tc vMerge="1">
                  <a:txBody>
                    <a:bodyPr/>
                    <a:lstStyle/>
                    <a:p>
                      <a:endParaRPr lang="es-CO"/>
                    </a:p>
                  </a:txBody>
                  <a:tcPr/>
                </a:tc>
                <a:tc rowSpan="3">
                  <a:txBody>
                    <a:bodyPr/>
                    <a:lstStyle/>
                    <a:p>
                      <a:pPr algn="ctr" fontAlgn="ctr"/>
                      <a:r>
                        <a:rPr lang="es-CO" sz="10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0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4762">
                <a:tc vMerge="1">
                  <a:txBody>
                    <a:bodyPr/>
                    <a:lstStyle/>
                    <a:p>
                      <a:endParaRPr lang="es-CO"/>
                    </a:p>
                  </a:txBody>
                  <a:tcPr/>
                </a:tc>
                <a:tc vMerge="1">
                  <a:txBody>
                    <a:bodyPr/>
                    <a:lstStyle/>
                    <a:p>
                      <a:endParaRPr lang="es-CO"/>
                    </a:p>
                  </a:txBody>
                  <a:tcPr/>
                </a:tc>
                <a:tc>
                  <a:txBody>
                    <a:bodyPr/>
                    <a:lstStyle/>
                    <a:p>
                      <a:pPr algn="just" fontAlgn="ctr"/>
                      <a:r>
                        <a:rPr lang="es-CO" sz="10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603">
                <a:tc vMerge="1">
                  <a:txBody>
                    <a:bodyPr/>
                    <a:lstStyle/>
                    <a:p>
                      <a:endParaRPr lang="es-CO"/>
                    </a:p>
                  </a:txBody>
                  <a:tcPr/>
                </a:tc>
                <a:tc vMerge="1">
                  <a:txBody>
                    <a:bodyPr/>
                    <a:lstStyle/>
                    <a:p>
                      <a:endParaRPr lang="es-CO"/>
                    </a:p>
                  </a:txBody>
                  <a:tcPr/>
                </a:tc>
                <a:tc>
                  <a:txBody>
                    <a:bodyPr/>
                    <a:lstStyle/>
                    <a:p>
                      <a:pPr algn="l" fontAlgn="b"/>
                      <a:r>
                        <a:rPr lang="es-CO" sz="1000" b="1" i="0" u="none" strike="noStrike" dirty="0">
                          <a:solidFill>
                            <a:srgbClr val="000000"/>
                          </a:solidFill>
                          <a:effectLst/>
                          <a:latin typeface="Calibri"/>
                        </a:rPr>
                        <a:t>Página 1 de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7706">
                <a:tc>
                  <a:txBody>
                    <a:bodyPr/>
                    <a:lstStyle/>
                    <a:p>
                      <a:pPr algn="l" fontAlgn="ctr"/>
                      <a:r>
                        <a:rPr lang="es-CO" sz="1000" b="1" i="0" u="none" strike="noStrike">
                          <a:solidFill>
                            <a:srgbClr val="000000"/>
                          </a:solidFill>
                          <a:effectLst/>
                          <a:latin typeface="Calibri"/>
                        </a:rPr>
                        <a:t>1. NOMBRE  DE LA INICIATIVA Y/O PROYECTO DE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000" b="0" i="0" u="none" strike="noStrike">
                          <a:solidFill>
                            <a:srgbClr val="000000"/>
                          </a:solidFill>
                          <a:effectLst/>
                          <a:latin typeface="Calibri"/>
                        </a:rPr>
                        <a:t>Construcción de Cubiertas Metálicas en Placas Polideportivas de las Instituciones Educativas del Quindío. Bpin 2019000040054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272465">
                <a:tc>
                  <a:txBody>
                    <a:bodyPr/>
                    <a:lstStyle/>
                    <a:p>
                      <a:pPr algn="l" fontAlgn="ctr"/>
                      <a:r>
                        <a:rPr lang="es-CO" sz="1000" b="1" i="0" u="none" strike="noStrike">
                          <a:solidFill>
                            <a:srgbClr val="000000"/>
                          </a:solidFill>
                          <a:effectLst/>
                          <a:latin typeface="Calibri"/>
                        </a:rPr>
                        <a:t>2. VALOR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000" b="0" i="0" u="none" strike="noStrike" dirty="0">
                          <a:solidFill>
                            <a:srgbClr val="000000"/>
                          </a:solidFill>
                          <a:effectLst/>
                          <a:latin typeface="Calibri"/>
                        </a:rPr>
                        <a:t>$7.242.633.922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527776">
                <a:tc>
                  <a:txBody>
                    <a:bodyPr/>
                    <a:lstStyle/>
                    <a:p>
                      <a:pPr algn="l" fontAlgn="ctr"/>
                      <a:r>
                        <a:rPr lang="es-CO" sz="1000" b="1" i="0" u="none" strike="noStrike">
                          <a:solidFill>
                            <a:srgbClr val="000000"/>
                          </a:solidFill>
                          <a:effectLst/>
                          <a:latin typeface="Calibri"/>
                        </a:rPr>
                        <a:t>3. PROBLEMÁTICA  QUE SE QUIERE SOLUCIONAR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000" b="0" i="0" u="none" strike="noStrike">
                          <a:solidFill>
                            <a:srgbClr val="000000"/>
                          </a:solidFill>
                          <a:effectLst/>
                          <a:latin typeface="Calibri"/>
                        </a:rPr>
                        <a:t>Inadecuadas instalaciones deportivas para la práctica de disciplinas deportivas y recreativas en las Institución Educativa del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967587">
                <a:tc>
                  <a:txBody>
                    <a:bodyPr/>
                    <a:lstStyle/>
                    <a:p>
                      <a:pPr algn="l" fontAlgn="ctr"/>
                      <a:r>
                        <a:rPr lang="es-CO" sz="1000" b="1" i="0" u="none" strike="noStrike">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000" b="0" i="0" u="none" strike="noStrike" dirty="0">
                          <a:solidFill>
                            <a:srgbClr val="000000"/>
                          </a:solidFill>
                          <a:effectLst/>
                          <a:latin typeface="Calibri"/>
                        </a:rPr>
                        <a:t>Orientado a garantizar el derecho a la educación inicial, preescolar, básica y media de todos los niños, niñas, adolescentes, jóvenes y adultos, a través de la implementación de las diferentes estrategias de calidad, cobertura, permanencia y gestión territorial, así como del mejoramiento de las competencias y el bienestar de los estudiantes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435190">
                <a:tc>
                  <a:txBody>
                    <a:bodyPr/>
                    <a:lstStyle/>
                    <a:p>
                      <a:pPr algn="l" fontAlgn="ctr"/>
                      <a:r>
                        <a:rPr lang="es-CO" sz="1000" b="1" i="0" u="none" strike="noStrike">
                          <a:solidFill>
                            <a:srgbClr val="000000"/>
                          </a:solidFill>
                          <a:effectLst/>
                          <a:latin typeface="Calibri"/>
                        </a:rPr>
                        <a:t>4.1  LINEA ESTRATÉGICA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000" b="0" i="0" u="none" strike="noStrike" dirty="0">
                          <a:solidFill>
                            <a:srgbClr val="000000"/>
                          </a:solidFill>
                          <a:effectLst/>
                          <a:latin typeface="Calibri"/>
                        </a:rPr>
                        <a:t>Línea estratégica 1. Inclusión social y equidad.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243378">
                <a:tc>
                  <a:txBody>
                    <a:bodyPr/>
                    <a:lstStyle/>
                    <a:p>
                      <a:pPr algn="l" fontAlgn="ctr"/>
                      <a:r>
                        <a:rPr lang="es-CO" sz="1000" b="1" i="0" u="none" strike="noStrike">
                          <a:solidFill>
                            <a:srgbClr val="000000"/>
                          </a:solidFill>
                          <a:effectLst/>
                          <a:latin typeface="Calibri"/>
                        </a:rPr>
                        <a:t>4.2 SECTOR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000" b="0" i="0" u="none" strike="noStrike">
                          <a:solidFill>
                            <a:srgbClr val="000000"/>
                          </a:solidFill>
                          <a:effectLst/>
                          <a:latin typeface="Calibri"/>
                        </a:rPr>
                        <a:t>(Sector 1) Educación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394380">
                <a:tc>
                  <a:txBody>
                    <a:bodyPr/>
                    <a:lstStyle/>
                    <a:p>
                      <a:pPr algn="l" fontAlgn="ctr"/>
                      <a:r>
                        <a:rPr lang="es-CO" sz="1000" b="1" i="0" u="none" strike="noStrike">
                          <a:solidFill>
                            <a:srgbClr val="000000"/>
                          </a:solidFill>
                          <a:effectLst/>
                          <a:latin typeface="Calibri"/>
                        </a:rPr>
                        <a:t>4.3 PROGRAMA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000" b="0" i="0" u="none" strike="noStrike">
                          <a:solidFill>
                            <a:srgbClr val="000000"/>
                          </a:solidFill>
                          <a:effectLst/>
                          <a:latin typeface="Calibri"/>
                        </a:rPr>
                        <a:t>Programa No. 2201. Calidad, cobertura y fortalecimiento de la educación inicial, preescolar, básica y media. “Tú y yo con educación y de calidad”.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533026">
                <a:tc>
                  <a:txBody>
                    <a:bodyPr/>
                    <a:lstStyle/>
                    <a:p>
                      <a:pPr algn="l" fontAlgn="ctr"/>
                      <a:r>
                        <a:rPr lang="es-CO" sz="1000" b="1" i="0" u="none" strike="noStrike">
                          <a:solidFill>
                            <a:srgbClr val="000000"/>
                          </a:solidFill>
                          <a:effectLst/>
                          <a:latin typeface="Calibri"/>
                        </a:rPr>
                        <a:t>4.4 META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000" b="0" i="0" u="none" strike="noStrike">
                          <a:solidFill>
                            <a:srgbClr val="000000"/>
                          </a:solidFill>
                          <a:effectLst/>
                          <a:latin typeface="Calibri"/>
                        </a:rPr>
                        <a:t>Codigo ND. Infraestructura de Instituciones Educativas con procesos constructivos, mejorados, ampliados, mantenidos, y/o reforzados.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289020">
                <a:tc>
                  <a:txBody>
                    <a:bodyPr/>
                    <a:lstStyle/>
                    <a:p>
                      <a:pPr algn="l" fontAlgn="ctr"/>
                      <a:r>
                        <a:rPr lang="es-CO" sz="1000" b="1" i="0" u="none" strike="noStrike">
                          <a:solidFill>
                            <a:srgbClr val="000000"/>
                          </a:solidFill>
                          <a:effectLst/>
                          <a:latin typeface="Calibri"/>
                        </a:rPr>
                        <a:t>4.5  INDICADOR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000" b="0" i="0" u="none" strike="noStrike">
                          <a:solidFill>
                            <a:srgbClr val="000000"/>
                          </a:solidFill>
                          <a:effectLst/>
                          <a:latin typeface="Calibri"/>
                        </a:rPr>
                        <a:t>Infraestructura de Instituciones Educativas construida, mejorada, ampliada, mantenida, y/o reforzada.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401715">
                <a:tc>
                  <a:txBody>
                    <a:bodyPr/>
                    <a:lstStyle/>
                    <a:p>
                      <a:pPr algn="l" fontAlgn="ctr"/>
                      <a:r>
                        <a:rPr lang="es-CO" sz="1000" b="1" i="0" u="none" strike="noStrike">
                          <a:solidFill>
                            <a:srgbClr val="000000"/>
                          </a:solidFill>
                          <a:effectLst/>
                          <a:latin typeface="Calibri"/>
                        </a:rPr>
                        <a:t>5. POBLACIÓN BENEFICIADA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000" b="0" i="0" u="none" strike="noStrike" dirty="0">
                          <a:solidFill>
                            <a:srgbClr val="000000"/>
                          </a:solidFill>
                          <a:effectLst/>
                          <a:latin typeface="Calibri"/>
                        </a:rPr>
                        <a:t>6.685 estudiantes de las Instituciones Educativas a impactar por 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bl>
          </a:graphicData>
        </a:graphic>
      </p:graphicFrame>
      <p:pic>
        <p:nvPicPr>
          <p:cNvPr id="8" name="7 Imagen">
            <a:extLst>
              <a:ext uri="{FF2B5EF4-FFF2-40B4-BE49-F238E27FC236}">
                <a16:creationId xmlns:a16="http://schemas.microsoft.com/office/drawing/2014/main" id="{89CD9951-F1DD-47E3-BD1C-3A67FB167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7344" y="390053"/>
            <a:ext cx="539511" cy="59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2444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899853"/>
              </p:ext>
            </p:extLst>
          </p:nvPr>
        </p:nvGraphicFramePr>
        <p:xfrm>
          <a:off x="901228" y="338517"/>
          <a:ext cx="9828291" cy="5701556"/>
        </p:xfrm>
        <a:graphic>
          <a:graphicData uri="http://schemas.openxmlformats.org/drawingml/2006/table">
            <a:tbl>
              <a:tblPr/>
              <a:tblGrid>
                <a:gridCol w="2590316">
                  <a:extLst>
                    <a:ext uri="{9D8B030D-6E8A-4147-A177-3AD203B41FA5}">
                      <a16:colId xmlns:a16="http://schemas.microsoft.com/office/drawing/2014/main" val="20000"/>
                    </a:ext>
                  </a:extLst>
                </a:gridCol>
                <a:gridCol w="7237975">
                  <a:extLst>
                    <a:ext uri="{9D8B030D-6E8A-4147-A177-3AD203B41FA5}">
                      <a16:colId xmlns:a16="http://schemas.microsoft.com/office/drawing/2014/main" val="20001"/>
                    </a:ext>
                  </a:extLst>
                </a:gridCol>
              </a:tblGrid>
              <a:tr h="323205">
                <a:tc>
                  <a:txBody>
                    <a:bodyPr/>
                    <a:lstStyle/>
                    <a:p>
                      <a:pPr algn="l" fontAlgn="ctr"/>
                      <a:r>
                        <a:rPr lang="es-CO" sz="1100" b="1" i="0" u="none" strike="noStrike" dirty="0">
                          <a:solidFill>
                            <a:srgbClr val="000000"/>
                          </a:solidFill>
                          <a:effectLst/>
                          <a:latin typeface="Calibri"/>
                        </a:rPr>
                        <a:t>6. MUNICIPIOS BENEFICIADOS </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alibri"/>
                        </a:rPr>
                        <a:t>Calarcá, Circasia, Montenegro, Quimbaya</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8882">
                <a:tc>
                  <a:txBody>
                    <a:bodyPr/>
                    <a:lstStyle/>
                    <a:p>
                      <a:pPr algn="l" fontAlgn="ctr"/>
                      <a:r>
                        <a:rPr lang="es-CO" sz="1100" b="1" i="0" u="none" strike="noStrike">
                          <a:solidFill>
                            <a:srgbClr val="000000"/>
                          </a:solidFill>
                          <a:effectLst/>
                          <a:latin typeface="Calibri"/>
                        </a:rPr>
                        <a:t>7. OBJETIVO GENERAL </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Mejorar las instalaciones para la práctica de disciplinas deportivas y recreativas en las Instituciones Educativas del Departamento del Quindío.</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53865">
                <a:tc>
                  <a:txBody>
                    <a:bodyPr/>
                    <a:lstStyle/>
                    <a:p>
                      <a:pPr algn="l" fontAlgn="ctr"/>
                      <a:r>
                        <a:rPr lang="es-CO" sz="1100" b="1" i="0" u="none" strike="noStrike">
                          <a:solidFill>
                            <a:srgbClr val="000000"/>
                          </a:solidFill>
                          <a:effectLst/>
                          <a:latin typeface="Calibri"/>
                        </a:rPr>
                        <a:t>8. COMPONENTES DEL PROYECTO </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a:solidFill>
                            <a:srgbClr val="000000"/>
                          </a:solidFill>
                          <a:effectLst/>
                          <a:latin typeface="Calibri"/>
                        </a:rPr>
                        <a:t>PRELIMINARES</a:t>
                      </a:r>
                      <a:br>
                        <a:rPr lang="es-CO" sz="1100" b="1" i="0" u="none" strike="noStrike">
                          <a:solidFill>
                            <a:srgbClr val="000000"/>
                          </a:solidFill>
                          <a:effectLst/>
                          <a:latin typeface="Calibri"/>
                        </a:rPr>
                      </a:br>
                      <a:r>
                        <a:rPr lang="es-CO" sz="1100" b="0" i="0" u="none" strike="noStrike">
                          <a:solidFill>
                            <a:srgbClr val="000000"/>
                          </a:solidFill>
                          <a:effectLst/>
                          <a:latin typeface="Calibri"/>
                        </a:rPr>
                        <a:t>Localización y replanteo obra arquitectónica</a:t>
                      </a:r>
                      <a:br>
                        <a:rPr lang="es-CO" sz="1100" b="0" i="0" u="none" strike="noStrike">
                          <a:solidFill>
                            <a:srgbClr val="000000"/>
                          </a:solidFill>
                          <a:effectLst/>
                          <a:latin typeface="Calibri"/>
                        </a:rPr>
                      </a:br>
                      <a:r>
                        <a:rPr lang="es-CO" sz="1100" b="0" i="0" u="none" strike="noStrike">
                          <a:solidFill>
                            <a:srgbClr val="000000"/>
                          </a:solidFill>
                          <a:effectLst/>
                          <a:latin typeface="Calibri"/>
                        </a:rPr>
                        <a:t>Corte placa de concreto con disco hasta 10 cm</a:t>
                      </a:r>
                      <a:br>
                        <a:rPr lang="es-CO" sz="1100" b="0" i="0" u="none" strike="noStrike">
                          <a:solidFill>
                            <a:srgbClr val="000000"/>
                          </a:solidFill>
                          <a:effectLst/>
                          <a:latin typeface="Calibri"/>
                        </a:rPr>
                      </a:br>
                      <a:r>
                        <a:rPr lang="es-CO" sz="1100" b="0" i="0" u="none" strike="noStrike">
                          <a:solidFill>
                            <a:srgbClr val="000000"/>
                          </a:solidFill>
                          <a:effectLst/>
                          <a:latin typeface="Calibri"/>
                        </a:rPr>
                        <a:t>Demolición placas piso sin/retiro</a:t>
                      </a:r>
                      <a:br>
                        <a:rPr lang="es-CO" sz="1100" b="0" i="0" u="none" strike="noStrike">
                          <a:solidFill>
                            <a:srgbClr val="000000"/>
                          </a:solidFill>
                          <a:effectLst/>
                          <a:latin typeface="Calibri"/>
                        </a:rPr>
                      </a:br>
                      <a:r>
                        <a:rPr lang="es-CO" sz="1100" b="1" i="0" u="none" strike="noStrike">
                          <a:solidFill>
                            <a:srgbClr val="000000"/>
                          </a:solidFill>
                          <a:effectLst/>
                          <a:latin typeface="Calibri"/>
                        </a:rPr>
                        <a:t>CIMENTACIÓN</a:t>
                      </a:r>
                      <a:br>
                        <a:rPr lang="es-CO" sz="1100" b="1" i="0" u="none" strike="noStrike">
                          <a:solidFill>
                            <a:srgbClr val="000000"/>
                          </a:solidFill>
                          <a:effectLst/>
                          <a:latin typeface="Calibri"/>
                        </a:rPr>
                      </a:br>
                      <a:r>
                        <a:rPr lang="es-CO" sz="1100" b="0" i="0" u="none" strike="noStrike">
                          <a:solidFill>
                            <a:srgbClr val="000000"/>
                          </a:solidFill>
                          <a:effectLst/>
                          <a:latin typeface="Calibri"/>
                        </a:rPr>
                        <a:t>Dado concreto (incl excavacion)</a:t>
                      </a:r>
                      <a:br>
                        <a:rPr lang="es-CO" sz="1100" b="0" i="0" u="none" strike="noStrike">
                          <a:solidFill>
                            <a:srgbClr val="000000"/>
                          </a:solidFill>
                          <a:effectLst/>
                          <a:latin typeface="Calibri"/>
                        </a:rPr>
                      </a:br>
                      <a:r>
                        <a:rPr lang="es-CO" sz="1100" b="0" i="0" u="none" strike="noStrike">
                          <a:solidFill>
                            <a:srgbClr val="000000"/>
                          </a:solidFill>
                          <a:effectLst/>
                          <a:latin typeface="Calibri"/>
                        </a:rPr>
                        <a:t>Acero de refuerzo</a:t>
                      </a:r>
                      <a:br>
                        <a:rPr lang="es-CO" sz="1100" b="0" i="0" u="none" strike="noStrike">
                          <a:solidFill>
                            <a:srgbClr val="000000"/>
                          </a:solidFill>
                          <a:effectLst/>
                          <a:latin typeface="Calibri"/>
                        </a:rPr>
                      </a:br>
                      <a:r>
                        <a:rPr lang="es-CO" sz="1100" b="0" i="0" u="none" strike="noStrike">
                          <a:solidFill>
                            <a:srgbClr val="000000"/>
                          </a:solidFill>
                          <a:effectLst/>
                          <a:latin typeface="Calibri"/>
                        </a:rPr>
                        <a:t>Pilotes de 0.30 m en concreto</a:t>
                      </a:r>
                      <a:br>
                        <a:rPr lang="es-CO" sz="1100" b="0" i="0" u="none" strike="noStrike">
                          <a:solidFill>
                            <a:srgbClr val="000000"/>
                          </a:solidFill>
                          <a:effectLst/>
                          <a:latin typeface="Calibri"/>
                        </a:rPr>
                      </a:br>
                      <a:r>
                        <a:rPr lang="es-CO" sz="1100" b="1" i="0" u="none" strike="noStrike">
                          <a:solidFill>
                            <a:srgbClr val="000000"/>
                          </a:solidFill>
                          <a:effectLst/>
                          <a:latin typeface="Calibri"/>
                        </a:rPr>
                        <a:t>ESTRUCTURA</a:t>
                      </a:r>
                      <a:br>
                        <a:rPr lang="es-CO" sz="1100" b="0" i="0" u="none" strike="noStrike">
                          <a:solidFill>
                            <a:srgbClr val="000000"/>
                          </a:solidFill>
                          <a:effectLst/>
                          <a:latin typeface="Calibri"/>
                        </a:rPr>
                      </a:br>
                      <a:r>
                        <a:rPr lang="es-CO" sz="1100" b="0" i="0" u="none" strike="noStrike">
                          <a:solidFill>
                            <a:srgbClr val="000000"/>
                          </a:solidFill>
                          <a:effectLst/>
                          <a:latin typeface="Calibri"/>
                        </a:rPr>
                        <a:t>Columna 50*70 en concreto 21 mpa</a:t>
                      </a:r>
                      <a:br>
                        <a:rPr lang="es-CO" sz="1100" b="0" i="0" u="none" strike="noStrike">
                          <a:solidFill>
                            <a:srgbClr val="000000"/>
                          </a:solidFill>
                          <a:effectLst/>
                          <a:latin typeface="Calibri"/>
                        </a:rPr>
                      </a:br>
                      <a:r>
                        <a:rPr lang="es-CO" sz="1100" b="0" i="0" u="none" strike="noStrike">
                          <a:solidFill>
                            <a:srgbClr val="000000"/>
                          </a:solidFill>
                          <a:effectLst/>
                          <a:latin typeface="Calibri"/>
                        </a:rPr>
                        <a:t>Platina lamina 40*60 -16 mm</a:t>
                      </a:r>
                      <a:br>
                        <a:rPr lang="es-CO" sz="1100" b="0" i="0" u="none" strike="noStrike">
                          <a:solidFill>
                            <a:srgbClr val="000000"/>
                          </a:solidFill>
                          <a:effectLst/>
                          <a:latin typeface="Calibri"/>
                        </a:rPr>
                      </a:br>
                      <a:r>
                        <a:rPr lang="es-CO" sz="1100" b="0" i="0" u="none" strike="noStrike">
                          <a:solidFill>
                            <a:srgbClr val="000000"/>
                          </a:solidFill>
                          <a:effectLst/>
                          <a:latin typeface="Calibri"/>
                        </a:rPr>
                        <a:t>Estructura metalica para cubierta según diseño (inc. Anclajes a pedestales)</a:t>
                      </a:r>
                      <a:br>
                        <a:rPr lang="es-CO" sz="1100" b="0" i="0" u="none" strike="noStrike">
                          <a:solidFill>
                            <a:srgbClr val="000000"/>
                          </a:solidFill>
                          <a:effectLst/>
                          <a:latin typeface="Calibri"/>
                        </a:rPr>
                      </a:br>
                      <a:r>
                        <a:rPr lang="es-CO" sz="1100" b="1" i="0" u="none" strike="noStrike">
                          <a:solidFill>
                            <a:srgbClr val="000000"/>
                          </a:solidFill>
                          <a:effectLst/>
                          <a:latin typeface="Calibri"/>
                        </a:rPr>
                        <a:t>DESAGÜES CUBIERTA</a:t>
                      </a:r>
                      <a:br>
                        <a:rPr lang="es-CO" sz="1100" b="0" i="0" u="none" strike="noStrike">
                          <a:solidFill>
                            <a:srgbClr val="000000"/>
                          </a:solidFill>
                          <a:effectLst/>
                          <a:latin typeface="Calibri"/>
                        </a:rPr>
                      </a:br>
                      <a:r>
                        <a:rPr lang="es-CO" sz="1100" b="0" i="0" u="none" strike="noStrike">
                          <a:solidFill>
                            <a:srgbClr val="000000"/>
                          </a:solidFill>
                          <a:effectLst/>
                          <a:latin typeface="Calibri"/>
                        </a:rPr>
                        <a:t>Bajante en pvc 4" all</a:t>
                      </a:r>
                      <a:br>
                        <a:rPr lang="es-CO" sz="1100" b="0" i="0" u="none" strike="noStrike">
                          <a:solidFill>
                            <a:srgbClr val="000000"/>
                          </a:solidFill>
                          <a:effectLst/>
                          <a:latin typeface="Calibri"/>
                        </a:rPr>
                      </a:br>
                      <a:r>
                        <a:rPr lang="es-CO" sz="1100" b="0" i="0" u="none" strike="noStrike">
                          <a:solidFill>
                            <a:srgbClr val="000000"/>
                          </a:solidFill>
                          <a:effectLst/>
                          <a:latin typeface="Calibri"/>
                        </a:rPr>
                        <a:t>Cajas inspeccion 80*80 h=0.90 c/tapa (concreto)</a:t>
                      </a:r>
                      <a:br>
                        <a:rPr lang="es-CO" sz="1100" b="0" i="0" u="none" strike="noStrike">
                          <a:solidFill>
                            <a:srgbClr val="000000"/>
                          </a:solidFill>
                          <a:effectLst/>
                          <a:latin typeface="Calibri"/>
                        </a:rPr>
                      </a:br>
                      <a:r>
                        <a:rPr lang="es-CO" sz="1100" b="0" i="0" u="none" strike="noStrike">
                          <a:solidFill>
                            <a:srgbClr val="000000"/>
                          </a:solidFill>
                          <a:effectLst/>
                          <a:latin typeface="Calibri"/>
                        </a:rPr>
                        <a:t>Canal colectora, e=0.1m0, b=0.50m, a=0,40m incluye tapa</a:t>
                      </a:r>
                      <a:br>
                        <a:rPr lang="es-CO" sz="1100" b="0" i="0" u="none" strike="noStrike">
                          <a:solidFill>
                            <a:srgbClr val="000000"/>
                          </a:solidFill>
                          <a:effectLst/>
                          <a:latin typeface="Calibri"/>
                        </a:rPr>
                      </a:br>
                      <a:r>
                        <a:rPr lang="es-CO" sz="1100" b="1" i="0" u="none" strike="noStrike">
                          <a:solidFill>
                            <a:srgbClr val="000000"/>
                          </a:solidFill>
                          <a:effectLst/>
                          <a:latin typeface="Calibri"/>
                        </a:rPr>
                        <a:t>CUBIERTA</a:t>
                      </a:r>
                      <a:br>
                        <a:rPr lang="es-CO" sz="1100" b="1" i="0" u="none" strike="noStrike">
                          <a:solidFill>
                            <a:srgbClr val="000000"/>
                          </a:solidFill>
                          <a:effectLst/>
                          <a:latin typeface="Calibri"/>
                        </a:rPr>
                      </a:br>
                      <a:r>
                        <a:rPr lang="es-CO" sz="1100" b="0" i="0" u="none" strike="noStrike">
                          <a:solidFill>
                            <a:srgbClr val="000000"/>
                          </a:solidFill>
                          <a:effectLst/>
                          <a:latin typeface="Calibri"/>
                        </a:rPr>
                        <a:t>Suministro e instalación de cubierta teja sin traslapo (a=0.50m)</a:t>
                      </a:r>
                      <a:br>
                        <a:rPr lang="es-CO" sz="1100" b="0" i="0" u="none" strike="noStrike">
                          <a:solidFill>
                            <a:srgbClr val="000000"/>
                          </a:solidFill>
                          <a:effectLst/>
                          <a:latin typeface="Calibri"/>
                        </a:rPr>
                      </a:br>
                      <a:r>
                        <a:rPr lang="es-CO" sz="1100" b="0" i="0" u="none" strike="noStrike">
                          <a:solidFill>
                            <a:srgbClr val="000000"/>
                          </a:solidFill>
                          <a:effectLst/>
                          <a:latin typeface="Calibri"/>
                        </a:rPr>
                        <a:t>Canal en lamina d=0.6 h&gt;6m</a:t>
                      </a:r>
                      <a:br>
                        <a:rPr lang="es-CO" sz="1100" b="0" i="0" u="none" strike="noStrike">
                          <a:solidFill>
                            <a:srgbClr val="000000"/>
                          </a:solidFill>
                          <a:effectLst/>
                          <a:latin typeface="Calibri"/>
                        </a:rPr>
                      </a:br>
                      <a:r>
                        <a:rPr lang="es-CO" sz="1100" b="1" i="0" u="none" strike="noStrike">
                          <a:solidFill>
                            <a:srgbClr val="000000"/>
                          </a:solidFill>
                          <a:effectLst/>
                          <a:latin typeface="Calibri"/>
                        </a:rPr>
                        <a:t>RETIROS</a:t>
                      </a:r>
                      <a:br>
                        <a:rPr lang="es-CO" sz="1100" b="0" i="0" u="none" strike="noStrike">
                          <a:solidFill>
                            <a:srgbClr val="000000"/>
                          </a:solidFill>
                          <a:effectLst/>
                          <a:latin typeface="Calibri"/>
                        </a:rPr>
                      </a:br>
                      <a:r>
                        <a:rPr lang="es-CO" sz="1100" b="0" i="0" u="none" strike="noStrike">
                          <a:solidFill>
                            <a:srgbClr val="000000"/>
                          </a:solidFill>
                          <a:effectLst/>
                          <a:latin typeface="Calibri"/>
                        </a:rPr>
                        <a:t>Retiro de sobrantes</a:t>
                      </a:r>
                      <a:endParaRPr lang="es-CO" sz="1100" b="1" i="0" u="none" strike="noStrike">
                        <a:solidFill>
                          <a:srgbClr val="000000"/>
                        </a:solidFill>
                        <a:effectLst/>
                        <a:latin typeface="Calibri"/>
                      </a:endParaRP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2500">
                <a:tc>
                  <a:txBody>
                    <a:bodyPr/>
                    <a:lstStyle/>
                    <a:p>
                      <a:pPr algn="l" fontAlgn="ctr"/>
                      <a:r>
                        <a:rPr lang="es-CO" sz="1100" b="1" i="0" u="none" strike="noStrike">
                          <a:solidFill>
                            <a:srgbClr val="000000"/>
                          </a:solidFill>
                          <a:effectLst/>
                          <a:latin typeface="Calibri"/>
                        </a:rPr>
                        <a:t>9. EMPLEOS GENERADOS </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Con el desarrollo del proyecto se espera generar alrededor de 150 empleos. Proyecto fase III</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3104">
                <a:tc>
                  <a:txBody>
                    <a:bodyPr/>
                    <a:lstStyle/>
                    <a:p>
                      <a:pPr algn="l" fontAlgn="ctr"/>
                      <a:r>
                        <a:rPr lang="es-CO" sz="1100" b="1" i="0" u="none" strike="noStrike">
                          <a:solidFill>
                            <a:srgbClr val="000000"/>
                          </a:solidFill>
                          <a:effectLst/>
                          <a:latin typeface="Calibri"/>
                        </a:rPr>
                        <a:t>10. TIEMPO DE EJECUCÓN DEL PROYECTO</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alibri"/>
                        </a:rPr>
                        <a:t>10 Meses</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6919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93354250"/>
              </p:ext>
            </p:extLst>
          </p:nvPr>
        </p:nvGraphicFramePr>
        <p:xfrm>
          <a:off x="901229" y="518004"/>
          <a:ext cx="9759771" cy="2763099"/>
        </p:xfrm>
        <a:graphic>
          <a:graphicData uri="http://schemas.openxmlformats.org/drawingml/2006/table">
            <a:tbl>
              <a:tblPr/>
              <a:tblGrid>
                <a:gridCol w="2572257">
                  <a:extLst>
                    <a:ext uri="{9D8B030D-6E8A-4147-A177-3AD203B41FA5}">
                      <a16:colId xmlns:a16="http://schemas.microsoft.com/office/drawing/2014/main" val="20000"/>
                    </a:ext>
                  </a:extLst>
                </a:gridCol>
                <a:gridCol w="7187514">
                  <a:extLst>
                    <a:ext uri="{9D8B030D-6E8A-4147-A177-3AD203B41FA5}">
                      <a16:colId xmlns:a16="http://schemas.microsoft.com/office/drawing/2014/main" val="20001"/>
                    </a:ext>
                  </a:extLst>
                </a:gridCol>
              </a:tblGrid>
              <a:tr h="371403">
                <a:tc>
                  <a:txBody>
                    <a:bodyPr/>
                    <a:lstStyle/>
                    <a:p>
                      <a:pPr algn="l" fontAlgn="ctr"/>
                      <a:r>
                        <a:rPr lang="es-CO" sz="1100" b="1" i="0" u="none" strike="noStrike" dirty="0">
                          <a:solidFill>
                            <a:srgbClr val="000000"/>
                          </a:solidFill>
                          <a:effectLst/>
                          <a:latin typeface="Calibri"/>
                        </a:rPr>
                        <a:t>11.  FUENTES  DE COFINANCIACIÓN DEL PROYECTO  DE INVERSION </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Calibri"/>
                        </a:rPr>
                        <a:t>No aplica</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1033">
                <a:tc>
                  <a:txBody>
                    <a:bodyPr/>
                    <a:lstStyle/>
                    <a:p>
                      <a:pPr algn="l" fontAlgn="ctr"/>
                      <a:r>
                        <a:rPr lang="es-CO" sz="1100" b="1" i="0" u="none" strike="noStrike" dirty="0">
                          <a:solidFill>
                            <a:srgbClr val="000000"/>
                          </a:solidFill>
                          <a:effectLst/>
                          <a:latin typeface="Calibri"/>
                        </a:rPr>
                        <a:t>12. ENFOQUE CON EL CONPES DE REACTIVACION ECONÓMICA</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alibri"/>
                        </a:rPr>
                        <a:t>Conpes 4023 Política para la reactivación, la repotenciación y el crecimiento Sostenible e incluyente: nuevo compromiso por el futuro de Colombia.</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5.1. Plan de Inversiones para la reactivación y el crecimiento sostenible e incluyente</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5.1.1. Compromiso con la generación de empleo</a:t>
                      </a:r>
                      <a:br>
                        <a:rPr lang="es-CO" sz="1100" b="0" i="0" u="none" strike="noStrike" dirty="0">
                          <a:solidFill>
                            <a:srgbClr val="000000"/>
                          </a:solidFill>
                          <a:effectLst/>
                          <a:latin typeface="Calibri"/>
                        </a:rPr>
                      </a:br>
                      <a:endParaRPr lang="es-CO" sz="1100" b="0" i="0" u="none" strike="noStrike" dirty="0">
                        <a:solidFill>
                          <a:srgbClr val="000000"/>
                        </a:solidFill>
                        <a:effectLst/>
                        <a:latin typeface="Calibri"/>
                      </a:endParaRP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70663">
                <a:tc>
                  <a:txBody>
                    <a:bodyPr/>
                    <a:lstStyle/>
                    <a:p>
                      <a:pPr algn="l" fontAlgn="ctr"/>
                      <a:r>
                        <a:rPr lang="es-CO" sz="1100" b="1" i="0" u="none" strike="noStrike" dirty="0">
                          <a:solidFill>
                            <a:srgbClr val="000000"/>
                          </a:solidFill>
                          <a:effectLst/>
                          <a:latin typeface="Calibri"/>
                        </a:rPr>
                        <a:t>13. RELACIÓN DE ESTUDIOS TÉCNICOS CON QUE CUENTA EL PROYECTO</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alibri"/>
                        </a:rPr>
                        <a:t>Anexo tecnico</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Estudio topográfico</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Estudio de suelos</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Planos</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Diseño Arquitectónico</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Sistema de drenaje</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Diagnostico</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Estudio ambiental</a:t>
                      </a:r>
                    </a:p>
                  </a:txBody>
                  <a:tcPr marL="4560" marR="4560" marT="45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1953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955983117"/>
              </p:ext>
            </p:extLst>
          </p:nvPr>
        </p:nvGraphicFramePr>
        <p:xfrm>
          <a:off x="850336" y="363255"/>
          <a:ext cx="9846239" cy="5846612"/>
        </p:xfrm>
        <a:graphic>
          <a:graphicData uri="http://schemas.openxmlformats.org/drawingml/2006/table">
            <a:tbl>
              <a:tblPr/>
              <a:tblGrid>
                <a:gridCol w="2956830">
                  <a:extLst>
                    <a:ext uri="{9D8B030D-6E8A-4147-A177-3AD203B41FA5}">
                      <a16:colId xmlns:a16="http://schemas.microsoft.com/office/drawing/2014/main" val="20000"/>
                    </a:ext>
                  </a:extLst>
                </a:gridCol>
                <a:gridCol w="5115314">
                  <a:extLst>
                    <a:ext uri="{9D8B030D-6E8A-4147-A177-3AD203B41FA5}">
                      <a16:colId xmlns:a16="http://schemas.microsoft.com/office/drawing/2014/main" val="20001"/>
                    </a:ext>
                  </a:extLst>
                </a:gridCol>
                <a:gridCol w="1774095">
                  <a:extLst>
                    <a:ext uri="{9D8B030D-6E8A-4147-A177-3AD203B41FA5}">
                      <a16:colId xmlns:a16="http://schemas.microsoft.com/office/drawing/2014/main" val="20002"/>
                    </a:ext>
                  </a:extLst>
                </a:gridCol>
              </a:tblGrid>
              <a:tr h="186181">
                <a:tc rowSpan="4">
                  <a:txBody>
                    <a:bodyPr/>
                    <a:lstStyle/>
                    <a:p>
                      <a:pPr algn="l" fontAlgn="b"/>
                      <a:r>
                        <a:rPr lang="es-CO" sz="1100" b="0" i="0" u="none" strike="noStrike" dirty="0">
                          <a:solidFill>
                            <a:srgbClr val="000000"/>
                          </a:solidFill>
                          <a:effectLst/>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100" b="1" i="0" u="none" strike="noStrike">
                          <a:solidFill>
                            <a:srgbClr val="000000"/>
                          </a:solidFill>
                          <a:effectLst/>
                          <a:latin typeface="Arial"/>
                        </a:rPr>
                        <a:t>FORMATO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9301">
                <a:tc vMerge="1">
                  <a:txBody>
                    <a:bodyPr/>
                    <a:lstStyle/>
                    <a:p>
                      <a:endParaRPr lang="es-CO"/>
                    </a:p>
                  </a:txBody>
                  <a:tcPr/>
                </a:tc>
                <a:tc rowSpan="3">
                  <a:txBody>
                    <a:bodyPr/>
                    <a:lstStyle/>
                    <a:p>
                      <a:pPr algn="ctr" fontAlgn="ctr"/>
                      <a:r>
                        <a:rPr lang="es-CO" sz="1100" b="1" i="0" u="none" strike="noStrike" dirty="0">
                          <a:solidFill>
                            <a:srgbClr val="000000"/>
                          </a:solidFill>
                          <a:effectLst/>
                          <a:latin typeface="Arial"/>
                        </a:rPr>
                        <a:t>PROPUESTAS DE PROYECTOS Y/O INICIATIVAS  DE INVERSIÓN CAPÍTULO INVERSIÓN SGR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9301">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9301">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4009">
                <a:tc>
                  <a:txBody>
                    <a:bodyPr/>
                    <a:lstStyle/>
                    <a:p>
                      <a:pPr algn="l" fontAlgn="ctr"/>
                      <a:r>
                        <a:rPr lang="es-CO" sz="1100" b="1" i="0" u="none" strike="noStrike">
                          <a:solidFill>
                            <a:srgbClr val="000000"/>
                          </a:solidFill>
                          <a:effectLst/>
                          <a:latin typeface="Calibri"/>
                        </a:rPr>
                        <a:t>1. NOMBRE  DE LA INICIATIVA Y/O PROYECTO DE INVERSIÓN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REACTIVACIÓN ECONÓMICA - Comisión Regional de Competitividad e Innovación del Departamento del Quindío - CRCI. Cluster Q y Ecosistema TIC (En estructuración)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4"/>
                  </a:ext>
                </a:extLst>
              </a:tr>
              <a:tr h="210822">
                <a:tc>
                  <a:txBody>
                    <a:bodyPr/>
                    <a:lstStyle/>
                    <a:p>
                      <a:pPr algn="l" fontAlgn="ctr"/>
                      <a:r>
                        <a:rPr lang="es-CO" sz="1100" b="1" i="0" u="none" strike="noStrike">
                          <a:solidFill>
                            <a:srgbClr val="000000"/>
                          </a:solidFill>
                          <a:effectLst/>
                          <a:latin typeface="Calibri"/>
                        </a:rPr>
                        <a:t>2. VALOR PROYECTO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3.428.295.550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5"/>
                  </a:ext>
                </a:extLst>
              </a:tr>
              <a:tr h="533257">
                <a:tc>
                  <a:txBody>
                    <a:bodyPr/>
                    <a:lstStyle/>
                    <a:p>
                      <a:pPr algn="l" fontAlgn="ctr"/>
                      <a:r>
                        <a:rPr lang="es-CO" sz="1100" b="1" i="0" u="none" strike="noStrike">
                          <a:solidFill>
                            <a:srgbClr val="000000"/>
                          </a:solidFill>
                          <a:effectLst/>
                          <a:latin typeface="Calibri"/>
                        </a:rPr>
                        <a:t>3. PROBLEMÁTICA  QUE SE QUIERE SOLUCIONAR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Bajos niveles de competitividad, productividad, calidad e innovación en los sectores y clústeres del  departamento del Quindío, propiciando, falta de permanencia y sostenibilidad del ingreso en el sistema económico del Departamento del Quindío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6"/>
                  </a:ext>
                </a:extLst>
              </a:tr>
              <a:tr h="1274411">
                <a:tc>
                  <a:txBody>
                    <a:bodyPr/>
                    <a:lstStyle/>
                    <a:p>
                      <a:pPr algn="l" fontAlgn="ctr"/>
                      <a:r>
                        <a:rPr lang="es-CO" sz="1100" b="1" i="0" u="none" strike="noStrike">
                          <a:solidFill>
                            <a:srgbClr val="000000"/>
                          </a:solidFill>
                          <a:effectLst/>
                          <a:latin typeface="Calibri"/>
                        </a:rPr>
                        <a:t>4. ARTICULACIÓN CON EL PLAN DE DESARROLLO DEPARTAMENTAL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dirty="0">
                          <a:solidFill>
                            <a:srgbClr val="000000"/>
                          </a:solidFill>
                          <a:effectLst/>
                          <a:latin typeface="Calibri"/>
                        </a:rPr>
                        <a:t>Artículo 37. ARTICULACIÓN INTERSECTORIAL</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Numeral 7.1 Consolidación del ecosistema clúster - Clúster Q. Adicionalmente propiciar el mejoramiento empresarial de las unidades productivas de bienes y/o servicios, la utilización de herramientas tecnológicas con</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la finalidad del mejoramiento de la competitividad, la sostenibilidad e incentivando la generación de valor agregado en las cadenas de producción que permitan la participación en mercados locales, nacionales e internacionales, generando crecimiento socioeconómico.</a:t>
                      </a:r>
                      <a:br>
                        <a:rPr lang="es-CO" sz="1100" b="0" i="0" u="none" strike="noStrike" dirty="0">
                          <a:solidFill>
                            <a:srgbClr val="000000"/>
                          </a:solidFill>
                          <a:effectLst/>
                          <a:latin typeface="Calibri"/>
                        </a:rPr>
                      </a:br>
                      <a:endParaRPr lang="es-CO" sz="11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7"/>
                  </a:ext>
                </a:extLst>
              </a:tr>
              <a:tr h="161217">
                <a:tc>
                  <a:txBody>
                    <a:bodyPr/>
                    <a:lstStyle/>
                    <a:p>
                      <a:pPr algn="l" fontAlgn="ctr"/>
                      <a:r>
                        <a:rPr lang="es-CO" sz="1100" b="1" i="0" u="none" strike="noStrike">
                          <a:solidFill>
                            <a:srgbClr val="000000"/>
                          </a:solidFill>
                          <a:effectLst/>
                          <a:latin typeface="Calibri"/>
                        </a:rPr>
                        <a:t>4.1  LINEA ESTRATÉGICA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Línea 2: Productividad y Competitividad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8"/>
                  </a:ext>
                </a:extLst>
              </a:tr>
              <a:tr h="223224">
                <a:tc>
                  <a:txBody>
                    <a:bodyPr/>
                    <a:lstStyle/>
                    <a:p>
                      <a:pPr algn="l" fontAlgn="ctr"/>
                      <a:r>
                        <a:rPr lang="es-CO" sz="1100" b="1" i="0" u="none" strike="noStrike">
                          <a:solidFill>
                            <a:srgbClr val="000000"/>
                          </a:solidFill>
                          <a:effectLst/>
                          <a:latin typeface="Calibri"/>
                        </a:rPr>
                        <a:t>4.2 SECTOR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(Sector 10) Comercio, Industria y Turismo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09"/>
                  </a:ext>
                </a:extLst>
              </a:tr>
              <a:tr h="330702">
                <a:tc>
                  <a:txBody>
                    <a:bodyPr/>
                    <a:lstStyle/>
                    <a:p>
                      <a:pPr algn="l" fontAlgn="ctr"/>
                      <a:r>
                        <a:rPr lang="es-CO" sz="1100" b="1" i="0" u="none" strike="noStrike">
                          <a:solidFill>
                            <a:srgbClr val="000000"/>
                          </a:solidFill>
                          <a:effectLst/>
                          <a:latin typeface="Calibri"/>
                        </a:rPr>
                        <a:t>4.3 PROGRAMA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No. 3502 "Productividad y competitividad de las empresas "Tu y Yo con empresas competitivas"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0"/>
                  </a:ext>
                </a:extLst>
              </a:tr>
              <a:tr h="218262">
                <a:tc>
                  <a:txBody>
                    <a:bodyPr/>
                    <a:lstStyle/>
                    <a:p>
                      <a:pPr algn="l" fontAlgn="ctr"/>
                      <a:r>
                        <a:rPr lang="es-CO" sz="1100" b="1" i="0" u="none" strike="noStrike">
                          <a:solidFill>
                            <a:srgbClr val="000000"/>
                          </a:solidFill>
                          <a:effectLst/>
                          <a:latin typeface="Calibri"/>
                        </a:rPr>
                        <a:t>4.4 META PRODUCTO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Código 3502007: Servicio de asistencia técnica para el desarrollo de iniciativas clúster.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1"/>
                  </a:ext>
                </a:extLst>
              </a:tr>
              <a:tr h="270900">
                <a:tc>
                  <a:txBody>
                    <a:bodyPr/>
                    <a:lstStyle/>
                    <a:p>
                      <a:pPr algn="l" fontAlgn="ctr"/>
                      <a:r>
                        <a:rPr lang="es-CO" sz="1100" b="1" i="0" u="none" strike="noStrike">
                          <a:solidFill>
                            <a:srgbClr val="000000"/>
                          </a:solidFill>
                          <a:effectLst/>
                          <a:latin typeface="Calibri"/>
                        </a:rPr>
                        <a:t>4.5  INDICADOR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just" fontAlgn="ctr"/>
                      <a:r>
                        <a:rPr lang="es-CO" sz="1100" b="0" i="0" u="none" strike="noStrike">
                          <a:solidFill>
                            <a:srgbClr val="000000"/>
                          </a:solidFill>
                          <a:effectLst/>
                          <a:latin typeface="Calibri"/>
                        </a:rPr>
                        <a:t>Clústeres asistidos en la implementación de los planes de acción. (Línea esperada: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2"/>
                  </a:ext>
                </a:extLst>
              </a:tr>
              <a:tr h="1593013">
                <a:tc>
                  <a:txBody>
                    <a:bodyPr/>
                    <a:lstStyle/>
                    <a:p>
                      <a:pPr algn="l" fontAlgn="ctr"/>
                      <a:r>
                        <a:rPr lang="es-CO" sz="1100" b="1" i="0" u="none" strike="noStrike" dirty="0">
                          <a:solidFill>
                            <a:srgbClr val="000000"/>
                          </a:solidFill>
                          <a:effectLst/>
                          <a:latin typeface="Calibri"/>
                        </a:rPr>
                        <a:t>5. POBLACIÓN BENEFICIADA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s-CO" sz="1100" b="0" i="0" u="none" strike="noStrike" dirty="0">
                          <a:solidFill>
                            <a:srgbClr val="000000"/>
                          </a:solidFill>
                          <a:effectLst/>
                          <a:latin typeface="Calibri"/>
                        </a:rPr>
                        <a:t>* Del total de los beneficiarios el 50 % serán mujeres empresarias, que incrementaran sus capacidades en la toma de decisiones estratégicas y empresariales.</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Del Total de los beneficiarios el 50 %  serán  mujeres que trabajan en las empresas las cuales incrementaran sus habilidades empresariales.    </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Cuatro (4) Clúster(Turismo, Cafés Especiales, Cueros, Muebles).</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Cuatro (4) Sectores estratégicos (Construcción, Tecnologías de la información, Agroindustria, Turismo de Salud y Bienestar).</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350 empresas que hacen parte de los clúster y sectores.</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 700 personas que hacen parte de estas empresas y de las universidades, de las cuales el 50 % serán mujeres.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0013"/>
                  </a:ext>
                </a:extLst>
              </a:tr>
            </a:tbl>
          </a:graphicData>
        </a:graphic>
      </p:graphicFrame>
      <p:pic>
        <p:nvPicPr>
          <p:cNvPr id="9" name="8 Imagen">
            <a:extLst>
              <a:ext uri="{FF2B5EF4-FFF2-40B4-BE49-F238E27FC236}">
                <a16:creationId xmlns:a16="http://schemas.microsoft.com/office/drawing/2014/main" id="{89CD9951-F1DD-47E3-BD1C-3A67FB167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1354" y="448981"/>
            <a:ext cx="524743" cy="56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496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234011344"/>
              </p:ext>
            </p:extLst>
          </p:nvPr>
        </p:nvGraphicFramePr>
        <p:xfrm>
          <a:off x="901228" y="308938"/>
          <a:ext cx="9633422" cy="5873475"/>
        </p:xfrm>
        <a:graphic>
          <a:graphicData uri="http://schemas.openxmlformats.org/drawingml/2006/table">
            <a:tbl>
              <a:tblPr/>
              <a:tblGrid>
                <a:gridCol w="2585469">
                  <a:extLst>
                    <a:ext uri="{9D8B030D-6E8A-4147-A177-3AD203B41FA5}">
                      <a16:colId xmlns:a16="http://schemas.microsoft.com/office/drawing/2014/main" val="20000"/>
                    </a:ext>
                  </a:extLst>
                </a:gridCol>
                <a:gridCol w="7047953">
                  <a:extLst>
                    <a:ext uri="{9D8B030D-6E8A-4147-A177-3AD203B41FA5}">
                      <a16:colId xmlns:a16="http://schemas.microsoft.com/office/drawing/2014/main" val="20001"/>
                    </a:ext>
                  </a:extLst>
                </a:gridCol>
              </a:tblGrid>
              <a:tr h="353738">
                <a:tc>
                  <a:txBody>
                    <a:bodyPr/>
                    <a:lstStyle/>
                    <a:p>
                      <a:pPr algn="l" fontAlgn="ctr"/>
                      <a:r>
                        <a:rPr lang="es-CO" sz="1100" b="1" i="0" u="none" strike="noStrike">
                          <a:solidFill>
                            <a:srgbClr val="000000"/>
                          </a:solidFill>
                          <a:effectLst/>
                          <a:latin typeface="Calibri"/>
                        </a:rPr>
                        <a:t>6. MUNICIPIOS BENEFICIADOS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Calibri"/>
                        </a:rPr>
                        <a:t>Armenia, Calarcá, Quimbaya, Montenegro, La Tebaida, Filandia, Salento, Córdoba, Pijao, Génova, Buenavista, Circasia.</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17155">
                <a:tc>
                  <a:txBody>
                    <a:bodyPr/>
                    <a:lstStyle/>
                    <a:p>
                      <a:pPr algn="l" fontAlgn="ctr"/>
                      <a:r>
                        <a:rPr lang="es-CO" sz="1100" b="1" i="0" u="none" strike="noStrike">
                          <a:solidFill>
                            <a:srgbClr val="000000"/>
                          </a:solidFill>
                          <a:effectLst/>
                          <a:latin typeface="Calibri"/>
                        </a:rPr>
                        <a:t>7. OBJETIVO GENERAL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Calibri"/>
                        </a:rPr>
                        <a:t>Fortalecer la gestión empresarial de las cadenas productivas y clústeres en el Quindío a partir de la estructuración de un sistema clúster Q , el cierre de brechas competitivas, el incremento de las capacidades  de innovación, con el fin de propiciar desarrollo empresarial y económico, en el departamento.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38525">
                <a:tc>
                  <a:txBody>
                    <a:bodyPr/>
                    <a:lstStyle/>
                    <a:p>
                      <a:pPr algn="l" fontAlgn="ctr"/>
                      <a:r>
                        <a:rPr lang="es-CO" sz="1100" b="1" i="0" u="none" strike="noStrike">
                          <a:solidFill>
                            <a:srgbClr val="000000"/>
                          </a:solidFill>
                          <a:effectLst/>
                          <a:latin typeface="Calibri"/>
                        </a:rPr>
                        <a:t>8. COMPONENTES DEL PROYECTO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Calibri"/>
                        </a:rPr>
                        <a:t>1- Identificación, Análisis y Estrategia para el cierre de brechas competitivas, en los clúster del departamento del Quindío.  ( por clúster y/o sectores priorizados)</a:t>
                      </a:r>
                      <a:br>
                        <a:rPr lang="es-CO" sz="1100" b="0" i="0" u="none" strike="noStrike">
                          <a:solidFill>
                            <a:srgbClr val="000000"/>
                          </a:solidFill>
                          <a:effectLst/>
                          <a:latin typeface="Calibri"/>
                        </a:rPr>
                      </a:br>
                      <a:r>
                        <a:rPr lang="es-CO" sz="1100" b="0" i="0" u="none" strike="noStrike">
                          <a:solidFill>
                            <a:srgbClr val="000000"/>
                          </a:solidFill>
                          <a:effectLst/>
                          <a:latin typeface="Calibri"/>
                        </a:rPr>
                        <a:t>2- Validación de la estrategia competitiva e identificación de negocios emergentes de los clúster estructurados, vinculado a estudios de vigilancia competitiva y tecnológica. </a:t>
                      </a:r>
                      <a:br>
                        <a:rPr lang="es-CO" sz="1100" b="0" i="0" u="none" strike="noStrike">
                          <a:solidFill>
                            <a:srgbClr val="000000"/>
                          </a:solidFill>
                          <a:effectLst/>
                          <a:latin typeface="Calibri"/>
                        </a:rPr>
                      </a:br>
                      <a:r>
                        <a:rPr lang="es-CO" sz="1100" b="0" i="0" u="none" strike="noStrike">
                          <a:solidFill>
                            <a:srgbClr val="000000"/>
                          </a:solidFill>
                          <a:effectLst/>
                          <a:latin typeface="Calibri"/>
                        </a:rPr>
                        <a:t>3- Formular cuatro nuevas rutas competitivas .</a:t>
                      </a:r>
                      <a:br>
                        <a:rPr lang="es-CO" sz="1100" b="0" i="0" u="none" strike="noStrike">
                          <a:solidFill>
                            <a:srgbClr val="000000"/>
                          </a:solidFill>
                          <a:effectLst/>
                          <a:latin typeface="Calibri"/>
                        </a:rPr>
                      </a:br>
                      <a:r>
                        <a:rPr lang="es-CO" sz="1100" b="0" i="0" u="none" strike="noStrike">
                          <a:solidFill>
                            <a:srgbClr val="000000"/>
                          </a:solidFill>
                          <a:effectLst/>
                          <a:latin typeface="Calibri"/>
                        </a:rPr>
                        <a:t>4- Fortalecimiento de la institucionalidad y gobernanza  de  Seis clúster.</a:t>
                      </a:r>
                      <a:br>
                        <a:rPr lang="es-CO" sz="1100" b="0" i="0" u="none" strike="noStrike">
                          <a:solidFill>
                            <a:srgbClr val="000000"/>
                          </a:solidFill>
                          <a:effectLst/>
                          <a:latin typeface="Calibri"/>
                        </a:rPr>
                      </a:br>
                      <a:r>
                        <a:rPr lang="es-CO" sz="1100" b="0" i="0" u="none" strike="noStrike">
                          <a:solidFill>
                            <a:srgbClr val="000000"/>
                          </a:solidFill>
                          <a:effectLst/>
                          <a:latin typeface="Calibri"/>
                        </a:rPr>
                        <a:t>5- Gerencia Clúster Q y gobernanza del ecosistema clúster ( 18 meses)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9592">
                <a:tc>
                  <a:txBody>
                    <a:bodyPr/>
                    <a:lstStyle/>
                    <a:p>
                      <a:pPr algn="l" fontAlgn="ctr"/>
                      <a:r>
                        <a:rPr lang="es-CO" sz="1100" b="1" i="0" u="none" strike="noStrike">
                          <a:solidFill>
                            <a:srgbClr val="000000"/>
                          </a:solidFill>
                          <a:effectLst/>
                          <a:latin typeface="Calibri"/>
                        </a:rPr>
                        <a:t>9. EMPLEOS GENERADOS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dirty="0">
                          <a:solidFill>
                            <a:srgbClr val="000000"/>
                          </a:solidFill>
                          <a:effectLst/>
                          <a:latin typeface="Calibri"/>
                        </a:rPr>
                        <a:t>En la ejecución del proyecto se podrán generar 100 empleos</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Se busca que la empresas beneficiarias puedan sostener los empleos actuales</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7603">
                <a:tc>
                  <a:txBody>
                    <a:bodyPr/>
                    <a:lstStyle/>
                    <a:p>
                      <a:pPr algn="l" fontAlgn="ctr"/>
                      <a:r>
                        <a:rPr lang="es-CO" sz="1100" b="1" i="0" u="none" strike="noStrike">
                          <a:solidFill>
                            <a:srgbClr val="000000"/>
                          </a:solidFill>
                          <a:effectLst/>
                          <a:latin typeface="Calibri"/>
                        </a:rPr>
                        <a:t>10. TIEMPO DE EJECUCÓN DEL PROYECTO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Calibri"/>
                        </a:rPr>
                        <a:t>diez ocho meses (18)</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7884">
                <a:tc>
                  <a:txBody>
                    <a:bodyPr/>
                    <a:lstStyle/>
                    <a:p>
                      <a:pPr algn="l" fontAlgn="ctr"/>
                      <a:r>
                        <a:rPr lang="es-CO" sz="1100" b="1" i="0" u="none" strike="noStrike">
                          <a:solidFill>
                            <a:srgbClr val="000000"/>
                          </a:solidFill>
                          <a:effectLst/>
                          <a:latin typeface="Calibri"/>
                        </a:rPr>
                        <a:t>11.  FUENTES  DE COFINANCIACIÓN DEL PROYECTO  DE INVERSION </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0" i="0" u="none" strike="noStrike">
                          <a:solidFill>
                            <a:srgbClr val="000000"/>
                          </a:solidFill>
                          <a:effectLst/>
                          <a:latin typeface="Calibri"/>
                        </a:rPr>
                        <a:t>No aplica</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18560">
                <a:tc>
                  <a:txBody>
                    <a:bodyPr/>
                    <a:lstStyle/>
                    <a:p>
                      <a:pPr algn="l" fontAlgn="ctr"/>
                      <a:r>
                        <a:rPr lang="es-CO" sz="1100" b="1" i="0" u="none" strike="noStrike">
                          <a:solidFill>
                            <a:srgbClr val="000000"/>
                          </a:solidFill>
                          <a:effectLst/>
                          <a:latin typeface="Calibri"/>
                        </a:rPr>
                        <a:t>12. ENFOQUE CON EL CONPES DE REACTIVACION ECONÓMICA</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alibri"/>
                        </a:rPr>
                        <a:t>Objetivos específicos del plan de acción</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OE 3. Reactivar el sector productivo hacia un crecimiento mayor y más sostenible.</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5.4.3. Aparato productivo: hacia un crecimiento mayor y más sostenible</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Conpes 4023 Política para la reactivación, la repotenciación y el crecimiento Sostenible e incluyente: nuevo compromiso por el futuro de Colombia.</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2.2.1. Creación, sostenimiento y crecimiento empresarial</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2.2.2. Producción sostenible y diversificación</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5.1.1. Compromiso con la generación de empleo</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5.1.2. Compromiso con el crecimiento limpio y sostenible</a:t>
                      </a:r>
                      <a:br>
                        <a:rPr lang="es-CO" sz="1100" b="0" i="0" u="none" strike="noStrike" dirty="0">
                          <a:solidFill>
                            <a:srgbClr val="000000"/>
                          </a:solidFill>
                          <a:effectLst/>
                          <a:latin typeface="Calibri"/>
                        </a:rPr>
                      </a:b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CONPES 3956 Política de Formalización Empresarial.</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5207">
                <a:tc>
                  <a:txBody>
                    <a:bodyPr/>
                    <a:lstStyle/>
                    <a:p>
                      <a:pPr algn="l" fontAlgn="ctr"/>
                      <a:r>
                        <a:rPr lang="es-CO" sz="1100" b="1" i="0" u="none" strike="noStrike">
                          <a:solidFill>
                            <a:srgbClr val="000000"/>
                          </a:solidFill>
                          <a:effectLst/>
                          <a:latin typeface="Calibri"/>
                        </a:rPr>
                        <a:t>13. RELACIÓN DE ESTUDIOS TÉCNICOS CON QUE CUENTA EL PROYECTO</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0" u="none" strike="noStrike" dirty="0">
                          <a:solidFill>
                            <a:srgbClr val="000000"/>
                          </a:solidFill>
                          <a:effectLst/>
                          <a:latin typeface="Calibri"/>
                        </a:rPr>
                        <a:t>Plan regional de Competitividad</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Agenda integrada de competitividad.</a:t>
                      </a:r>
                      <a:br>
                        <a:rPr lang="es-CO" sz="1100" b="0" i="0" u="none" strike="noStrike" dirty="0">
                          <a:solidFill>
                            <a:srgbClr val="000000"/>
                          </a:solidFill>
                          <a:effectLst/>
                          <a:latin typeface="Calibri"/>
                        </a:rPr>
                      </a:br>
                      <a:r>
                        <a:rPr lang="es-CO" sz="1100" b="0" i="0" u="none" strike="noStrike" dirty="0">
                          <a:solidFill>
                            <a:srgbClr val="000000"/>
                          </a:solidFill>
                          <a:effectLst/>
                          <a:latin typeface="Calibri"/>
                        </a:rPr>
                        <a:t>Rutas competitivas</a:t>
                      </a:r>
                    </a:p>
                  </a:txBody>
                  <a:tcPr marL="4874" marR="4874" marT="48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810847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3C5D96A-E3BF-4B2F-A312-86C0D3AB66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1304" y="268451"/>
            <a:ext cx="542589" cy="473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92AD36B2-FCBF-496B-9184-00B4323DA607}"/>
              </a:ext>
            </a:extLst>
          </p:cNvPr>
          <p:cNvGraphicFramePr>
            <a:graphicFrameLocks noGrp="1"/>
          </p:cNvGraphicFramePr>
          <p:nvPr>
            <p:extLst>
              <p:ext uri="{D42A27DB-BD31-4B8C-83A1-F6EECF244321}">
                <p14:modId xmlns:p14="http://schemas.microsoft.com/office/powerpoint/2010/main" val="1255893503"/>
              </p:ext>
            </p:extLst>
          </p:nvPr>
        </p:nvGraphicFramePr>
        <p:xfrm>
          <a:off x="864066" y="268451"/>
          <a:ext cx="9345335" cy="6257341"/>
        </p:xfrm>
        <a:graphic>
          <a:graphicData uri="http://schemas.openxmlformats.org/drawingml/2006/table">
            <a:tbl>
              <a:tblPr/>
              <a:tblGrid>
                <a:gridCol w="2659310">
                  <a:extLst>
                    <a:ext uri="{9D8B030D-6E8A-4147-A177-3AD203B41FA5}">
                      <a16:colId xmlns:a16="http://schemas.microsoft.com/office/drawing/2014/main" val="2825760871"/>
                    </a:ext>
                  </a:extLst>
                </a:gridCol>
                <a:gridCol w="3850656">
                  <a:extLst>
                    <a:ext uri="{9D8B030D-6E8A-4147-A177-3AD203B41FA5}">
                      <a16:colId xmlns:a16="http://schemas.microsoft.com/office/drawing/2014/main" val="3602743787"/>
                    </a:ext>
                  </a:extLst>
                </a:gridCol>
                <a:gridCol w="2835369">
                  <a:extLst>
                    <a:ext uri="{9D8B030D-6E8A-4147-A177-3AD203B41FA5}">
                      <a16:colId xmlns:a16="http://schemas.microsoft.com/office/drawing/2014/main" val="141238126"/>
                    </a:ext>
                  </a:extLst>
                </a:gridCol>
              </a:tblGrid>
              <a:tr h="174646">
                <a:tc rowSpan="4">
                  <a:txBody>
                    <a:bodyPr/>
                    <a:lstStyle/>
                    <a:p>
                      <a:pPr algn="ctr" fontAlgn="b"/>
                      <a:r>
                        <a:rPr lang="es-CO" sz="900" b="0" i="0" u="none" strike="noStrike" dirty="0">
                          <a:solidFill>
                            <a:srgbClr val="000000"/>
                          </a:solidFill>
                          <a:effectLst/>
                          <a:latin typeface="Calibri" panose="020F0502020204030204" pitchFamily="34" charset="0"/>
                        </a:rPr>
                        <a:t> </a:t>
                      </a:r>
                    </a:p>
                  </a:txBody>
                  <a:tcPr marL="2209" marR="2209" marT="22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Calibri" panose="020F0502020204030204" pitchFamily="34" charset="0"/>
                        </a:rPr>
                        <a:t>FORMATO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480747"/>
                  </a:ext>
                </a:extLst>
              </a:tr>
              <a:tr h="160092">
                <a:tc vMerge="1">
                  <a:txBody>
                    <a:bodyPr/>
                    <a:lstStyle/>
                    <a:p>
                      <a:endParaRPr lang="es-CO"/>
                    </a:p>
                  </a:txBody>
                  <a:tcPr/>
                </a:tc>
                <a:tc rowSpan="3">
                  <a:txBody>
                    <a:bodyPr/>
                    <a:lstStyle/>
                    <a:p>
                      <a:pPr algn="ctr" fontAlgn="ctr"/>
                      <a:r>
                        <a:rPr lang="es-MX" sz="900" b="1" i="0" u="none" strike="noStrike">
                          <a:solidFill>
                            <a:srgbClr val="000000"/>
                          </a:solidFill>
                          <a:effectLst/>
                          <a:latin typeface="Calibri" panose="020F0502020204030204" pitchFamily="34" charset="0"/>
                        </a:rPr>
                        <a:t>PROPUESTAS DE   PROYECTOS Y/O INICIATIVAS  DE INVERSIÓN CAPÍTULO INVERSIÓN SGR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096987"/>
                  </a:ext>
                </a:extLst>
              </a:tr>
              <a:tr h="160092">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367703"/>
                  </a:ext>
                </a:extLst>
              </a:tr>
              <a:tr h="160092">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996785"/>
                  </a:ext>
                </a:extLst>
              </a:tr>
              <a:tr h="264078">
                <a:tc>
                  <a:txBody>
                    <a:bodyPr/>
                    <a:lstStyle/>
                    <a:p>
                      <a:pPr algn="l" fontAlgn="ctr"/>
                      <a:r>
                        <a:rPr lang="es-MX" sz="900" b="1" i="0" u="none" strike="noStrike">
                          <a:solidFill>
                            <a:srgbClr val="000000"/>
                          </a:solidFill>
                          <a:effectLst/>
                          <a:latin typeface="Calibri" panose="020F0502020204030204" pitchFamily="34" charset="0"/>
                        </a:rPr>
                        <a:t>1. NOMBRE  DE LA INICIATIVA Y/O PROYECTO DE INVERSIÓN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FORTALECIMIENTO DE UN CENTRO DE INNOVACIÓN Y EMPRENDIMIENTO MEDIANTE EL ACOMPAÑAMIENTO TÉCNICO A EMPRENDEDORES EN EL DEPARTAMENTO DEL QUINDÍO</a:t>
                      </a:r>
                      <a:endParaRPr lang="es-CO" dirty="0"/>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671349489"/>
                  </a:ext>
                </a:extLst>
              </a:tr>
              <a:tr h="264078">
                <a:tc>
                  <a:txBody>
                    <a:bodyPr/>
                    <a:lstStyle/>
                    <a:p>
                      <a:pPr algn="l" fontAlgn="ctr"/>
                      <a:r>
                        <a:rPr lang="es-CO" sz="900" b="1" i="0" u="none" strike="noStrike">
                          <a:solidFill>
                            <a:srgbClr val="000000"/>
                          </a:solidFill>
                          <a:effectLst/>
                          <a:latin typeface="Calibri" panose="020F0502020204030204" pitchFamily="34" charset="0"/>
                        </a:rPr>
                        <a:t>2. VALOR PROYECTO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dirty="0">
                          <a:solidFill>
                            <a:srgbClr val="000000"/>
                          </a:solidFill>
                          <a:effectLst/>
                          <a:latin typeface="Calibri" panose="020F0502020204030204" pitchFamily="34" charset="0"/>
                        </a:rPr>
                        <a:t> $                                                                                                                                                                                                                                         298.915.796,00 </a:t>
                      </a:r>
                      <a:endParaRPr lang="es-CO" dirty="0"/>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686929532"/>
                  </a:ext>
                </a:extLst>
              </a:tr>
              <a:tr h="395063">
                <a:tc>
                  <a:txBody>
                    <a:bodyPr/>
                    <a:lstStyle/>
                    <a:p>
                      <a:pPr algn="l" fontAlgn="ctr"/>
                      <a:r>
                        <a:rPr lang="es-MX" sz="900" b="1" i="0" u="none" strike="noStrike">
                          <a:solidFill>
                            <a:srgbClr val="000000"/>
                          </a:solidFill>
                          <a:effectLst/>
                          <a:latin typeface="Calibri" panose="020F0502020204030204" pitchFamily="34" charset="0"/>
                        </a:rPr>
                        <a:t>3. PROBLEMÁTICA  QUE SE QUIERE SOLUCIONAR</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En el departamento del Quindío no se cuenta con una ruta de acompañamiento al emprendedor, puesto que las diferentes entidades que hacen parte del proceso, acompañan de manera individual, sin articulación y algunas veces doblando esfuerzos que no tienen un impacto positivo en el emprendimiento. </a:t>
                      </a:r>
                      <a:endParaRPr lang="es-CO" dirty="0"/>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687072652"/>
                  </a:ext>
                </a:extLst>
              </a:tr>
              <a:tr h="395063">
                <a:tc>
                  <a:txBody>
                    <a:bodyPr/>
                    <a:lstStyle/>
                    <a:p>
                      <a:pPr algn="l" fontAlgn="ctr"/>
                      <a:r>
                        <a:rPr lang="es-MX" sz="900" b="1" i="0" u="none" strike="noStrike">
                          <a:solidFill>
                            <a:srgbClr val="000000"/>
                          </a:solidFill>
                          <a:effectLst/>
                          <a:latin typeface="Calibri" panose="020F0502020204030204" pitchFamily="34" charset="0"/>
                        </a:rPr>
                        <a:t>4. ARTICULACIÓN CON EL PLAN DE DESARROLLO DEPARTAMENTAL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Orientado a aumentar la productividad y competitividad de las unidades productivas colombianas a través de la implementación de acciones que apunten a la corrección de fallas de mercado.</a:t>
                      </a:r>
                      <a:endParaRPr lang="es-CO"/>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05118899"/>
                  </a:ext>
                </a:extLst>
              </a:tr>
              <a:tr h="133094">
                <a:tc>
                  <a:txBody>
                    <a:bodyPr/>
                    <a:lstStyle/>
                    <a:p>
                      <a:pPr algn="l" fontAlgn="ctr"/>
                      <a:r>
                        <a:rPr lang="es-CO" sz="900" b="1" i="0" u="none" strike="noStrike">
                          <a:solidFill>
                            <a:srgbClr val="000000"/>
                          </a:solidFill>
                          <a:effectLst/>
                          <a:latin typeface="Calibri" panose="020F0502020204030204" pitchFamily="34" charset="0"/>
                        </a:rPr>
                        <a:t>4.1  LINEA ESTRATÉGICA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Línea 2: Productividad y Competitividad</a:t>
                      </a:r>
                      <a:endParaRPr lang="es-CO"/>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928622659"/>
                  </a:ext>
                </a:extLst>
              </a:tr>
              <a:tr h="133094">
                <a:tc>
                  <a:txBody>
                    <a:bodyPr/>
                    <a:lstStyle/>
                    <a:p>
                      <a:pPr algn="l" fontAlgn="ctr"/>
                      <a:r>
                        <a:rPr lang="es-CO" sz="900" b="1" i="0" u="none" strike="noStrike">
                          <a:solidFill>
                            <a:srgbClr val="000000"/>
                          </a:solidFill>
                          <a:effectLst/>
                          <a:latin typeface="Calibri" panose="020F0502020204030204" pitchFamily="34" charset="0"/>
                        </a:rPr>
                        <a:t>4.2 SECTOR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(Sector 10) Comercio, Industria y Turismo</a:t>
                      </a:r>
                      <a:endParaRPr lang="es-CO"/>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45260205"/>
                  </a:ext>
                </a:extLst>
              </a:tr>
              <a:tr h="145105">
                <a:tc>
                  <a:txBody>
                    <a:bodyPr/>
                    <a:lstStyle/>
                    <a:p>
                      <a:pPr algn="l" fontAlgn="ctr"/>
                      <a:r>
                        <a:rPr lang="es-CO" sz="900" b="1" i="0" u="none" strike="noStrike">
                          <a:solidFill>
                            <a:srgbClr val="000000"/>
                          </a:solidFill>
                          <a:effectLst/>
                          <a:latin typeface="Calibri" panose="020F0502020204030204" pitchFamily="34" charset="0"/>
                        </a:rPr>
                        <a:t>4.3 PROGRAMA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No. 3502 "Productividad y competitividad de las empresas "Tu y Yo con empresas competitivas"</a:t>
                      </a:r>
                      <a:endParaRPr lang="es-CO"/>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442190725"/>
                  </a:ext>
                </a:extLst>
              </a:tr>
              <a:tr h="133094">
                <a:tc>
                  <a:txBody>
                    <a:bodyPr/>
                    <a:lstStyle/>
                    <a:p>
                      <a:pPr algn="l" fontAlgn="ctr"/>
                      <a:r>
                        <a:rPr lang="es-CO" sz="900" b="1" i="0" u="none" strike="noStrike">
                          <a:solidFill>
                            <a:srgbClr val="000000"/>
                          </a:solidFill>
                          <a:effectLst/>
                          <a:latin typeface="Calibri" panose="020F0502020204030204" pitchFamily="34" charset="0"/>
                        </a:rPr>
                        <a:t>4.4 META PRODUCTO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3502017 Servicio de asistencia técnica para emprendedores y/o empresas en edad temprana</a:t>
                      </a:r>
                      <a:endParaRPr lang="es-CO" dirty="0"/>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87899197"/>
                  </a:ext>
                </a:extLst>
              </a:tr>
              <a:tr h="133094">
                <a:tc>
                  <a:txBody>
                    <a:bodyPr/>
                    <a:lstStyle/>
                    <a:p>
                      <a:pPr algn="l" fontAlgn="ctr"/>
                      <a:r>
                        <a:rPr lang="es-CO" sz="900" b="1" i="0" u="none" strike="noStrike">
                          <a:solidFill>
                            <a:srgbClr val="000000"/>
                          </a:solidFill>
                          <a:effectLst/>
                          <a:latin typeface="Calibri" panose="020F0502020204030204" pitchFamily="34" charset="0"/>
                        </a:rPr>
                        <a:t>4.5  INDICADOR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dirty="0">
                          <a:solidFill>
                            <a:srgbClr val="000000"/>
                          </a:solidFill>
                          <a:effectLst/>
                          <a:latin typeface="Calibri" panose="020F0502020204030204" pitchFamily="34" charset="0"/>
                        </a:rPr>
                        <a:t>350201701 Necesidades empresariales atendidas a partir de emprendimientos</a:t>
                      </a:r>
                      <a:endParaRPr lang="es-CO" dirty="0"/>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095601132"/>
                  </a:ext>
                </a:extLst>
              </a:tr>
              <a:tr h="133094">
                <a:tc>
                  <a:txBody>
                    <a:bodyPr/>
                    <a:lstStyle/>
                    <a:p>
                      <a:pPr algn="l" fontAlgn="ctr"/>
                      <a:r>
                        <a:rPr lang="es-CO" sz="900" b="1" i="0" u="none" strike="noStrike">
                          <a:solidFill>
                            <a:srgbClr val="000000"/>
                          </a:solidFill>
                          <a:effectLst/>
                          <a:latin typeface="Calibri" panose="020F0502020204030204" pitchFamily="34" charset="0"/>
                        </a:rPr>
                        <a:t>5. POBLACIÓN BENEFICIADA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dirty="0">
                          <a:solidFill>
                            <a:srgbClr val="000000"/>
                          </a:solidFill>
                          <a:effectLst/>
                          <a:latin typeface="Calibri" panose="020F0502020204030204" pitchFamily="34" charset="0"/>
                        </a:rPr>
                        <a:t>1000 personas correspondientes a emprendedores en diferentes fases de acompañamiento</a:t>
                      </a:r>
                      <a:endParaRPr lang="es-CO" dirty="0"/>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23530506"/>
                  </a:ext>
                </a:extLst>
              </a:tr>
              <a:tr h="264078">
                <a:tc>
                  <a:txBody>
                    <a:bodyPr/>
                    <a:lstStyle/>
                    <a:p>
                      <a:pPr algn="l" fontAlgn="ctr"/>
                      <a:r>
                        <a:rPr lang="es-CO" sz="900" b="1" i="0" u="none" strike="noStrike">
                          <a:solidFill>
                            <a:srgbClr val="000000"/>
                          </a:solidFill>
                          <a:effectLst/>
                          <a:latin typeface="Calibri" panose="020F0502020204030204" pitchFamily="34" charset="0"/>
                        </a:rPr>
                        <a:t>6. MUNICIPIOS BENEFICIADOS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El Centro de Innovación y Emprendimiento  beneficiará a todo el departamento del Quindío, tanto a su ciudad capital Armenia como a sus 11 municipios: Calarcá, Circasia, Filandia, Salento, Montenegro, Quimbaya, la Tebaida, Cordoba, Buena Vista, Pijao y Génova.</a:t>
                      </a:r>
                      <a:endParaRPr lang="es-CO" dirty="0"/>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661793611"/>
                  </a:ext>
                </a:extLst>
              </a:tr>
              <a:tr h="264078">
                <a:tc>
                  <a:txBody>
                    <a:bodyPr/>
                    <a:lstStyle/>
                    <a:p>
                      <a:pPr algn="l" fontAlgn="ctr"/>
                      <a:r>
                        <a:rPr lang="es-CO" sz="900" b="1" i="0" u="none" strike="noStrike">
                          <a:solidFill>
                            <a:srgbClr val="000000"/>
                          </a:solidFill>
                          <a:effectLst/>
                          <a:latin typeface="Calibri" panose="020F0502020204030204" pitchFamily="34" charset="0"/>
                        </a:rPr>
                        <a:t>7. OBJETIVO GENERAL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Fortalecer los espacios para el acompañamiento y seguimiento integral de los procesos de emprendimiento e innovación empresarial en el departamento del Quindío.</a:t>
                      </a:r>
                      <a:endParaRPr lang="es-CO"/>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809294455"/>
                  </a:ext>
                </a:extLst>
              </a:tr>
              <a:tr h="264078">
                <a:tc>
                  <a:txBody>
                    <a:bodyPr/>
                    <a:lstStyle/>
                    <a:p>
                      <a:pPr algn="l" fontAlgn="ctr"/>
                      <a:r>
                        <a:rPr lang="es-CO" sz="900" b="1" i="0" u="none" strike="noStrike">
                          <a:solidFill>
                            <a:srgbClr val="000000"/>
                          </a:solidFill>
                          <a:effectLst/>
                          <a:latin typeface="Calibri" panose="020F0502020204030204" pitchFamily="34" charset="0"/>
                        </a:rPr>
                        <a:t>8. COMPONENTES DEL PROYECTO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1. Incrementar el acceso a equipos y herramientas para presentar un servicio adecuado de acompañamiento integral a emprendimientos</a:t>
                      </a:r>
                      <a:br>
                        <a:rPr lang="es-MX" sz="900" b="0" i="0" u="none" strike="noStrike" dirty="0">
                          <a:solidFill>
                            <a:srgbClr val="000000"/>
                          </a:solidFill>
                          <a:effectLst/>
                          <a:latin typeface="Calibri" panose="020F0502020204030204" pitchFamily="34" charset="0"/>
                        </a:rPr>
                      </a:br>
                      <a:r>
                        <a:rPr lang="es-MX" sz="900" b="0" i="0" u="none" strike="noStrike" dirty="0">
                          <a:solidFill>
                            <a:srgbClr val="000000"/>
                          </a:solidFill>
                          <a:effectLst/>
                          <a:latin typeface="Calibri" panose="020F0502020204030204" pitchFamily="34" charset="0"/>
                        </a:rPr>
                        <a:t>2. Fortalecer los procesos de acompañamiento integral a emprendimientos</a:t>
                      </a:r>
                      <a:endParaRPr lang="es-CO" dirty="0"/>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17368186"/>
                  </a:ext>
                </a:extLst>
              </a:tr>
              <a:tr h="264078">
                <a:tc>
                  <a:txBody>
                    <a:bodyPr/>
                    <a:lstStyle/>
                    <a:p>
                      <a:pPr algn="l" fontAlgn="ctr"/>
                      <a:r>
                        <a:rPr lang="es-CO" sz="900" b="1" i="0" u="none" strike="noStrike">
                          <a:solidFill>
                            <a:srgbClr val="000000"/>
                          </a:solidFill>
                          <a:effectLst/>
                          <a:latin typeface="Calibri" panose="020F0502020204030204" pitchFamily="34" charset="0"/>
                        </a:rPr>
                        <a:t>9. EMPLEOS GENERADOS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5 empleos directos</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30 empleos indirectos</a:t>
                      </a:r>
                      <a:endParaRPr lang="es-CO"/>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343106449"/>
                  </a:ext>
                </a:extLst>
              </a:tr>
              <a:tr h="133094">
                <a:tc>
                  <a:txBody>
                    <a:bodyPr/>
                    <a:lstStyle/>
                    <a:p>
                      <a:pPr algn="l" fontAlgn="ctr"/>
                      <a:r>
                        <a:rPr lang="es-MX" sz="900" b="1" i="0" u="none" strike="noStrike">
                          <a:solidFill>
                            <a:srgbClr val="000000"/>
                          </a:solidFill>
                          <a:effectLst/>
                          <a:latin typeface="Calibri" panose="020F0502020204030204" pitchFamily="34" charset="0"/>
                        </a:rPr>
                        <a:t>10. TIEMPO DE EJECUCÓN DEL PROYECTO</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12 meses</a:t>
                      </a:r>
                      <a:endParaRPr lang="es-CO"/>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512523131"/>
                  </a:ext>
                </a:extLst>
              </a:tr>
              <a:tr h="264078">
                <a:tc>
                  <a:txBody>
                    <a:bodyPr/>
                    <a:lstStyle/>
                    <a:p>
                      <a:pPr algn="l" fontAlgn="ctr"/>
                      <a:r>
                        <a:rPr lang="es-MX" sz="900" b="1" i="0" u="none" strike="noStrike">
                          <a:solidFill>
                            <a:srgbClr val="000000"/>
                          </a:solidFill>
                          <a:effectLst/>
                          <a:latin typeface="Calibri" panose="020F0502020204030204" pitchFamily="34" charset="0"/>
                        </a:rPr>
                        <a:t>11.  FUENTES  DE COFINANCIACIÓN DEL PROYECTO  DE INVERSION </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No aplica</a:t>
                      </a:r>
                      <a:endParaRPr lang="es-CO"/>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4161243"/>
                  </a:ext>
                </a:extLst>
              </a:tr>
              <a:tr h="1049985">
                <a:tc>
                  <a:txBody>
                    <a:bodyPr/>
                    <a:lstStyle/>
                    <a:p>
                      <a:pPr algn="l" fontAlgn="ctr"/>
                      <a:r>
                        <a:rPr lang="es-MX" sz="900" b="1" i="0" u="none" strike="noStrike">
                          <a:solidFill>
                            <a:srgbClr val="000000"/>
                          </a:solidFill>
                          <a:effectLst/>
                          <a:latin typeface="Calibri" panose="020F0502020204030204" pitchFamily="34" charset="0"/>
                        </a:rPr>
                        <a:t>12. ENFOQUE CON EL CONPES DE REACTIVACION ECONÓMICA</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br>
                        <a:rPr lang="es-MX" sz="900" b="0" i="0" u="none" strike="noStrike" dirty="0">
                          <a:solidFill>
                            <a:srgbClr val="000000"/>
                          </a:solidFill>
                          <a:effectLst/>
                          <a:latin typeface="Calibri" panose="020F0502020204030204" pitchFamily="34" charset="0"/>
                        </a:rPr>
                      </a:br>
                      <a:r>
                        <a:rPr lang="es-MX" sz="900" b="0" i="0" u="none" strike="noStrike" dirty="0">
                          <a:solidFill>
                            <a:srgbClr val="000000"/>
                          </a:solidFill>
                          <a:effectLst/>
                          <a:latin typeface="Calibri" panose="020F0502020204030204" pitchFamily="34" charset="0"/>
                        </a:rPr>
                        <a:t>El CONPES POLÍTICA PARA LA REACTIVACIÓN, LA REPOTENCIACIÓN Y EL CRECIMIENTO</a:t>
                      </a:r>
                      <a:br>
                        <a:rPr lang="es-MX" sz="900" b="0" i="0" u="none" strike="noStrike" dirty="0">
                          <a:solidFill>
                            <a:srgbClr val="000000"/>
                          </a:solidFill>
                          <a:effectLst/>
                          <a:latin typeface="Calibri" panose="020F0502020204030204" pitchFamily="34" charset="0"/>
                        </a:rPr>
                      </a:br>
                      <a:r>
                        <a:rPr lang="es-MX" sz="900" b="0" i="0" u="none" strike="noStrike" dirty="0">
                          <a:solidFill>
                            <a:srgbClr val="000000"/>
                          </a:solidFill>
                          <a:effectLst/>
                          <a:latin typeface="Calibri" panose="020F0502020204030204" pitchFamily="34" charset="0"/>
                        </a:rPr>
                        <a:t>SOSTENIBLE E INCLUYENTE: NUEVO COMPROMISO POR EL FUTURO DE COLOMBIA del febrero 2021, en el Capitulo 4 DIAGNOSTICO  referente a 4.3. Afectación de las operaciones de las empresas y de la demanda por sus productos y servicios, se refiere en el 4.3.1. Retos en el funcionamiento del mercado laboral, donde se hace mención a 4.3.2. Alta carga regulatoria para las empresas, 4.3.3. Baja participación de mi pymes en compras públicas, 4.3.4. Bajo acceso a financiamiento, 4.3.5. Bajos niveles de internacionalización.</a:t>
                      </a:r>
                      <a:br>
                        <a:rPr lang="es-MX" sz="900" b="0" i="0" u="none" strike="noStrike" dirty="0">
                          <a:solidFill>
                            <a:srgbClr val="000000"/>
                          </a:solidFill>
                          <a:effectLst/>
                          <a:latin typeface="Calibri" panose="020F0502020204030204" pitchFamily="34" charset="0"/>
                        </a:rPr>
                      </a:br>
                      <a:br>
                        <a:rPr lang="es-MX" sz="900" b="0" i="0" u="none" strike="noStrike" dirty="0">
                          <a:solidFill>
                            <a:srgbClr val="000000"/>
                          </a:solidFill>
                          <a:effectLst/>
                          <a:latin typeface="Calibri" panose="020F0502020204030204" pitchFamily="34" charset="0"/>
                        </a:rPr>
                      </a:br>
                      <a:r>
                        <a:rPr lang="es-MX" sz="900" b="0" i="0" u="none" strike="noStrike" dirty="0">
                          <a:solidFill>
                            <a:srgbClr val="000000"/>
                          </a:solidFill>
                          <a:effectLst/>
                          <a:latin typeface="Calibri" panose="020F0502020204030204" pitchFamily="34" charset="0"/>
                        </a:rPr>
                        <a:t>Todos los anteriores, fueron elementos tenidos en cuanta en la formulación de la Ley de Emprendimiento 2069 de Diciembre de 2020.</a:t>
                      </a:r>
                      <a:endParaRPr lang="es-CO" dirty="0"/>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1868091"/>
                  </a:ext>
                </a:extLst>
              </a:tr>
              <a:tr h="727652">
                <a:tc>
                  <a:txBody>
                    <a:bodyPr/>
                    <a:lstStyle/>
                    <a:p>
                      <a:pPr algn="l" fontAlgn="ctr"/>
                      <a:r>
                        <a:rPr lang="es-MX" sz="900" b="1" i="0" u="none" strike="noStrike">
                          <a:solidFill>
                            <a:srgbClr val="000000"/>
                          </a:solidFill>
                          <a:effectLst/>
                          <a:latin typeface="Calibri" panose="020F0502020204030204" pitchFamily="34" charset="0"/>
                        </a:rPr>
                        <a:t>13. RELACIÓN DE ESTUDIOS TÉCNICOS CON QUE CUENTA EL PROYECTO</a:t>
                      </a:r>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Se cuenta con el estudio de Estructuración y Funcionamiento del Centro de Innovación y Emprendimiento DISTRITO Q, el cual fue elaborado desde la mesa técnica de la Red Regional de Emprendimiento del Quindío y el Estudio de diseño para la adecuación del Centro de Innovación y emprendimiento.  </a:t>
                      </a:r>
                      <a:endParaRPr lang="es-CO" dirty="0"/>
                    </a:p>
                  </a:txBody>
                  <a:tcPr marL="2209" marR="2209" marT="2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598129659"/>
                  </a:ext>
                </a:extLst>
              </a:tr>
            </a:tbl>
          </a:graphicData>
        </a:graphic>
      </p:graphicFrame>
    </p:spTree>
    <p:extLst>
      <p:ext uri="{BB962C8B-B14F-4D97-AF65-F5344CB8AC3E}">
        <p14:creationId xmlns:p14="http://schemas.microsoft.com/office/powerpoint/2010/main" val="322322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13701" y="649844"/>
            <a:ext cx="10112360" cy="625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es-CO" sz="3200" b="1" dirty="0">
                <a:solidFill>
                  <a:schemeClr val="tx1"/>
                </a:solidFill>
              </a:rPr>
              <a:t>Ejercicios de participación  de conformidad con los lineamientos metodológicos</a:t>
            </a:r>
          </a:p>
        </p:txBody>
      </p:sp>
      <p:sp>
        <p:nvSpPr>
          <p:cNvPr id="2" name="1 Rectángulo"/>
          <p:cNvSpPr/>
          <p:nvPr/>
        </p:nvSpPr>
        <p:spPr>
          <a:xfrm>
            <a:off x="4075695" y="2700474"/>
            <a:ext cx="3128212" cy="50532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GOBERNACIONES</a:t>
            </a:r>
          </a:p>
        </p:txBody>
      </p:sp>
      <p:sp>
        <p:nvSpPr>
          <p:cNvPr id="9" name="8 Rectángulo"/>
          <p:cNvSpPr/>
          <p:nvPr/>
        </p:nvSpPr>
        <p:spPr>
          <a:xfrm>
            <a:off x="7841580" y="2694488"/>
            <a:ext cx="2975811" cy="50532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ALCALDÍAS</a:t>
            </a:r>
          </a:p>
        </p:txBody>
      </p:sp>
      <p:sp>
        <p:nvSpPr>
          <p:cNvPr id="10" name="9 Rectángulo"/>
          <p:cNvSpPr/>
          <p:nvPr/>
        </p:nvSpPr>
        <p:spPr>
          <a:xfrm>
            <a:off x="5848350" y="1906141"/>
            <a:ext cx="2975811" cy="50532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EJERCICIOS DE PLANEACIÓN</a:t>
            </a:r>
          </a:p>
        </p:txBody>
      </p:sp>
      <p:sp>
        <p:nvSpPr>
          <p:cNvPr id="11" name="10 Rectángulo"/>
          <p:cNvSpPr/>
          <p:nvPr/>
        </p:nvSpPr>
        <p:spPr>
          <a:xfrm>
            <a:off x="4067676" y="3352214"/>
            <a:ext cx="3128212" cy="50532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dirty="0">
                <a:solidFill>
                  <a:schemeClr val="tx1"/>
                </a:solidFill>
              </a:rPr>
              <a:t>1.Asignación Inversión Regional </a:t>
            </a:r>
          </a:p>
        </p:txBody>
      </p:sp>
      <p:sp>
        <p:nvSpPr>
          <p:cNvPr id="12" name="11 Rectángulo"/>
          <p:cNvSpPr/>
          <p:nvPr/>
        </p:nvSpPr>
        <p:spPr>
          <a:xfrm>
            <a:off x="4067676" y="4050046"/>
            <a:ext cx="3128211" cy="50532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dirty="0">
                <a:solidFill>
                  <a:schemeClr val="tx1"/>
                </a:solidFill>
              </a:rPr>
              <a:t>2. Asignaciones Directas</a:t>
            </a:r>
          </a:p>
        </p:txBody>
      </p:sp>
      <p:sp>
        <p:nvSpPr>
          <p:cNvPr id="13" name="12 Rectángulo"/>
          <p:cNvSpPr/>
          <p:nvPr/>
        </p:nvSpPr>
        <p:spPr>
          <a:xfrm>
            <a:off x="4067676" y="4737264"/>
            <a:ext cx="3128212" cy="93846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1400" dirty="0">
                <a:solidFill>
                  <a:schemeClr val="tx1"/>
                </a:solidFill>
              </a:rPr>
              <a:t>3. Asignaciones Directas Indígenas, Comunidades Negras, Afrocolombianos, Raizales , Palenqueras</a:t>
            </a:r>
          </a:p>
        </p:txBody>
      </p:sp>
      <p:sp>
        <p:nvSpPr>
          <p:cNvPr id="14" name="13 Rectángulo"/>
          <p:cNvSpPr/>
          <p:nvPr/>
        </p:nvSpPr>
        <p:spPr>
          <a:xfrm>
            <a:off x="7841579" y="3352214"/>
            <a:ext cx="2975811" cy="50532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solidFill>
                  <a:schemeClr val="tx1"/>
                </a:solidFill>
              </a:rPr>
              <a:t>1. Asignaciones para la Inversión Local</a:t>
            </a:r>
          </a:p>
        </p:txBody>
      </p:sp>
      <p:sp>
        <p:nvSpPr>
          <p:cNvPr id="15" name="14 Rectángulo"/>
          <p:cNvSpPr/>
          <p:nvPr/>
        </p:nvSpPr>
        <p:spPr>
          <a:xfrm>
            <a:off x="7841580" y="4050046"/>
            <a:ext cx="2975811" cy="50532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solidFill>
                  <a:schemeClr val="tx1"/>
                </a:solidFill>
              </a:rPr>
              <a:t>2. Asignaciones Directas</a:t>
            </a:r>
          </a:p>
        </p:txBody>
      </p:sp>
      <p:sp>
        <p:nvSpPr>
          <p:cNvPr id="16" name="15 Rectángulo"/>
          <p:cNvSpPr/>
          <p:nvPr/>
        </p:nvSpPr>
        <p:spPr>
          <a:xfrm>
            <a:off x="7841580" y="4737265"/>
            <a:ext cx="2975811" cy="93846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00" dirty="0">
                <a:solidFill>
                  <a:schemeClr val="tx1"/>
                </a:solidFill>
              </a:rPr>
              <a:t>3. Asignaciones Directas Indígenas, Comunidades Negras, Afrocolombianos, Raizales, Palenqueras</a:t>
            </a:r>
          </a:p>
        </p:txBody>
      </p:sp>
      <p:cxnSp>
        <p:nvCxnSpPr>
          <p:cNvPr id="19" name="18 Conector recto"/>
          <p:cNvCxnSpPr/>
          <p:nvPr/>
        </p:nvCxnSpPr>
        <p:spPr>
          <a:xfrm>
            <a:off x="5078329" y="2528637"/>
            <a:ext cx="0" cy="1658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a:endCxn id="9" idx="0"/>
          </p:cNvCxnSpPr>
          <p:nvPr/>
        </p:nvCxnSpPr>
        <p:spPr>
          <a:xfrm>
            <a:off x="9329484" y="2540668"/>
            <a:ext cx="2" cy="1538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7508708" y="2947151"/>
            <a:ext cx="0" cy="22593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a:endCxn id="9" idx="1"/>
          </p:cNvCxnSpPr>
          <p:nvPr/>
        </p:nvCxnSpPr>
        <p:spPr>
          <a:xfrm>
            <a:off x="7508708" y="2947151"/>
            <a:ext cx="332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a:endCxn id="14" idx="1"/>
          </p:cNvCxnSpPr>
          <p:nvPr/>
        </p:nvCxnSpPr>
        <p:spPr>
          <a:xfrm>
            <a:off x="7508708" y="3604877"/>
            <a:ext cx="3328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a:endCxn id="15" idx="1"/>
          </p:cNvCxnSpPr>
          <p:nvPr/>
        </p:nvCxnSpPr>
        <p:spPr>
          <a:xfrm>
            <a:off x="7508708" y="4302709"/>
            <a:ext cx="3328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a:endCxn id="16" idx="1"/>
          </p:cNvCxnSpPr>
          <p:nvPr/>
        </p:nvCxnSpPr>
        <p:spPr>
          <a:xfrm>
            <a:off x="7508708" y="5206496"/>
            <a:ext cx="332872"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3634539" y="2947151"/>
            <a:ext cx="0" cy="22593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a:endCxn id="2" idx="1"/>
          </p:cNvCxnSpPr>
          <p:nvPr/>
        </p:nvCxnSpPr>
        <p:spPr>
          <a:xfrm>
            <a:off x="3642558" y="2953137"/>
            <a:ext cx="4331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a:endCxn id="11" idx="1"/>
          </p:cNvCxnSpPr>
          <p:nvPr/>
        </p:nvCxnSpPr>
        <p:spPr>
          <a:xfrm>
            <a:off x="3634539" y="3604877"/>
            <a:ext cx="4331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a:endCxn id="12" idx="1"/>
          </p:cNvCxnSpPr>
          <p:nvPr/>
        </p:nvCxnSpPr>
        <p:spPr>
          <a:xfrm>
            <a:off x="3634539" y="4302709"/>
            <a:ext cx="4331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a:endCxn id="13" idx="1"/>
          </p:cNvCxnSpPr>
          <p:nvPr/>
        </p:nvCxnSpPr>
        <p:spPr>
          <a:xfrm>
            <a:off x="3634539" y="5206495"/>
            <a:ext cx="43313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5078329" y="2528637"/>
            <a:ext cx="42511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1057124" y="2694488"/>
            <a:ext cx="1855521" cy="482559"/>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LÍDER</a:t>
            </a:r>
          </a:p>
        </p:txBody>
      </p:sp>
      <p:sp>
        <p:nvSpPr>
          <p:cNvPr id="45" name="44 Rectángulo"/>
          <p:cNvSpPr/>
          <p:nvPr/>
        </p:nvSpPr>
        <p:spPr>
          <a:xfrm>
            <a:off x="1067827" y="3386827"/>
            <a:ext cx="1855521" cy="2288887"/>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rPr>
              <a:t>EJERCICIOS DE PARTICIPACIÓN</a:t>
            </a:r>
          </a:p>
        </p:txBody>
      </p:sp>
    </p:spTree>
    <p:extLst>
      <p:ext uri="{BB962C8B-B14F-4D97-AF65-F5344CB8AC3E}">
        <p14:creationId xmlns:p14="http://schemas.microsoft.com/office/powerpoint/2010/main" val="10492229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CD9951-F1DD-47E3-BD1C-3A67FB1671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3633" y="421231"/>
            <a:ext cx="542589" cy="473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1F53D320-51AC-4653-99DA-7140011974A9}"/>
              </a:ext>
            </a:extLst>
          </p:cNvPr>
          <p:cNvGraphicFramePr>
            <a:graphicFrameLocks noGrp="1"/>
          </p:cNvGraphicFramePr>
          <p:nvPr>
            <p:extLst>
              <p:ext uri="{D42A27DB-BD31-4B8C-83A1-F6EECF244321}">
                <p14:modId xmlns:p14="http://schemas.microsoft.com/office/powerpoint/2010/main" val="1191791947"/>
              </p:ext>
            </p:extLst>
          </p:nvPr>
        </p:nvGraphicFramePr>
        <p:xfrm>
          <a:off x="906011" y="233619"/>
          <a:ext cx="9353724" cy="6283539"/>
        </p:xfrm>
        <a:graphic>
          <a:graphicData uri="http://schemas.openxmlformats.org/drawingml/2006/table">
            <a:tbl>
              <a:tblPr/>
              <a:tblGrid>
                <a:gridCol w="2482089">
                  <a:extLst>
                    <a:ext uri="{9D8B030D-6E8A-4147-A177-3AD203B41FA5}">
                      <a16:colId xmlns:a16="http://schemas.microsoft.com/office/drawing/2014/main" val="3058401342"/>
                    </a:ext>
                  </a:extLst>
                </a:gridCol>
                <a:gridCol w="4287554">
                  <a:extLst>
                    <a:ext uri="{9D8B030D-6E8A-4147-A177-3AD203B41FA5}">
                      <a16:colId xmlns:a16="http://schemas.microsoft.com/office/drawing/2014/main" val="3198994944"/>
                    </a:ext>
                  </a:extLst>
                </a:gridCol>
                <a:gridCol w="2584081">
                  <a:extLst>
                    <a:ext uri="{9D8B030D-6E8A-4147-A177-3AD203B41FA5}">
                      <a16:colId xmlns:a16="http://schemas.microsoft.com/office/drawing/2014/main" val="1079747644"/>
                    </a:ext>
                  </a:extLst>
                </a:gridCol>
              </a:tblGrid>
              <a:tr h="176899">
                <a:tc rowSpan="4">
                  <a:txBody>
                    <a:bodyPr/>
                    <a:lstStyle/>
                    <a:p>
                      <a:pPr algn="ctr" fontAlgn="ctr"/>
                      <a:r>
                        <a:rPr lang="es-CO" sz="900" b="0" i="0" u="none" strike="noStrike" dirty="0">
                          <a:solidFill>
                            <a:srgbClr val="000000"/>
                          </a:solidFill>
                          <a:effectLst/>
                          <a:latin typeface="Calibri" panose="020F0502020204030204" pitchFamily="34" charset="0"/>
                        </a:rPr>
                        <a:t>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a:solidFill>
                            <a:srgbClr val="000000"/>
                          </a:solidFill>
                          <a:effectLst/>
                          <a:latin typeface="Arial" panose="020B0604020202020204" pitchFamily="34" charset="0"/>
                        </a:rPr>
                        <a:t>FORMATO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961659"/>
                  </a:ext>
                </a:extLst>
              </a:tr>
              <a:tr h="142279">
                <a:tc vMerge="1">
                  <a:txBody>
                    <a:bodyPr/>
                    <a:lstStyle/>
                    <a:p>
                      <a:endParaRPr lang="es-CO"/>
                    </a:p>
                  </a:txBody>
                  <a:tcPr/>
                </a:tc>
                <a:tc rowSpan="3">
                  <a:txBody>
                    <a:bodyPr/>
                    <a:lstStyle/>
                    <a:p>
                      <a:pPr algn="ctr" fontAlgn="ctr"/>
                      <a:r>
                        <a:rPr lang="es-MX" sz="900" b="1" i="0" u="none" strike="noStrike" dirty="0">
                          <a:solidFill>
                            <a:srgbClr val="000000"/>
                          </a:solidFill>
                          <a:effectLst/>
                          <a:latin typeface="Arial" panose="020B0604020202020204" pitchFamily="34" charset="0"/>
                        </a:rPr>
                        <a:t>PROPUESTAS DE PROYECTOS Y/O INICIATIVAS  DE INVERSIÓN CAPÍTULO INVERSIÓN SGR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416924"/>
                  </a:ext>
                </a:extLst>
              </a:tr>
              <a:tr h="281327">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01032"/>
                  </a:ext>
                </a:extLst>
              </a:tr>
              <a:tr h="0">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297930"/>
                  </a:ext>
                </a:extLst>
              </a:tr>
              <a:tr h="382262">
                <a:tc>
                  <a:txBody>
                    <a:bodyPr/>
                    <a:lstStyle/>
                    <a:p>
                      <a:pPr algn="just" fontAlgn="ctr"/>
                      <a:r>
                        <a:rPr lang="es-MX" sz="900" b="1" i="0" u="none" strike="noStrike" dirty="0">
                          <a:solidFill>
                            <a:srgbClr val="000000"/>
                          </a:solidFill>
                          <a:effectLst/>
                          <a:latin typeface="Calibri" panose="020F0502020204030204" pitchFamily="34" charset="0"/>
                        </a:rPr>
                        <a:t>1. NOMBRE  DE LA INICIATIVA Y/O PROYECTO DE INVERSIÓN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FORTALECIMIENTO DE LA GESTIÓN EMPRESARIAL DE LAS CADENAS PRODUCTIVAS Y CLÚSTERES A PARTIR DE LA ESTRUCTURACIÓN DEL  SISTEMA CLÚSTER PARA  FOMENTAR EL DESARROLLO EMPRESARIAL Y ECONÓMICO, EN EL DEPARTAMENTO DEL QUINDÍO</a:t>
                      </a:r>
                      <a:endParaRPr lang="es-CO" dirty="0"/>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956986734"/>
                  </a:ext>
                </a:extLst>
              </a:tr>
              <a:tr h="453006">
                <a:tc>
                  <a:txBody>
                    <a:bodyPr/>
                    <a:lstStyle/>
                    <a:p>
                      <a:pPr algn="l" fontAlgn="ctr"/>
                      <a:r>
                        <a:rPr lang="es-CO" sz="900" b="1" i="0" u="none" strike="noStrike">
                          <a:solidFill>
                            <a:srgbClr val="000000"/>
                          </a:solidFill>
                          <a:effectLst/>
                          <a:latin typeface="Calibri" panose="020F0502020204030204" pitchFamily="34" charset="0"/>
                        </a:rPr>
                        <a:t>2. VALOR PROYECTO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VALOR TOTAL : $ 1.464.976.000</a:t>
                      </a:r>
                      <a:br>
                        <a:rPr lang="es-CO" sz="900" b="0" i="0" u="none" strike="noStrike">
                          <a:solidFill>
                            <a:srgbClr val="000000"/>
                          </a:solidFill>
                          <a:effectLst/>
                          <a:latin typeface="Calibri" panose="020F0502020204030204" pitchFamily="34" charset="0"/>
                        </a:rPr>
                      </a:br>
                      <a:r>
                        <a:rPr lang="es-CO" sz="900" b="0" i="0" u="none" strike="noStrike">
                          <a:solidFill>
                            <a:srgbClr val="000000"/>
                          </a:solidFill>
                          <a:effectLst/>
                          <a:latin typeface="Calibri" panose="020F0502020204030204" pitchFamily="34" charset="0"/>
                        </a:rPr>
                        <a:t>SISTEMA GENERAL DE REGALIAS: $ 1.185.504.000</a:t>
                      </a:r>
                      <a:br>
                        <a:rPr lang="es-CO" sz="900" b="0" i="0" u="none" strike="noStrike">
                          <a:solidFill>
                            <a:srgbClr val="000000"/>
                          </a:solidFill>
                          <a:effectLst/>
                          <a:latin typeface="Calibri" panose="020F0502020204030204" pitchFamily="34" charset="0"/>
                        </a:rPr>
                      </a:br>
                      <a:r>
                        <a:rPr lang="es-CO" sz="900" b="0" i="0" u="none" strike="noStrike">
                          <a:solidFill>
                            <a:srgbClr val="000000"/>
                          </a:solidFill>
                          <a:effectLst/>
                          <a:latin typeface="Calibri" panose="020F0502020204030204" pitchFamily="34" charset="0"/>
                        </a:rPr>
                        <a:t>CONTRAPARTIDA CAMARA DE COMERCIO DE ARMENIA Y DEL QUINDIO: $ 279.472.000</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191691380"/>
                  </a:ext>
                </a:extLst>
              </a:tr>
              <a:tr h="289948">
                <a:tc>
                  <a:txBody>
                    <a:bodyPr/>
                    <a:lstStyle/>
                    <a:p>
                      <a:pPr algn="just" fontAlgn="ctr"/>
                      <a:r>
                        <a:rPr lang="es-MX" sz="900" b="1" i="0" u="none" strike="noStrike">
                          <a:solidFill>
                            <a:srgbClr val="000000"/>
                          </a:solidFill>
                          <a:effectLst/>
                          <a:latin typeface="Calibri" panose="020F0502020204030204" pitchFamily="34" charset="0"/>
                        </a:rPr>
                        <a:t>3. PROBLEMÁTICA  QUE SE QUIERE SOLUCIONAR</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Bajos niveles de competitividad, productividad, calidad e innovación en los sectores y clústeres del  departamento del Quindío, propiciando, falta de permanencia y sostenibilidad del ingreso en el sistema económico del Departamento del Quindío</a:t>
                      </a:r>
                      <a:endParaRPr lang="es-CO" dirty="0"/>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70400408"/>
                  </a:ext>
                </a:extLst>
              </a:tr>
              <a:tr h="360727">
                <a:tc>
                  <a:txBody>
                    <a:bodyPr/>
                    <a:lstStyle/>
                    <a:p>
                      <a:pPr algn="just" fontAlgn="ctr"/>
                      <a:r>
                        <a:rPr lang="es-MX" sz="900" b="1" i="0" u="none" strike="noStrike">
                          <a:solidFill>
                            <a:srgbClr val="000000"/>
                          </a:solidFill>
                          <a:effectLst/>
                          <a:latin typeface="Calibri" panose="020F0502020204030204" pitchFamily="34" charset="0"/>
                        </a:rPr>
                        <a:t>4. ARTICULACIÓN CON EL PLAN DE DESARROLLO DEPARTAMENTAL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Orientado a aumentar la productividad y competitividad de las unidades productivas colombianas a través de la implementación de acciones que apunten a la corrección de fallas de mercado.</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809808804"/>
                  </a:ext>
                </a:extLst>
              </a:tr>
              <a:tr h="176169">
                <a:tc>
                  <a:txBody>
                    <a:bodyPr/>
                    <a:lstStyle/>
                    <a:p>
                      <a:pPr algn="l" fontAlgn="ctr"/>
                      <a:r>
                        <a:rPr lang="es-CO" sz="900" b="1" i="0" u="none" strike="noStrike">
                          <a:solidFill>
                            <a:srgbClr val="000000"/>
                          </a:solidFill>
                          <a:effectLst/>
                          <a:latin typeface="Calibri" panose="020F0502020204030204" pitchFamily="34" charset="0"/>
                        </a:rPr>
                        <a:t>4.1  LINEA ESTRATÉGICA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Línea 2: Productividad y Competitividad</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776292507"/>
                  </a:ext>
                </a:extLst>
              </a:tr>
              <a:tr h="209725">
                <a:tc>
                  <a:txBody>
                    <a:bodyPr/>
                    <a:lstStyle/>
                    <a:p>
                      <a:pPr algn="l" fontAlgn="ctr"/>
                      <a:r>
                        <a:rPr lang="es-CO" sz="900" b="1" i="0" u="none" strike="noStrike">
                          <a:solidFill>
                            <a:srgbClr val="000000"/>
                          </a:solidFill>
                          <a:effectLst/>
                          <a:latin typeface="Calibri" panose="020F0502020204030204" pitchFamily="34" charset="0"/>
                        </a:rPr>
                        <a:t>4.2 SECTOR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(Sector 10) Comercio, Industria y Turismo</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168412122"/>
                  </a:ext>
                </a:extLst>
              </a:tr>
              <a:tr h="167779">
                <a:tc>
                  <a:txBody>
                    <a:bodyPr/>
                    <a:lstStyle/>
                    <a:p>
                      <a:pPr algn="l" fontAlgn="ctr"/>
                      <a:r>
                        <a:rPr lang="es-CO" sz="900" b="1" i="0" u="none" strike="noStrike">
                          <a:solidFill>
                            <a:srgbClr val="000000"/>
                          </a:solidFill>
                          <a:effectLst/>
                          <a:latin typeface="Calibri" panose="020F0502020204030204" pitchFamily="34" charset="0"/>
                        </a:rPr>
                        <a:t>4.3 PROGRAMA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No. 3502 "Productividad y competitividad de las empresas "Tu y Yo con empresas competitivas"</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804926535"/>
                  </a:ext>
                </a:extLst>
              </a:tr>
              <a:tr h="201336">
                <a:tc>
                  <a:txBody>
                    <a:bodyPr/>
                    <a:lstStyle/>
                    <a:p>
                      <a:pPr algn="l" fontAlgn="ctr"/>
                      <a:r>
                        <a:rPr lang="es-CO" sz="900" b="1" i="0" u="none" strike="noStrike" dirty="0">
                          <a:solidFill>
                            <a:srgbClr val="000000"/>
                          </a:solidFill>
                          <a:effectLst/>
                          <a:latin typeface="Calibri" panose="020F0502020204030204" pitchFamily="34" charset="0"/>
                        </a:rPr>
                        <a:t>4.4 META PRODUCTO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Código 3502007: Servicio de asistencia técnica para el desarrollo de iniciativas clúster.</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11527181"/>
                  </a:ext>
                </a:extLst>
              </a:tr>
              <a:tr h="158719">
                <a:tc>
                  <a:txBody>
                    <a:bodyPr/>
                    <a:lstStyle/>
                    <a:p>
                      <a:pPr algn="l" fontAlgn="ctr"/>
                      <a:r>
                        <a:rPr lang="es-CO" sz="900" b="1" i="0" u="none" strike="noStrike">
                          <a:solidFill>
                            <a:srgbClr val="000000"/>
                          </a:solidFill>
                          <a:effectLst/>
                          <a:latin typeface="Calibri" panose="020F0502020204030204" pitchFamily="34" charset="0"/>
                        </a:rPr>
                        <a:t>4.5  INDICADOR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 350200700 Clústeres asistidos en la implementación de los planes de acción. </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58628469"/>
                  </a:ext>
                </a:extLst>
              </a:tr>
              <a:tr h="199993">
                <a:tc>
                  <a:txBody>
                    <a:bodyPr/>
                    <a:lstStyle/>
                    <a:p>
                      <a:pPr algn="l" fontAlgn="ctr"/>
                      <a:r>
                        <a:rPr lang="es-CO" sz="900" b="1" i="0" u="none" strike="noStrike">
                          <a:solidFill>
                            <a:srgbClr val="000000"/>
                          </a:solidFill>
                          <a:effectLst/>
                          <a:latin typeface="Calibri" panose="020F0502020204030204" pitchFamily="34" charset="0"/>
                        </a:rPr>
                        <a:t>5. POBLACIÓN BENEFICIADA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 700 personas que hacen parte de las empresas y  las universidades.</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762512445"/>
                  </a:ext>
                </a:extLst>
              </a:tr>
              <a:tr h="211739">
                <a:tc>
                  <a:txBody>
                    <a:bodyPr/>
                    <a:lstStyle/>
                    <a:p>
                      <a:pPr algn="l" fontAlgn="ctr"/>
                      <a:r>
                        <a:rPr lang="es-CO" sz="900" b="1" i="0" u="none" strike="noStrike">
                          <a:solidFill>
                            <a:srgbClr val="000000"/>
                          </a:solidFill>
                          <a:effectLst/>
                          <a:latin typeface="Calibri" panose="020F0502020204030204" pitchFamily="34" charset="0"/>
                        </a:rPr>
                        <a:t>6. MUNICIPIOS BENEFICIADOS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Armenia, Calarcá, Quimbaya, Montenegro, La Tebaida, Filandia, Salento, Córdoba, Pijao, Génova, Buenavista, Circasia.</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538920486"/>
                  </a:ext>
                </a:extLst>
              </a:tr>
              <a:tr h="264086">
                <a:tc>
                  <a:txBody>
                    <a:bodyPr/>
                    <a:lstStyle/>
                    <a:p>
                      <a:pPr algn="l" fontAlgn="ctr"/>
                      <a:r>
                        <a:rPr lang="es-CO" sz="900" b="1" i="0" u="none" strike="noStrike">
                          <a:solidFill>
                            <a:srgbClr val="000000"/>
                          </a:solidFill>
                          <a:effectLst/>
                          <a:latin typeface="Calibri" panose="020F0502020204030204" pitchFamily="34" charset="0"/>
                        </a:rPr>
                        <a:t>7. OBJETIVO GENERAL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FORTALECER LA GESTIÓN EMPRESARIAL DE LAS CADENAS PRODUCTIVAS Y CLÚSTERES  A PARTIR DE LA ESTRUCTURACIÓN DE UN SISTEMA CLÚSTER Q , EN EL DEPARTAMENTO.  </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98592044"/>
                  </a:ext>
                </a:extLst>
              </a:tr>
              <a:tr h="707275">
                <a:tc>
                  <a:txBody>
                    <a:bodyPr/>
                    <a:lstStyle/>
                    <a:p>
                      <a:pPr algn="l" fontAlgn="ctr"/>
                      <a:r>
                        <a:rPr lang="es-CO" sz="900" b="1" i="0" u="none" strike="noStrike" dirty="0">
                          <a:solidFill>
                            <a:srgbClr val="000000"/>
                          </a:solidFill>
                          <a:effectLst/>
                          <a:latin typeface="Calibri" panose="020F0502020204030204" pitchFamily="34" charset="0"/>
                        </a:rPr>
                        <a:t>8. COMPONENTES DEL PROYECTO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1-) Identificación, Análisis y Estrategia para el cierre de brechas competitivas, en los clúster  del departamento del Quindío.  ( por clúster y/o sectores priorizados)</a:t>
                      </a:r>
                      <a:br>
                        <a:rPr lang="es-MX" sz="900" b="0" i="0" u="none" strike="noStrike" dirty="0">
                          <a:solidFill>
                            <a:srgbClr val="000000"/>
                          </a:solidFill>
                          <a:effectLst/>
                          <a:latin typeface="Calibri" panose="020F0502020204030204" pitchFamily="34" charset="0"/>
                        </a:rPr>
                      </a:br>
                      <a:r>
                        <a:rPr lang="es-MX" sz="900" b="0" i="0" u="none" strike="noStrike" dirty="0">
                          <a:solidFill>
                            <a:srgbClr val="000000"/>
                          </a:solidFill>
                          <a:effectLst/>
                          <a:latin typeface="Calibri" panose="020F0502020204030204" pitchFamily="34" charset="0"/>
                        </a:rPr>
                        <a:t>2-) Validación de la estrategia competitiva e identificación de negocios emergentes de los clúster estructurados, vinculado a estudios de vigilancia competitiva y tecnológica. </a:t>
                      </a:r>
                      <a:br>
                        <a:rPr lang="es-MX" sz="900" b="0" i="0" u="none" strike="noStrike" dirty="0">
                          <a:solidFill>
                            <a:srgbClr val="000000"/>
                          </a:solidFill>
                          <a:effectLst/>
                          <a:latin typeface="Calibri" panose="020F0502020204030204" pitchFamily="34" charset="0"/>
                        </a:rPr>
                      </a:br>
                      <a:r>
                        <a:rPr lang="es-MX" sz="900" b="0" i="0" u="none" strike="noStrike" dirty="0">
                          <a:solidFill>
                            <a:srgbClr val="000000"/>
                          </a:solidFill>
                          <a:effectLst/>
                          <a:latin typeface="Calibri" panose="020F0502020204030204" pitchFamily="34" charset="0"/>
                        </a:rPr>
                        <a:t>3-) Formular cuatro nuevas rutas competitivas .</a:t>
                      </a:r>
                      <a:br>
                        <a:rPr lang="es-MX" sz="900" b="0" i="0" u="none" strike="noStrike" dirty="0">
                          <a:solidFill>
                            <a:srgbClr val="000000"/>
                          </a:solidFill>
                          <a:effectLst/>
                          <a:latin typeface="Calibri" panose="020F0502020204030204" pitchFamily="34" charset="0"/>
                        </a:rPr>
                      </a:br>
                      <a:r>
                        <a:rPr lang="es-MX" sz="900" b="0" i="0" u="none" strike="noStrike" dirty="0">
                          <a:solidFill>
                            <a:srgbClr val="000000"/>
                          </a:solidFill>
                          <a:effectLst/>
                          <a:latin typeface="Calibri" panose="020F0502020204030204" pitchFamily="34" charset="0"/>
                        </a:rPr>
                        <a:t>4-) Fortalecimiento de la institucionalidad y gobernanza  de  Seis clúster.</a:t>
                      </a:r>
                      <a:br>
                        <a:rPr lang="es-MX" sz="900" b="0" i="0" u="none" strike="noStrike" dirty="0">
                          <a:solidFill>
                            <a:srgbClr val="000000"/>
                          </a:solidFill>
                          <a:effectLst/>
                          <a:latin typeface="Calibri" panose="020F0502020204030204" pitchFamily="34" charset="0"/>
                        </a:rPr>
                      </a:br>
                      <a:r>
                        <a:rPr lang="es-MX" sz="900" b="0" i="0" u="none" strike="noStrike" dirty="0">
                          <a:solidFill>
                            <a:srgbClr val="000000"/>
                          </a:solidFill>
                          <a:effectLst/>
                          <a:latin typeface="Calibri" panose="020F0502020204030204" pitchFamily="34" charset="0"/>
                        </a:rPr>
                        <a:t>5-) Gerencia Clúster Q y gobernanza del ecosistema clúster ( 18 meses) </a:t>
                      </a:r>
                      <a:endParaRPr lang="es-CO" dirty="0"/>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62493983"/>
                  </a:ext>
                </a:extLst>
              </a:tr>
              <a:tr h="281327">
                <a:tc>
                  <a:txBody>
                    <a:bodyPr/>
                    <a:lstStyle/>
                    <a:p>
                      <a:pPr algn="l" fontAlgn="ctr"/>
                      <a:r>
                        <a:rPr lang="es-CO" sz="900" b="1" i="0" u="none" strike="noStrike">
                          <a:solidFill>
                            <a:srgbClr val="000000"/>
                          </a:solidFill>
                          <a:effectLst/>
                          <a:latin typeface="Calibri" panose="020F0502020204030204" pitchFamily="34" charset="0"/>
                        </a:rPr>
                        <a:t>9. EMPLEOS GENERADOS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10 empleos directos</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30 empleos indirectos</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25867398"/>
                  </a:ext>
                </a:extLst>
              </a:tr>
              <a:tr h="180822">
                <a:tc>
                  <a:txBody>
                    <a:bodyPr/>
                    <a:lstStyle/>
                    <a:p>
                      <a:pPr algn="l" fontAlgn="ctr"/>
                      <a:r>
                        <a:rPr lang="es-MX" sz="900" b="1" i="0" u="none" strike="noStrike">
                          <a:solidFill>
                            <a:srgbClr val="000000"/>
                          </a:solidFill>
                          <a:effectLst/>
                          <a:latin typeface="Calibri" panose="020F0502020204030204" pitchFamily="34" charset="0"/>
                        </a:rPr>
                        <a:t>10. TIEMPO DE EJECUCÓN DEL PROYECTO</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Dieciocho meses (18)</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15372912"/>
                  </a:ext>
                </a:extLst>
              </a:tr>
              <a:tr h="243281">
                <a:tc>
                  <a:txBody>
                    <a:bodyPr/>
                    <a:lstStyle/>
                    <a:p>
                      <a:pPr algn="just" fontAlgn="ctr"/>
                      <a:r>
                        <a:rPr lang="es-MX" sz="900" b="1" i="0" u="none" strike="noStrike" dirty="0">
                          <a:solidFill>
                            <a:srgbClr val="000000"/>
                          </a:solidFill>
                          <a:effectLst/>
                          <a:latin typeface="Calibri" panose="020F0502020204030204" pitchFamily="34" charset="0"/>
                        </a:rPr>
                        <a:t>11.  FUENTES  DE COFINANCIACIÓN DEL PROYECTO  DE INVERSION </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CONTRAPARTIDA CAMARA DE COMERCIO DE ARMENIA Y DEL QUINDIO: $ 279.472.000</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681496073"/>
                  </a:ext>
                </a:extLst>
              </a:tr>
              <a:tr h="322562">
                <a:tc>
                  <a:txBody>
                    <a:bodyPr/>
                    <a:lstStyle/>
                    <a:p>
                      <a:pPr algn="just" fontAlgn="ctr"/>
                      <a:r>
                        <a:rPr lang="es-MX" sz="900" b="1" i="0" u="none" strike="noStrike">
                          <a:solidFill>
                            <a:srgbClr val="000000"/>
                          </a:solidFill>
                          <a:effectLst/>
                          <a:latin typeface="Calibri" panose="020F0502020204030204" pitchFamily="34" charset="0"/>
                        </a:rPr>
                        <a:t>12. ENFOQUE CON EL CONPES DE REACTIVACION ECONÓMICA</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Objetivos específicos del plan de acción</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OE 3. Reactivar el sector productivo hacia un crecimiento mayor y más sostenible.</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5.4.3. Aparato productivo: hacia un crecimiento mayor y más sostenible</a:t>
                      </a:r>
                      <a:endParaRPr lang="es-CO"/>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532079314"/>
                  </a:ext>
                </a:extLst>
              </a:tr>
              <a:tr h="121557">
                <a:tc>
                  <a:txBody>
                    <a:bodyPr/>
                    <a:lstStyle/>
                    <a:p>
                      <a:pPr algn="just" fontAlgn="ctr"/>
                      <a:r>
                        <a:rPr lang="es-MX" sz="900" b="1" i="0" u="none" strike="noStrike">
                          <a:solidFill>
                            <a:srgbClr val="000000"/>
                          </a:solidFill>
                          <a:effectLst/>
                          <a:latin typeface="Calibri" panose="020F0502020204030204" pitchFamily="34" charset="0"/>
                        </a:rPr>
                        <a:t>13. RELACIÓN DE ESTUDIOS TÉCNICOS CON QUE CUENTA EL PROYECTO</a:t>
                      </a:r>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dirty="0">
                          <a:solidFill>
                            <a:srgbClr val="000000"/>
                          </a:solidFill>
                          <a:effectLst/>
                          <a:latin typeface="Calibri" panose="020F0502020204030204" pitchFamily="34" charset="0"/>
                        </a:rPr>
                        <a:t>No aplica</a:t>
                      </a:r>
                      <a:endParaRPr lang="es-CO" dirty="0"/>
                    </a:p>
                  </a:txBody>
                  <a:tcPr marL="3188" marR="3188" marT="3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179824201"/>
                  </a:ext>
                </a:extLst>
              </a:tr>
            </a:tbl>
          </a:graphicData>
        </a:graphic>
      </p:graphicFrame>
    </p:spTree>
    <p:extLst>
      <p:ext uri="{BB962C8B-B14F-4D97-AF65-F5344CB8AC3E}">
        <p14:creationId xmlns:p14="http://schemas.microsoft.com/office/powerpoint/2010/main" val="17207742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45EDE77-5D0C-4A18-8711-782CE5F9A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2356" y="402673"/>
            <a:ext cx="542589" cy="473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B283F5B2-1179-4D53-AC46-789251BC274E}"/>
              </a:ext>
            </a:extLst>
          </p:cNvPr>
          <p:cNvGraphicFramePr>
            <a:graphicFrameLocks noGrp="1"/>
          </p:cNvGraphicFramePr>
          <p:nvPr>
            <p:extLst>
              <p:ext uri="{D42A27DB-BD31-4B8C-83A1-F6EECF244321}">
                <p14:modId xmlns:p14="http://schemas.microsoft.com/office/powerpoint/2010/main" val="2243686285"/>
              </p:ext>
            </p:extLst>
          </p:nvPr>
        </p:nvGraphicFramePr>
        <p:xfrm>
          <a:off x="939566" y="268450"/>
          <a:ext cx="9471171" cy="6250294"/>
        </p:xfrm>
        <a:graphic>
          <a:graphicData uri="http://schemas.openxmlformats.org/drawingml/2006/table">
            <a:tbl>
              <a:tblPr/>
              <a:tblGrid>
                <a:gridCol w="2315533">
                  <a:extLst>
                    <a:ext uri="{9D8B030D-6E8A-4147-A177-3AD203B41FA5}">
                      <a16:colId xmlns:a16="http://schemas.microsoft.com/office/drawing/2014/main" val="3892759475"/>
                    </a:ext>
                  </a:extLst>
                </a:gridCol>
                <a:gridCol w="5268907">
                  <a:extLst>
                    <a:ext uri="{9D8B030D-6E8A-4147-A177-3AD203B41FA5}">
                      <a16:colId xmlns:a16="http://schemas.microsoft.com/office/drawing/2014/main" val="3791048110"/>
                    </a:ext>
                  </a:extLst>
                </a:gridCol>
                <a:gridCol w="1886731">
                  <a:extLst>
                    <a:ext uri="{9D8B030D-6E8A-4147-A177-3AD203B41FA5}">
                      <a16:colId xmlns:a16="http://schemas.microsoft.com/office/drawing/2014/main" val="1132032795"/>
                    </a:ext>
                  </a:extLst>
                </a:gridCol>
              </a:tblGrid>
              <a:tr h="175315">
                <a:tc rowSpan="4">
                  <a:txBody>
                    <a:bodyPr/>
                    <a:lstStyle/>
                    <a:p>
                      <a:pPr algn="l" fontAlgn="ctr"/>
                      <a:r>
                        <a:rPr lang="es-CO" sz="900" b="0" i="0" u="none" strike="noStrike" dirty="0">
                          <a:solidFill>
                            <a:srgbClr val="000000"/>
                          </a:solidFill>
                          <a:effectLst/>
                          <a:latin typeface="Calibri" panose="020F0502020204030204" pitchFamily="34" charset="0"/>
                        </a:rPr>
                        <a:t>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dirty="0">
                          <a:solidFill>
                            <a:srgbClr val="000000"/>
                          </a:solidFill>
                          <a:effectLst/>
                          <a:latin typeface="Arial" panose="020B0604020202020204" pitchFamily="34" charset="0"/>
                        </a:rPr>
                        <a:t>FORMATO  </a:t>
                      </a:r>
                    </a:p>
                  </a:txBody>
                  <a:tcPr marL="3242" marR="3242" marT="32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192772"/>
                  </a:ext>
                </a:extLst>
              </a:tr>
              <a:tr h="160706">
                <a:tc vMerge="1">
                  <a:txBody>
                    <a:bodyPr/>
                    <a:lstStyle/>
                    <a:p>
                      <a:endParaRPr lang="es-CO"/>
                    </a:p>
                  </a:txBody>
                  <a:tcPr/>
                </a:tc>
                <a:tc rowSpan="3">
                  <a:txBody>
                    <a:bodyPr/>
                    <a:lstStyle/>
                    <a:p>
                      <a:pPr algn="ctr" fontAlgn="ctr"/>
                      <a:r>
                        <a:rPr lang="es-MX" sz="900" b="1" i="0" u="none" strike="noStrike" dirty="0">
                          <a:solidFill>
                            <a:srgbClr val="000000"/>
                          </a:solidFill>
                          <a:effectLst/>
                          <a:latin typeface="Arial" panose="020B0604020202020204" pitchFamily="34" charset="0"/>
                        </a:rPr>
                        <a:t>PROPUESTAS DE PROYECTOS Y/O INICIATIVAS  DE INVERSIÓN CAPÍTULO INVERSIÓN SGR </a:t>
                      </a:r>
                    </a:p>
                  </a:txBody>
                  <a:tcPr marL="3242" marR="3242" marT="32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767574"/>
                  </a:ext>
                </a:extLst>
              </a:tr>
              <a:tr h="160706">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782878"/>
                  </a:ext>
                </a:extLst>
              </a:tr>
              <a:tr h="160706">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252915"/>
                  </a:ext>
                </a:extLst>
              </a:tr>
              <a:tr h="266081">
                <a:tc>
                  <a:txBody>
                    <a:bodyPr/>
                    <a:lstStyle/>
                    <a:p>
                      <a:pPr algn="l" fontAlgn="ctr"/>
                      <a:r>
                        <a:rPr lang="es-MX" sz="900" b="1" i="0" u="none" strike="noStrike">
                          <a:solidFill>
                            <a:srgbClr val="000000"/>
                          </a:solidFill>
                          <a:effectLst/>
                          <a:latin typeface="Calibri" panose="020F0502020204030204" pitchFamily="34" charset="0"/>
                        </a:rPr>
                        <a:t>1. NOMBRE  DE LA INICIATIVA Y/O PROYECTO DE INVERSIÓN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Fortalecimiento del empleo a través factores del mercado laboral en el departamento del Quindío</a:t>
                      </a:r>
                      <a:endParaRPr lang="es-CO" dirty="0"/>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099259879"/>
                  </a:ext>
                </a:extLst>
              </a:tr>
              <a:tr h="397567">
                <a:tc>
                  <a:txBody>
                    <a:bodyPr/>
                    <a:lstStyle/>
                    <a:p>
                      <a:pPr algn="l" fontAlgn="ctr"/>
                      <a:r>
                        <a:rPr lang="es-CO" sz="900" b="1" i="0" u="none" strike="noStrike">
                          <a:solidFill>
                            <a:srgbClr val="000000"/>
                          </a:solidFill>
                          <a:effectLst/>
                          <a:latin typeface="Calibri" panose="020F0502020204030204" pitchFamily="34" charset="0"/>
                        </a:rPr>
                        <a:t>2. VALOR PROYECTO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TOTAl 1.100.000.000</a:t>
                      </a:r>
                      <a:br>
                        <a:rPr lang="es-CO" sz="900" b="0" i="0" u="none" strike="noStrike">
                          <a:solidFill>
                            <a:srgbClr val="000000"/>
                          </a:solidFill>
                          <a:effectLst/>
                          <a:latin typeface="Calibri" panose="020F0502020204030204" pitchFamily="34" charset="0"/>
                        </a:rPr>
                      </a:br>
                      <a:r>
                        <a:rPr lang="es-CO" sz="900" b="0" i="0" u="none" strike="noStrike">
                          <a:solidFill>
                            <a:srgbClr val="000000"/>
                          </a:solidFill>
                          <a:effectLst/>
                          <a:latin typeface="Calibri" panose="020F0502020204030204" pitchFamily="34" charset="0"/>
                        </a:rPr>
                        <a:t>SGR 1.000.000.000</a:t>
                      </a:r>
                      <a:br>
                        <a:rPr lang="es-CO" sz="900" b="0" i="0" u="none" strike="noStrike">
                          <a:solidFill>
                            <a:srgbClr val="000000"/>
                          </a:solidFill>
                          <a:effectLst/>
                          <a:latin typeface="Calibri" panose="020F0502020204030204" pitchFamily="34" charset="0"/>
                        </a:rPr>
                      </a:br>
                      <a:r>
                        <a:rPr lang="es-CO" sz="900" b="0" i="0" u="none" strike="noStrike">
                          <a:solidFill>
                            <a:srgbClr val="000000"/>
                          </a:solidFill>
                          <a:effectLst/>
                          <a:latin typeface="Calibri" panose="020F0502020204030204" pitchFamily="34" charset="0"/>
                        </a:rPr>
                        <a:t>CONTRAPARTIDA ALCALDÍA 100.000.000</a:t>
                      </a:r>
                      <a:endParaRPr lang="es-CO"/>
                    </a:p>
                  </a:txBody>
                  <a:tcPr marL="3242" marR="3242" marT="32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12700" cmpd="sng">
                      <a:noFill/>
                      <a:prstDash val="solid"/>
                    </a:lnL>
                  </a:tcPr>
                </a:tc>
                <a:extLst>
                  <a:ext uri="{0D108BD9-81ED-4DB2-BD59-A6C34878D82A}">
                    <a16:rowId xmlns:a16="http://schemas.microsoft.com/office/drawing/2014/main" val="877023324"/>
                  </a:ext>
                </a:extLst>
              </a:tr>
              <a:tr h="259036">
                <a:tc>
                  <a:txBody>
                    <a:bodyPr/>
                    <a:lstStyle/>
                    <a:p>
                      <a:pPr algn="l" fontAlgn="ctr"/>
                      <a:r>
                        <a:rPr lang="es-MX" sz="900" b="1" i="0" u="none" strike="noStrike">
                          <a:solidFill>
                            <a:srgbClr val="000000"/>
                          </a:solidFill>
                          <a:effectLst/>
                          <a:latin typeface="Calibri" panose="020F0502020204030204" pitchFamily="34" charset="0"/>
                        </a:rPr>
                        <a:t>3. PROBLEMÁTICA  QUE SE QUIERE SOLUCIONAR</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Bajo nivel de colocación laboral en el departamento del Quindío</a:t>
                      </a:r>
                      <a:endParaRPr lang="es-CO"/>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567867865"/>
                  </a:ext>
                </a:extLst>
              </a:tr>
              <a:tr h="427934">
                <a:tc>
                  <a:txBody>
                    <a:bodyPr/>
                    <a:lstStyle/>
                    <a:p>
                      <a:pPr algn="l" fontAlgn="ctr"/>
                      <a:r>
                        <a:rPr lang="es-MX" sz="900" b="1" i="0" u="none" strike="noStrike" dirty="0">
                          <a:solidFill>
                            <a:srgbClr val="000000"/>
                          </a:solidFill>
                          <a:effectLst/>
                          <a:latin typeface="Calibri" panose="020F0502020204030204" pitchFamily="34" charset="0"/>
                        </a:rPr>
                        <a:t>4. ARTICULACIÓN CON EL PLAN DE DESARROLLO DEPARTAMENTAL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“Orientado al mejoramiento de la calidad del empleo y la formalización laboral, mediante la seguridad social y el subsidio familiar, entre otros elementos. Involucra el fortalecimiento de las capacidades para la generación de ingresos (a través de apoyo a la asociatividad, el emprendimiento y el empresarismo), así como servicios de intermediación laboral para mejorar la relación entre la oferta y la demanda de trabajo”.</a:t>
                      </a:r>
                      <a:endParaRPr lang="es-CO" dirty="0"/>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746847411"/>
                  </a:ext>
                </a:extLst>
              </a:tr>
              <a:tr h="175483">
                <a:tc>
                  <a:txBody>
                    <a:bodyPr/>
                    <a:lstStyle/>
                    <a:p>
                      <a:pPr algn="l" fontAlgn="ctr"/>
                      <a:r>
                        <a:rPr lang="es-CO" sz="900" b="1" i="0" u="none" strike="noStrike">
                          <a:solidFill>
                            <a:srgbClr val="000000"/>
                          </a:solidFill>
                          <a:effectLst/>
                          <a:latin typeface="Calibri" panose="020F0502020204030204" pitchFamily="34" charset="0"/>
                        </a:rPr>
                        <a:t>4.1  LINEA ESTRATÉGICA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Línea 2: Productividad y Competitividad</a:t>
                      </a:r>
                      <a:endParaRPr lang="es-CO"/>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783925129"/>
                  </a:ext>
                </a:extLst>
              </a:tr>
              <a:tr h="205737">
                <a:tc>
                  <a:txBody>
                    <a:bodyPr/>
                    <a:lstStyle/>
                    <a:p>
                      <a:pPr algn="l" fontAlgn="ctr"/>
                      <a:r>
                        <a:rPr lang="es-CO" sz="900" b="1" i="0" u="none" strike="noStrike">
                          <a:solidFill>
                            <a:srgbClr val="000000"/>
                          </a:solidFill>
                          <a:effectLst/>
                          <a:latin typeface="Calibri" panose="020F0502020204030204" pitchFamily="34" charset="0"/>
                        </a:rPr>
                        <a:t>4.2 SECTOR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(Sector 10) Comercio, Industria y Turismo</a:t>
                      </a:r>
                      <a:endParaRPr lang="es-CO"/>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363761153"/>
                  </a:ext>
                </a:extLst>
              </a:tr>
              <a:tr h="259832">
                <a:tc>
                  <a:txBody>
                    <a:bodyPr/>
                    <a:lstStyle/>
                    <a:p>
                      <a:pPr algn="l" fontAlgn="ctr"/>
                      <a:r>
                        <a:rPr lang="es-CO" sz="900" b="1" i="0" u="none" strike="noStrike">
                          <a:solidFill>
                            <a:srgbClr val="000000"/>
                          </a:solidFill>
                          <a:effectLst/>
                          <a:latin typeface="Calibri" panose="020F0502020204030204" pitchFamily="34" charset="0"/>
                        </a:rPr>
                        <a:t>4.3 PROGRAMA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No. 3502 "Productividad y competitividad de las empresas "Tu y Yo con empresas competitivas"</a:t>
                      </a:r>
                      <a:endParaRPr lang="es-CO"/>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509885489"/>
                  </a:ext>
                </a:extLst>
              </a:tr>
              <a:tr h="134594">
                <a:tc>
                  <a:txBody>
                    <a:bodyPr/>
                    <a:lstStyle/>
                    <a:p>
                      <a:pPr algn="l" fontAlgn="ctr"/>
                      <a:r>
                        <a:rPr lang="es-CO" sz="900" b="1" i="0" u="none" strike="noStrike" dirty="0">
                          <a:solidFill>
                            <a:srgbClr val="000000"/>
                          </a:solidFill>
                          <a:effectLst/>
                          <a:latin typeface="Calibri" panose="020F0502020204030204" pitchFamily="34" charset="0"/>
                        </a:rPr>
                        <a:t>4.4 META PRODUCTO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3502022 Servicio de asistencia técnica a las MIPYMES para el acceso a nuevos mercados</a:t>
                      </a:r>
                      <a:endParaRPr lang="es-CO" dirty="0"/>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98311837"/>
                  </a:ext>
                </a:extLst>
              </a:tr>
              <a:tr h="175483">
                <a:tc>
                  <a:txBody>
                    <a:bodyPr/>
                    <a:lstStyle/>
                    <a:p>
                      <a:pPr algn="l" fontAlgn="ctr"/>
                      <a:r>
                        <a:rPr lang="es-CO" sz="900" b="1" i="0" u="none" strike="noStrike">
                          <a:solidFill>
                            <a:srgbClr val="000000"/>
                          </a:solidFill>
                          <a:effectLst/>
                          <a:latin typeface="Calibri" panose="020F0502020204030204" pitchFamily="34" charset="0"/>
                        </a:rPr>
                        <a:t>4.5  INDICADOR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350202200 Empresas asistidas técnicamente</a:t>
                      </a:r>
                      <a:endParaRPr lang="es-CO"/>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56734417"/>
                  </a:ext>
                </a:extLst>
              </a:tr>
              <a:tr h="163380">
                <a:tc>
                  <a:txBody>
                    <a:bodyPr/>
                    <a:lstStyle/>
                    <a:p>
                      <a:pPr algn="l" fontAlgn="ctr"/>
                      <a:r>
                        <a:rPr lang="es-CO" sz="900" b="1" i="0" u="none" strike="noStrike">
                          <a:solidFill>
                            <a:srgbClr val="000000"/>
                          </a:solidFill>
                          <a:effectLst/>
                          <a:latin typeface="Calibri" panose="020F0502020204030204" pitchFamily="34" charset="0"/>
                        </a:rPr>
                        <a:t>5. POBLACIÓN BENEFICIADA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800 personas </a:t>
                      </a:r>
                      <a:endParaRPr lang="es-CO"/>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20591929"/>
                  </a:ext>
                </a:extLst>
              </a:tr>
              <a:tr h="134594">
                <a:tc>
                  <a:txBody>
                    <a:bodyPr/>
                    <a:lstStyle/>
                    <a:p>
                      <a:pPr algn="l" fontAlgn="ctr"/>
                      <a:r>
                        <a:rPr lang="es-CO" sz="900" b="1" i="0" u="none" strike="noStrike">
                          <a:solidFill>
                            <a:srgbClr val="000000"/>
                          </a:solidFill>
                          <a:effectLst/>
                          <a:latin typeface="Calibri" panose="020F0502020204030204" pitchFamily="34" charset="0"/>
                        </a:rPr>
                        <a:t>6. MUNICIPIOS BENEFICIADOS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Los doce departamentos del Quindío</a:t>
                      </a:r>
                      <a:endParaRPr lang="es-CO"/>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330694210"/>
                  </a:ext>
                </a:extLst>
              </a:tr>
              <a:tr h="259036">
                <a:tc>
                  <a:txBody>
                    <a:bodyPr/>
                    <a:lstStyle/>
                    <a:p>
                      <a:pPr algn="l" fontAlgn="ctr"/>
                      <a:r>
                        <a:rPr lang="es-CO" sz="900" b="1" i="0" u="none" strike="noStrike">
                          <a:solidFill>
                            <a:srgbClr val="000000"/>
                          </a:solidFill>
                          <a:effectLst/>
                          <a:latin typeface="Calibri" panose="020F0502020204030204" pitchFamily="34" charset="0"/>
                        </a:rPr>
                        <a:t>7. OBJETIVO GENERAL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Incrementar el nivel de colocación laboral en el departamento del Quindío</a:t>
                      </a:r>
                      <a:endParaRPr lang="es-CO"/>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57374020"/>
                  </a:ext>
                </a:extLst>
              </a:tr>
              <a:tr h="397567">
                <a:tc>
                  <a:txBody>
                    <a:bodyPr/>
                    <a:lstStyle/>
                    <a:p>
                      <a:pPr algn="l" fontAlgn="ctr"/>
                      <a:r>
                        <a:rPr lang="es-CO" sz="900" b="1" i="0" u="none" strike="noStrike">
                          <a:solidFill>
                            <a:srgbClr val="000000"/>
                          </a:solidFill>
                          <a:effectLst/>
                          <a:latin typeface="Calibri" panose="020F0502020204030204" pitchFamily="34" charset="0"/>
                        </a:rPr>
                        <a:t>8. COMPONENTES DEL PROYECTO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1. Mejoramiento de capacidades empresariales para el incremento del número de vacantes</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2. Fortalecimiento del perfil laboral de la población cesante con enfoque en grupos vulnerables de mujeres y jóvenes para facilitar su reinserción al sector productivo a través del empleo formal o iniciativas de emprendimiento.</a:t>
                      </a:r>
                      <a:endParaRPr lang="es-CO"/>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2345597"/>
                  </a:ext>
                </a:extLst>
              </a:tr>
              <a:tr h="134594">
                <a:tc>
                  <a:txBody>
                    <a:bodyPr/>
                    <a:lstStyle/>
                    <a:p>
                      <a:pPr algn="l" fontAlgn="ctr"/>
                      <a:r>
                        <a:rPr lang="es-CO" sz="900" b="1" i="0" u="none" strike="noStrike">
                          <a:solidFill>
                            <a:srgbClr val="000000"/>
                          </a:solidFill>
                          <a:effectLst/>
                          <a:latin typeface="Calibri" panose="020F0502020204030204" pitchFamily="34" charset="0"/>
                        </a:rPr>
                        <a:t>9. EMPLEOS GENERADOS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800 empleos</a:t>
                      </a:r>
                      <a:endParaRPr lang="es-CO"/>
                    </a:p>
                  </a:txBody>
                  <a:tcPr marL="3242" marR="3242" marT="32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12700" cmpd="sng">
                      <a:noFill/>
                      <a:prstDash val="solid"/>
                    </a:lnL>
                  </a:tcPr>
                </a:tc>
                <a:extLst>
                  <a:ext uri="{0D108BD9-81ED-4DB2-BD59-A6C34878D82A}">
                    <a16:rowId xmlns:a16="http://schemas.microsoft.com/office/drawing/2014/main" val="2704691122"/>
                  </a:ext>
                </a:extLst>
              </a:tr>
              <a:tr h="180395">
                <a:tc>
                  <a:txBody>
                    <a:bodyPr/>
                    <a:lstStyle/>
                    <a:p>
                      <a:pPr algn="l" fontAlgn="ctr"/>
                      <a:r>
                        <a:rPr lang="es-MX" sz="900" b="1" i="0" u="none" strike="noStrike">
                          <a:solidFill>
                            <a:srgbClr val="000000"/>
                          </a:solidFill>
                          <a:effectLst/>
                          <a:latin typeface="Calibri" panose="020F0502020204030204" pitchFamily="34" charset="0"/>
                        </a:rPr>
                        <a:t>10. TIEMPO DE EJECUCÓN DEL PROYECTO</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24 meses</a:t>
                      </a:r>
                      <a:endParaRPr lang="es-CO"/>
                    </a:p>
                  </a:txBody>
                  <a:tcPr marL="3242" marR="3242" marT="32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12700" cmpd="sng">
                      <a:noFill/>
                      <a:prstDash val="solid"/>
                    </a:lnL>
                  </a:tcPr>
                </a:tc>
                <a:extLst>
                  <a:ext uri="{0D108BD9-81ED-4DB2-BD59-A6C34878D82A}">
                    <a16:rowId xmlns:a16="http://schemas.microsoft.com/office/drawing/2014/main" val="1654146831"/>
                  </a:ext>
                </a:extLst>
              </a:tr>
              <a:tr h="144770">
                <a:tc>
                  <a:txBody>
                    <a:bodyPr/>
                    <a:lstStyle/>
                    <a:p>
                      <a:pPr algn="l" fontAlgn="ctr"/>
                      <a:r>
                        <a:rPr lang="es-MX" sz="900" b="1" i="0" u="none" strike="noStrike">
                          <a:solidFill>
                            <a:srgbClr val="000000"/>
                          </a:solidFill>
                          <a:effectLst/>
                          <a:latin typeface="Calibri" panose="020F0502020204030204" pitchFamily="34" charset="0"/>
                        </a:rPr>
                        <a:t>11.  FUENTES  DE COFINANCIACIÓN DEL PROYECTO  DE INVERSION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100.000.000 Alcaldía de Armenia</a:t>
                      </a:r>
                      <a:endParaRPr lang="es-CO"/>
                    </a:p>
                  </a:txBody>
                  <a:tcPr marL="3242" marR="3242" marT="32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12700" cmpd="sng">
                      <a:noFill/>
                      <a:prstDash val="solid"/>
                    </a:lnL>
                  </a:tcPr>
                </a:tc>
                <a:extLst>
                  <a:ext uri="{0D108BD9-81ED-4DB2-BD59-A6C34878D82A}">
                    <a16:rowId xmlns:a16="http://schemas.microsoft.com/office/drawing/2014/main" val="2374136350"/>
                  </a:ext>
                </a:extLst>
              </a:tr>
              <a:tr h="1317972">
                <a:tc>
                  <a:txBody>
                    <a:bodyPr/>
                    <a:lstStyle/>
                    <a:p>
                      <a:pPr algn="l" fontAlgn="ctr"/>
                      <a:r>
                        <a:rPr lang="es-MX" sz="900" b="1" i="0" u="none" strike="noStrike">
                          <a:solidFill>
                            <a:srgbClr val="000000"/>
                          </a:solidFill>
                          <a:effectLst/>
                          <a:latin typeface="Calibri" panose="020F0502020204030204" pitchFamily="34" charset="0"/>
                        </a:rPr>
                        <a:t>12. ENFOQUE CON EL CONPES DE REACTIVACION ECONÓMICA</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Teniendo en cuenta el enfoque del CONPES 4023, “Política para la reactivación, la repotenciación y el crecimiento sostenible e incluyente: nuevo compromiso por el futuro de Colombia” el presente proyecto se elabora con el fin de poder abarcar 2 de los 4 frentes bases de esta política. El segundo frente y el mas relevante para este proyecto busca mejorar la capacidad de las empresas locales para asimilar coyunturas económicas sin sufrir grandes pérdidas, por medio de la apertura a mercados internacionales y la mejora en la capacidad de producción en la cadena productiva de estos sectores, fomentando especialización en la mano de obra, lo que permita a las empresas ampliar su producción y hacerla mas competitiva en cara al mercado extranjero.</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Por otro lado, se pretende fomentar el uso de nuevas tecnologías que ayuden al empresario e inversionista a tener un mejor manejo de la producción en cara a la cuarta revolución industrial, por medio de una mano de obra especializada en cada una de las áreas que el mercado lo requiera, y así se pueda obtener un producto o servicio de calidad, avivando la capacidad productiva del municipio con mano de obra calificada y empresas tecnificadas capaces de afrontar los retos del mercado extranjero.</a:t>
                      </a:r>
                      <a:endParaRPr lang="es-CO"/>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28721551"/>
                  </a:ext>
                </a:extLst>
              </a:tr>
              <a:tr h="266081">
                <a:tc>
                  <a:txBody>
                    <a:bodyPr/>
                    <a:lstStyle/>
                    <a:p>
                      <a:pPr algn="l" fontAlgn="ctr"/>
                      <a:r>
                        <a:rPr lang="es-MX" sz="900" b="1" i="0" u="none" strike="noStrike">
                          <a:solidFill>
                            <a:srgbClr val="000000"/>
                          </a:solidFill>
                          <a:effectLst/>
                          <a:latin typeface="Calibri" panose="020F0502020204030204" pitchFamily="34" charset="0"/>
                        </a:rPr>
                        <a:t>13. RELACIÓN DE ESTUDIOS TÉCNICOS CON QUE CUENTA EL PROYECTO</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dirty="0">
                          <a:solidFill>
                            <a:srgbClr val="000000"/>
                          </a:solidFill>
                          <a:effectLst/>
                          <a:latin typeface="Calibri" panose="020F0502020204030204" pitchFamily="34" charset="0"/>
                        </a:rPr>
                        <a:t>No aplica</a:t>
                      </a:r>
                      <a:endParaRPr lang="es-CO" dirty="0"/>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348540071"/>
                  </a:ext>
                </a:extLst>
              </a:tr>
            </a:tbl>
          </a:graphicData>
        </a:graphic>
      </p:graphicFrame>
    </p:spTree>
    <p:extLst>
      <p:ext uri="{BB962C8B-B14F-4D97-AF65-F5344CB8AC3E}">
        <p14:creationId xmlns:p14="http://schemas.microsoft.com/office/powerpoint/2010/main" val="336852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FFA8C60-5BBB-4585-9A38-A650E9B3DA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1079" y="348174"/>
            <a:ext cx="542589" cy="473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C8A6A39D-F8D5-4F21-96BA-D154E00A2826}"/>
              </a:ext>
            </a:extLst>
          </p:cNvPr>
          <p:cNvGraphicFramePr>
            <a:graphicFrameLocks noGrp="1"/>
          </p:cNvGraphicFramePr>
          <p:nvPr>
            <p:extLst>
              <p:ext uri="{D42A27DB-BD31-4B8C-83A1-F6EECF244321}">
                <p14:modId xmlns:p14="http://schemas.microsoft.com/office/powerpoint/2010/main" val="599812747"/>
              </p:ext>
            </p:extLst>
          </p:nvPr>
        </p:nvGraphicFramePr>
        <p:xfrm>
          <a:off x="855676" y="376521"/>
          <a:ext cx="9597007" cy="6287483"/>
        </p:xfrm>
        <a:graphic>
          <a:graphicData uri="http://schemas.openxmlformats.org/drawingml/2006/table">
            <a:tbl>
              <a:tblPr/>
              <a:tblGrid>
                <a:gridCol w="3110275">
                  <a:extLst>
                    <a:ext uri="{9D8B030D-6E8A-4147-A177-3AD203B41FA5}">
                      <a16:colId xmlns:a16="http://schemas.microsoft.com/office/drawing/2014/main" val="1152068932"/>
                    </a:ext>
                  </a:extLst>
                </a:gridCol>
                <a:gridCol w="3763627">
                  <a:extLst>
                    <a:ext uri="{9D8B030D-6E8A-4147-A177-3AD203B41FA5}">
                      <a16:colId xmlns:a16="http://schemas.microsoft.com/office/drawing/2014/main" val="281451372"/>
                    </a:ext>
                  </a:extLst>
                </a:gridCol>
                <a:gridCol w="2723105">
                  <a:extLst>
                    <a:ext uri="{9D8B030D-6E8A-4147-A177-3AD203B41FA5}">
                      <a16:colId xmlns:a16="http://schemas.microsoft.com/office/drawing/2014/main" val="1291639793"/>
                    </a:ext>
                  </a:extLst>
                </a:gridCol>
              </a:tblGrid>
              <a:tr h="191591">
                <a:tc rowSpan="4">
                  <a:txBody>
                    <a:bodyPr/>
                    <a:lstStyle/>
                    <a:p>
                      <a:pPr algn="ctr" fontAlgn="t"/>
                      <a:r>
                        <a:rPr lang="es-CO" sz="900" b="0" i="0" u="none" strike="noStrike" dirty="0">
                          <a:solidFill>
                            <a:srgbClr val="000000"/>
                          </a:solidFill>
                          <a:effectLst/>
                          <a:latin typeface="Calibri" panose="020F0502020204030204" pitchFamily="34" charset="0"/>
                        </a:rPr>
                        <a:t> </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1" i="0" u="none" strike="noStrike">
                          <a:solidFill>
                            <a:srgbClr val="000000"/>
                          </a:solidFill>
                          <a:effectLst/>
                          <a:latin typeface="Arial" panose="020B0604020202020204" pitchFamily="34" charset="0"/>
                        </a:rPr>
                        <a:t>FORMATO  </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378692"/>
                  </a:ext>
                </a:extLst>
              </a:tr>
              <a:tr h="175625">
                <a:tc vMerge="1">
                  <a:txBody>
                    <a:bodyPr/>
                    <a:lstStyle/>
                    <a:p>
                      <a:endParaRPr lang="es-CO"/>
                    </a:p>
                  </a:txBody>
                  <a:tcPr/>
                </a:tc>
                <a:tc rowSpan="3">
                  <a:txBody>
                    <a:bodyPr/>
                    <a:lstStyle/>
                    <a:p>
                      <a:pPr algn="ctr" fontAlgn="t"/>
                      <a:r>
                        <a:rPr lang="es-MX" sz="900" b="1" i="0" u="none" strike="noStrike" dirty="0">
                          <a:solidFill>
                            <a:srgbClr val="000000"/>
                          </a:solidFill>
                          <a:effectLst/>
                          <a:latin typeface="Arial" panose="020B0604020202020204" pitchFamily="34" charset="0"/>
                        </a:rPr>
                        <a:t>PROPUESTAS DE  PROYECTOS Y/O INICIATIVAS  DE INVERSIÓN CAPÍTULO INVERSIÓN SGR </a:t>
                      </a:r>
                    </a:p>
                  </a:txBody>
                  <a:tcPr marL="3298" marR="3298" marT="32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516868"/>
                  </a:ext>
                </a:extLst>
              </a:tr>
              <a:tr h="175625">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061225"/>
                  </a:ext>
                </a:extLst>
              </a:tr>
              <a:tr h="175625">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5699941"/>
                  </a:ext>
                </a:extLst>
              </a:tr>
              <a:tr h="307275">
                <a:tc>
                  <a:txBody>
                    <a:bodyPr/>
                    <a:lstStyle/>
                    <a:p>
                      <a:pPr algn="just" fontAlgn="ctr"/>
                      <a:r>
                        <a:rPr lang="es-MX" sz="900" b="1" i="0" u="none" strike="noStrike">
                          <a:solidFill>
                            <a:srgbClr val="000000"/>
                          </a:solidFill>
                          <a:effectLst/>
                          <a:latin typeface="Calibri" panose="020F0502020204030204" pitchFamily="34" charset="0"/>
                        </a:rPr>
                        <a:t>1. NOMBRE  DE LA INICIATIVA Y/O PROYECTO DE INVERSIÓN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dirty="0">
                          <a:solidFill>
                            <a:srgbClr val="000000"/>
                          </a:solidFill>
                          <a:effectLst/>
                          <a:latin typeface="Calibri" panose="020F0502020204030204" pitchFamily="34" charset="0"/>
                        </a:rPr>
                        <a:t>INCREMENTO DE LAS CAPACIDADES DE I+D+I EN EMPRESAS Y EMPRENDIMIENTOS  MEDIANTE EL DESARROLLO DE EMPRENDIMIENTOS DE ALTO IMPACTO DEL DEPARTAMENTO DEL QUINDÍO </a:t>
                      </a:r>
                      <a:endParaRPr lang="es-CO" sz="900" dirty="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22493296"/>
                  </a:ext>
                </a:extLst>
              </a:tr>
              <a:tr h="570694">
                <a:tc>
                  <a:txBody>
                    <a:bodyPr/>
                    <a:lstStyle/>
                    <a:p>
                      <a:pPr algn="l" fontAlgn="ctr"/>
                      <a:r>
                        <a:rPr lang="es-CO" sz="900" b="1" i="0" u="none" strike="noStrike">
                          <a:solidFill>
                            <a:srgbClr val="000000"/>
                          </a:solidFill>
                          <a:effectLst/>
                          <a:latin typeface="Calibri" panose="020F0502020204030204" pitchFamily="34" charset="0"/>
                        </a:rPr>
                        <a:t>2. VALOR PROYECTO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VALOR TOTAL: $ 1.377.816.000</a:t>
                      </a:r>
                      <a:br>
                        <a:rPr lang="es-CO" sz="900" b="0" i="0" u="none" strike="noStrike">
                          <a:solidFill>
                            <a:srgbClr val="000000"/>
                          </a:solidFill>
                          <a:effectLst/>
                          <a:latin typeface="Calibri" panose="020F0502020204030204" pitchFamily="34" charset="0"/>
                        </a:rPr>
                      </a:br>
                      <a:r>
                        <a:rPr lang="es-CO" sz="900" b="0" i="0" u="none" strike="noStrike">
                          <a:solidFill>
                            <a:srgbClr val="000000"/>
                          </a:solidFill>
                          <a:effectLst/>
                          <a:latin typeface="Calibri" panose="020F0502020204030204" pitchFamily="34" charset="0"/>
                        </a:rPr>
                        <a:t>SISTEMA GENERAL DE REGALIAS: $ 1.138.864.000</a:t>
                      </a:r>
                      <a:br>
                        <a:rPr lang="es-CO" sz="900" b="0" i="0" u="none" strike="noStrike">
                          <a:solidFill>
                            <a:srgbClr val="000000"/>
                          </a:solidFill>
                          <a:effectLst/>
                          <a:latin typeface="Calibri" panose="020F0502020204030204" pitchFamily="34" charset="0"/>
                        </a:rPr>
                      </a:br>
                      <a:r>
                        <a:rPr lang="es-CO" sz="900" b="0" i="0" u="none" strike="noStrike">
                          <a:solidFill>
                            <a:srgbClr val="000000"/>
                          </a:solidFill>
                          <a:effectLst/>
                          <a:latin typeface="Calibri" panose="020F0502020204030204" pitchFamily="34" charset="0"/>
                        </a:rPr>
                        <a:t>CONTRAPARTIDA CAMARA DE COMERCIO DE ARMENIA Y DEL QUINDIO: $ 238.952.000</a:t>
                      </a:r>
                      <a:br>
                        <a:rPr lang="es-CO" sz="900" b="0" i="0" u="none" strike="noStrike">
                          <a:solidFill>
                            <a:srgbClr val="000000"/>
                          </a:solidFill>
                          <a:effectLst/>
                          <a:latin typeface="Calibri" panose="020F0502020204030204" pitchFamily="34" charset="0"/>
                        </a:rPr>
                      </a:b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582782463"/>
                  </a:ext>
                </a:extLst>
              </a:tr>
              <a:tr h="459088">
                <a:tc>
                  <a:txBody>
                    <a:bodyPr/>
                    <a:lstStyle/>
                    <a:p>
                      <a:pPr algn="just" fontAlgn="ctr"/>
                      <a:r>
                        <a:rPr lang="es-MX" sz="900" b="1" i="0" u="none" strike="noStrike">
                          <a:solidFill>
                            <a:srgbClr val="000000"/>
                          </a:solidFill>
                          <a:effectLst/>
                          <a:latin typeface="Calibri" panose="020F0502020204030204" pitchFamily="34" charset="0"/>
                        </a:rPr>
                        <a:t>3. PROBLEMÁTICA  QUE SE QUIERE SOLUCIONAR</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BAJAS CAPACIDADES DE I+D+I,  EN LAS EMPRESAS EXISTENTES Y EN  EL DESARROLLO DE EMPRENDIMIENTOS DE ALTO IMPACTO AFECTANDO LA COMPETITIVIDAD, PRODUCTIVIDAD E INNOVACIÓN EN LOS SECTORES Y LOS CLÚSTERES DEL DEPARTAMENTO DEL QUINDÍO</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374870314"/>
                  </a:ext>
                </a:extLst>
              </a:tr>
              <a:tr h="307275">
                <a:tc>
                  <a:txBody>
                    <a:bodyPr/>
                    <a:lstStyle/>
                    <a:p>
                      <a:pPr algn="just" fontAlgn="ctr"/>
                      <a:r>
                        <a:rPr lang="es-MX" sz="900" b="1" i="0" u="none" strike="noStrike">
                          <a:solidFill>
                            <a:srgbClr val="000000"/>
                          </a:solidFill>
                          <a:effectLst/>
                          <a:latin typeface="Calibri" panose="020F0502020204030204" pitchFamily="34" charset="0"/>
                        </a:rPr>
                        <a:t>4. ARTICULACIÓN CON EL PLAN DE DESARROLLO DEPARTAMENTAL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Orientado a aumentar la productividad y competitividad de las unidades productivas colombianas a través de la implementación de acciones que apunten a la corrección de fallas de mercado.</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615775722"/>
                  </a:ext>
                </a:extLst>
              </a:tr>
              <a:tr h="155463">
                <a:tc>
                  <a:txBody>
                    <a:bodyPr/>
                    <a:lstStyle/>
                    <a:p>
                      <a:pPr algn="l" fontAlgn="ctr"/>
                      <a:r>
                        <a:rPr lang="es-CO" sz="900" b="1" i="0" u="none" strike="noStrike">
                          <a:solidFill>
                            <a:srgbClr val="000000"/>
                          </a:solidFill>
                          <a:effectLst/>
                          <a:latin typeface="Calibri" panose="020F0502020204030204" pitchFamily="34" charset="0"/>
                        </a:rPr>
                        <a:t>4.1  LINEA ESTRATÉGICA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Línea 2: Productividad y Competitividad</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24098321"/>
                  </a:ext>
                </a:extLst>
              </a:tr>
              <a:tr h="155463">
                <a:tc>
                  <a:txBody>
                    <a:bodyPr/>
                    <a:lstStyle/>
                    <a:p>
                      <a:pPr algn="l" fontAlgn="ctr"/>
                      <a:r>
                        <a:rPr lang="es-CO" sz="900" b="1" i="0" u="none" strike="noStrike">
                          <a:solidFill>
                            <a:srgbClr val="000000"/>
                          </a:solidFill>
                          <a:effectLst/>
                          <a:latin typeface="Calibri" panose="020F0502020204030204" pitchFamily="34" charset="0"/>
                        </a:rPr>
                        <a:t>4.2 SECTOR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(Sector 12) Ciencia, Tecnología e Innovación</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56021687"/>
                  </a:ext>
                </a:extLst>
              </a:tr>
              <a:tr h="155463">
                <a:tc>
                  <a:txBody>
                    <a:bodyPr/>
                    <a:lstStyle/>
                    <a:p>
                      <a:pPr algn="l" fontAlgn="ctr"/>
                      <a:r>
                        <a:rPr lang="es-CO" sz="900" b="1" i="0" u="none" strike="noStrike">
                          <a:solidFill>
                            <a:srgbClr val="000000"/>
                          </a:solidFill>
                          <a:effectLst/>
                          <a:latin typeface="Calibri" panose="020F0502020204030204" pitchFamily="34" charset="0"/>
                        </a:rPr>
                        <a:t>4.3 PROGRAMA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No. 3903 "Desarrollo tecnológico e innovación para el crecimiento empresarial"</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43709374"/>
                  </a:ext>
                </a:extLst>
              </a:tr>
              <a:tr h="155463">
                <a:tc>
                  <a:txBody>
                    <a:bodyPr/>
                    <a:lstStyle/>
                    <a:p>
                      <a:pPr algn="l" fontAlgn="ctr"/>
                      <a:r>
                        <a:rPr lang="es-CO" sz="900" b="1" i="0" u="none" strike="noStrike">
                          <a:solidFill>
                            <a:srgbClr val="000000"/>
                          </a:solidFill>
                          <a:effectLst/>
                          <a:latin typeface="Calibri" panose="020F0502020204030204" pitchFamily="34" charset="0"/>
                        </a:rPr>
                        <a:t>4.4 META PRODUCTO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Código 3903005: Servicio de apoyo para la transferencia de conocimiento y tecnología.</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353613588"/>
                  </a:ext>
                </a:extLst>
              </a:tr>
              <a:tr h="155463">
                <a:tc>
                  <a:txBody>
                    <a:bodyPr/>
                    <a:lstStyle/>
                    <a:p>
                      <a:pPr algn="l" fontAlgn="ctr"/>
                      <a:r>
                        <a:rPr lang="es-CO" sz="900" b="1" i="0" u="none" strike="noStrike">
                          <a:solidFill>
                            <a:srgbClr val="000000"/>
                          </a:solidFill>
                          <a:effectLst/>
                          <a:latin typeface="Calibri" panose="020F0502020204030204" pitchFamily="34" charset="0"/>
                        </a:rPr>
                        <a:t>4.5  INDICADOR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390300511 Conocimiento tecnológico adquirido. </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68698990"/>
                  </a:ext>
                </a:extLst>
              </a:tr>
              <a:tr h="233516">
                <a:tc>
                  <a:txBody>
                    <a:bodyPr/>
                    <a:lstStyle/>
                    <a:p>
                      <a:pPr algn="l" fontAlgn="ctr"/>
                      <a:r>
                        <a:rPr lang="es-CO" sz="900" b="1" i="0" u="none" strike="noStrike">
                          <a:solidFill>
                            <a:srgbClr val="000000"/>
                          </a:solidFill>
                          <a:effectLst/>
                          <a:latin typeface="Calibri" panose="020F0502020204030204" pitchFamily="34" charset="0"/>
                        </a:rPr>
                        <a:t>5. POBLACIÓN BENEFICIADA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500 personas  que hacen parte de las  empresas, universidades y emprendimientos, de las cuales un porcentaje relevante serán mujeres. </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40337098"/>
                  </a:ext>
                </a:extLst>
              </a:tr>
              <a:tr h="155463">
                <a:tc>
                  <a:txBody>
                    <a:bodyPr/>
                    <a:lstStyle/>
                    <a:p>
                      <a:pPr algn="l" fontAlgn="ctr"/>
                      <a:r>
                        <a:rPr lang="es-CO" sz="900" b="1" i="0" u="none" strike="noStrike">
                          <a:solidFill>
                            <a:srgbClr val="000000"/>
                          </a:solidFill>
                          <a:effectLst/>
                          <a:latin typeface="Calibri" panose="020F0502020204030204" pitchFamily="34" charset="0"/>
                        </a:rPr>
                        <a:t>6. MUNICIPIOS BENEFICIADOS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Armenia, Calarcá, Quimbaya, Montenegro, La Tebaida, Filandia, Salento, Córdoba, Pijao, Génova, Buenavista, Circasia.</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812687237"/>
                  </a:ext>
                </a:extLst>
              </a:tr>
              <a:tr h="155677">
                <a:tc>
                  <a:txBody>
                    <a:bodyPr/>
                    <a:lstStyle/>
                    <a:p>
                      <a:pPr algn="l" fontAlgn="ctr"/>
                      <a:r>
                        <a:rPr lang="es-CO" sz="900" b="1" i="0" u="none" strike="noStrike">
                          <a:solidFill>
                            <a:srgbClr val="000000"/>
                          </a:solidFill>
                          <a:effectLst/>
                          <a:latin typeface="Calibri" panose="020F0502020204030204" pitchFamily="34" charset="0"/>
                        </a:rPr>
                        <a:t>7. OBJETIVO GENERAL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INCREMENTAR  LAS CAPACIDADES DE I+D+I EN EMPRESAS Y EMPRENDIMIENTOS DEL DEPARTAMENTO DEL QUINDÍO </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646409411"/>
                  </a:ext>
                </a:extLst>
              </a:tr>
              <a:tr h="1218151">
                <a:tc>
                  <a:txBody>
                    <a:bodyPr/>
                    <a:lstStyle/>
                    <a:p>
                      <a:pPr algn="l" fontAlgn="ctr"/>
                      <a:r>
                        <a:rPr lang="es-CO" sz="900" b="1" i="0" u="none" strike="noStrike">
                          <a:solidFill>
                            <a:srgbClr val="000000"/>
                          </a:solidFill>
                          <a:effectLst/>
                          <a:latin typeface="Calibri" panose="020F0502020204030204" pitchFamily="34" charset="0"/>
                        </a:rPr>
                        <a:t>8. COMPONENTES DEL PROYECTO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1-) Incrementar las capacidades de I+D+I de cadenas productivas y clústeres en el Quindío a partir de la iNNovación, el desarrollo competitivo y el mejoramiento de los ingresos de las Mipymes y personas en el departamento del Quindío.</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2-) Mejorar los niveles de uso de la I+D+I, para incrementar la  productividad y el valor agregado en los sectores y clúster del departamento.</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3-)  Aumentar las capacidades del talento humano de la región, a partir de la formación de expertos en iNNovación empresarial, gestión tecnológica y emprendimiento, que sirvan de apoyo en las Mipymes y personas del Quindío.</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4-) Mejorar las capacidades y la gestión de I+D+I, de las unidades de vigilancia tecnológica e inteligencia competitiva y unidades de iNNovación empresarial del departamento del Quindío.  </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185875440"/>
                  </a:ext>
                </a:extLst>
              </a:tr>
              <a:tr h="307275">
                <a:tc>
                  <a:txBody>
                    <a:bodyPr/>
                    <a:lstStyle/>
                    <a:p>
                      <a:pPr algn="l" fontAlgn="ctr"/>
                      <a:r>
                        <a:rPr lang="es-CO" sz="900" b="1" i="0" u="none" strike="noStrike">
                          <a:solidFill>
                            <a:srgbClr val="000000"/>
                          </a:solidFill>
                          <a:effectLst/>
                          <a:latin typeface="Calibri" panose="020F0502020204030204" pitchFamily="34" charset="0"/>
                        </a:rPr>
                        <a:t>9. EMPLEOS GENERADOS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10 empleos directos</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20 empleos indirectos</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91806759"/>
                  </a:ext>
                </a:extLst>
              </a:tr>
              <a:tr h="155463">
                <a:tc>
                  <a:txBody>
                    <a:bodyPr/>
                    <a:lstStyle/>
                    <a:p>
                      <a:pPr algn="l" fontAlgn="ctr"/>
                      <a:r>
                        <a:rPr lang="es-MX" sz="900" b="1" i="0" u="none" strike="noStrike">
                          <a:solidFill>
                            <a:srgbClr val="000000"/>
                          </a:solidFill>
                          <a:effectLst/>
                          <a:latin typeface="Calibri" panose="020F0502020204030204" pitchFamily="34" charset="0"/>
                        </a:rPr>
                        <a:t>10. TIEMPO DE EJECUCÓN DEL PROYECTO</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Dieciocho meses (18)</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14975161"/>
                  </a:ext>
                </a:extLst>
              </a:tr>
              <a:tr h="307275">
                <a:tc>
                  <a:txBody>
                    <a:bodyPr/>
                    <a:lstStyle/>
                    <a:p>
                      <a:pPr algn="just" fontAlgn="ctr"/>
                      <a:r>
                        <a:rPr lang="es-MX" sz="900" b="1" i="0" u="none" strike="noStrike">
                          <a:solidFill>
                            <a:srgbClr val="000000"/>
                          </a:solidFill>
                          <a:effectLst/>
                          <a:latin typeface="Calibri" panose="020F0502020204030204" pitchFamily="34" charset="0"/>
                        </a:rPr>
                        <a:t>11.  FUENTES  DE COFINANCIACIÓN DEL PROYECTO  DE INVERSION </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a:solidFill>
                            <a:srgbClr val="000000"/>
                          </a:solidFill>
                          <a:effectLst/>
                          <a:latin typeface="Calibri" panose="020F0502020204030204" pitchFamily="34" charset="0"/>
                        </a:rPr>
                        <a:t>CONTRAPARTIDA CAMARA DE COMERCIO DE ARMENIA Y DEL QUINDIO: $ 238.952.000</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925702014"/>
                  </a:ext>
                </a:extLst>
              </a:tr>
              <a:tr h="307275">
                <a:tc>
                  <a:txBody>
                    <a:bodyPr/>
                    <a:lstStyle/>
                    <a:p>
                      <a:pPr algn="just" fontAlgn="ctr"/>
                      <a:r>
                        <a:rPr lang="es-MX" sz="900" b="1" i="0" u="none" strike="noStrike">
                          <a:solidFill>
                            <a:srgbClr val="000000"/>
                          </a:solidFill>
                          <a:effectLst/>
                          <a:latin typeface="Calibri" panose="020F0502020204030204" pitchFamily="34" charset="0"/>
                        </a:rPr>
                        <a:t>12. ENFOQUE CON EL CONPES DE REACTIVACION ECONÓMICA</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MX" sz="900" b="0" i="0" u="none" strike="noStrike">
                          <a:solidFill>
                            <a:srgbClr val="000000"/>
                          </a:solidFill>
                          <a:effectLst/>
                          <a:latin typeface="Calibri" panose="020F0502020204030204" pitchFamily="34" charset="0"/>
                        </a:rPr>
                        <a:t>Línea de acción 3.11</a:t>
                      </a:r>
                      <a:br>
                        <a:rPr lang="es-MX" sz="900" b="0" i="0" u="none" strike="noStrike">
                          <a:solidFill>
                            <a:srgbClr val="000000"/>
                          </a:solidFill>
                          <a:effectLst/>
                          <a:latin typeface="Calibri" panose="020F0502020204030204" pitchFamily="34" charset="0"/>
                        </a:rPr>
                      </a:br>
                      <a:r>
                        <a:rPr lang="es-MX" sz="900" b="0" i="0" u="none" strike="noStrike">
                          <a:solidFill>
                            <a:srgbClr val="000000"/>
                          </a:solidFill>
                          <a:effectLst/>
                          <a:latin typeface="Calibri" panose="020F0502020204030204" pitchFamily="34" charset="0"/>
                        </a:rPr>
                        <a:t>Aumentar la adopción, uso y financiación de actividades de Ciencia, Tecnología e Innovación (CTI)</a:t>
                      </a:r>
                      <a:endParaRPr lang="es-CO" sz="90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67271330"/>
                  </a:ext>
                </a:extLst>
              </a:tr>
              <a:tr h="307275">
                <a:tc>
                  <a:txBody>
                    <a:bodyPr/>
                    <a:lstStyle/>
                    <a:p>
                      <a:pPr algn="just" fontAlgn="ctr"/>
                      <a:r>
                        <a:rPr lang="es-MX" sz="900" b="1" i="0" u="none" strike="noStrike">
                          <a:solidFill>
                            <a:srgbClr val="000000"/>
                          </a:solidFill>
                          <a:effectLst/>
                          <a:latin typeface="Calibri" panose="020F0502020204030204" pitchFamily="34" charset="0"/>
                        </a:rPr>
                        <a:t>13. RELACIÓN DE ESTUDIOS TÉCNICOS CON QUE CUENTA EL PROYECTO</a:t>
                      </a:r>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r>
                        <a:rPr lang="es-CO" sz="900" b="0" i="0" u="none" strike="noStrike" dirty="0">
                          <a:solidFill>
                            <a:srgbClr val="000000"/>
                          </a:solidFill>
                          <a:effectLst/>
                          <a:latin typeface="Calibri" panose="020F0502020204030204" pitchFamily="34" charset="0"/>
                        </a:rPr>
                        <a:t>No aplica</a:t>
                      </a:r>
                      <a:endParaRPr lang="es-CO" sz="900" dirty="0"/>
                    </a:p>
                  </a:txBody>
                  <a:tcPr marL="3298" marR="3298" marT="32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645225858"/>
                  </a:ext>
                </a:extLst>
              </a:tr>
            </a:tbl>
          </a:graphicData>
        </a:graphic>
      </p:graphicFrame>
    </p:spTree>
    <p:extLst>
      <p:ext uri="{BB962C8B-B14F-4D97-AF65-F5344CB8AC3E}">
        <p14:creationId xmlns:p14="http://schemas.microsoft.com/office/powerpoint/2010/main" val="42319391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CFECE94-705E-4187-BD52-888E505C414F}"/>
              </a:ext>
            </a:extLst>
          </p:cNvPr>
          <p:cNvGraphicFramePr>
            <a:graphicFrameLocks noGrp="1"/>
          </p:cNvGraphicFramePr>
          <p:nvPr>
            <p:extLst>
              <p:ext uri="{D42A27DB-BD31-4B8C-83A1-F6EECF244321}">
                <p14:modId xmlns:p14="http://schemas.microsoft.com/office/powerpoint/2010/main" val="3177771355"/>
              </p:ext>
            </p:extLst>
          </p:nvPr>
        </p:nvGraphicFramePr>
        <p:xfrm>
          <a:off x="972423" y="323996"/>
          <a:ext cx="9471171" cy="685800"/>
        </p:xfrm>
        <a:graphic>
          <a:graphicData uri="http://schemas.openxmlformats.org/drawingml/2006/table">
            <a:tbl>
              <a:tblPr/>
              <a:tblGrid>
                <a:gridCol w="2693566">
                  <a:extLst>
                    <a:ext uri="{9D8B030D-6E8A-4147-A177-3AD203B41FA5}">
                      <a16:colId xmlns:a16="http://schemas.microsoft.com/office/drawing/2014/main" val="4068757659"/>
                    </a:ext>
                  </a:extLst>
                </a:gridCol>
                <a:gridCol w="4890874">
                  <a:extLst>
                    <a:ext uri="{9D8B030D-6E8A-4147-A177-3AD203B41FA5}">
                      <a16:colId xmlns:a16="http://schemas.microsoft.com/office/drawing/2014/main" val="2845114991"/>
                    </a:ext>
                  </a:extLst>
                </a:gridCol>
                <a:gridCol w="1886731">
                  <a:extLst>
                    <a:ext uri="{9D8B030D-6E8A-4147-A177-3AD203B41FA5}">
                      <a16:colId xmlns:a16="http://schemas.microsoft.com/office/drawing/2014/main" val="492985336"/>
                    </a:ext>
                  </a:extLst>
                </a:gridCol>
              </a:tblGrid>
              <a:tr h="175315">
                <a:tc rowSpan="4">
                  <a:txBody>
                    <a:bodyPr/>
                    <a:lstStyle/>
                    <a:p>
                      <a:pPr algn="l" fontAlgn="ctr"/>
                      <a:r>
                        <a:rPr lang="es-CO" sz="900" b="0" i="0" u="none" strike="noStrike" dirty="0">
                          <a:solidFill>
                            <a:srgbClr val="000000"/>
                          </a:solidFill>
                          <a:effectLst/>
                          <a:latin typeface="Calibri" panose="020F0502020204030204" pitchFamily="34" charset="0"/>
                        </a:rPr>
                        <a:t>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dirty="0">
                          <a:solidFill>
                            <a:srgbClr val="000000"/>
                          </a:solidFill>
                          <a:effectLst/>
                          <a:latin typeface="Arial" panose="020B0604020202020204" pitchFamily="34" charset="0"/>
                        </a:rPr>
                        <a:t>FORMATO  </a:t>
                      </a:r>
                    </a:p>
                  </a:txBody>
                  <a:tcPr marL="3242" marR="3242" marT="32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395451"/>
                  </a:ext>
                </a:extLst>
              </a:tr>
              <a:tr h="160706">
                <a:tc vMerge="1">
                  <a:txBody>
                    <a:bodyPr/>
                    <a:lstStyle/>
                    <a:p>
                      <a:endParaRPr lang="es-CO"/>
                    </a:p>
                  </a:txBody>
                  <a:tcPr/>
                </a:tc>
                <a:tc rowSpan="3">
                  <a:txBody>
                    <a:bodyPr/>
                    <a:lstStyle/>
                    <a:p>
                      <a:pPr algn="ctr" fontAlgn="ctr"/>
                      <a:r>
                        <a:rPr lang="es-MX" sz="900" b="1" i="0" u="none" strike="noStrike" dirty="0">
                          <a:solidFill>
                            <a:srgbClr val="000000"/>
                          </a:solidFill>
                          <a:effectLst/>
                          <a:latin typeface="Arial" panose="020B0604020202020204" pitchFamily="34" charset="0"/>
                        </a:rPr>
                        <a:t>PROPUESTAS DE PROYECTOS Y/O INICIATIVAS  DE INVERSIÓN CAPÍTULO INVERSIÓN SGR </a:t>
                      </a:r>
                    </a:p>
                  </a:txBody>
                  <a:tcPr marL="3242" marR="3242" marT="32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927772"/>
                  </a:ext>
                </a:extLst>
              </a:tr>
              <a:tr h="160706">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965961"/>
                  </a:ext>
                </a:extLst>
              </a:tr>
              <a:tr h="160706">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927733"/>
                  </a:ext>
                </a:extLst>
              </a:tr>
            </a:tbl>
          </a:graphicData>
        </a:graphic>
      </p:graphicFrame>
      <p:graphicFrame>
        <p:nvGraphicFramePr>
          <p:cNvPr id="7" name="Tabla 6">
            <a:extLst>
              <a:ext uri="{FF2B5EF4-FFF2-40B4-BE49-F238E27FC236}">
                <a16:creationId xmlns:a16="http://schemas.microsoft.com/office/drawing/2014/main" id="{90B51662-E9A4-442D-AF90-91973551A5E5}"/>
              </a:ext>
            </a:extLst>
          </p:cNvPr>
          <p:cNvGraphicFramePr>
            <a:graphicFrameLocks noGrp="1"/>
          </p:cNvGraphicFramePr>
          <p:nvPr>
            <p:extLst>
              <p:ext uri="{D42A27DB-BD31-4B8C-83A1-F6EECF244321}">
                <p14:modId xmlns:p14="http://schemas.microsoft.com/office/powerpoint/2010/main" val="3021903016"/>
              </p:ext>
            </p:extLst>
          </p:nvPr>
        </p:nvGraphicFramePr>
        <p:xfrm>
          <a:off x="972423" y="1082179"/>
          <a:ext cx="9471171" cy="3929373"/>
        </p:xfrm>
        <a:graphic>
          <a:graphicData uri="http://schemas.openxmlformats.org/drawingml/2006/table">
            <a:tbl>
              <a:tblPr firstRow="1" firstCol="1" bandRow="1"/>
              <a:tblGrid>
                <a:gridCol w="2685177">
                  <a:extLst>
                    <a:ext uri="{9D8B030D-6E8A-4147-A177-3AD203B41FA5}">
                      <a16:colId xmlns:a16="http://schemas.microsoft.com/office/drawing/2014/main" val="803830381"/>
                    </a:ext>
                  </a:extLst>
                </a:gridCol>
                <a:gridCol w="6785994">
                  <a:extLst>
                    <a:ext uri="{9D8B030D-6E8A-4147-A177-3AD203B41FA5}">
                      <a16:colId xmlns:a16="http://schemas.microsoft.com/office/drawing/2014/main" val="1594975288"/>
                    </a:ext>
                  </a:extLst>
                </a:gridCol>
              </a:tblGrid>
              <a:tr h="387750">
                <a:tc>
                  <a:txBody>
                    <a:bodyPr/>
                    <a:lstStyle/>
                    <a:p>
                      <a:pPr algn="just">
                        <a:lnSpc>
                          <a:spcPct val="107000"/>
                        </a:lnSpc>
                        <a:spcAft>
                          <a:spcPts val="0"/>
                        </a:spcAft>
                      </a:pPr>
                      <a:r>
                        <a:rPr lang="es-CO" sz="105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NOMBRE DE LA INICIATIVA Y/O PROYECTO DE INVERSIÓN </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050" dirty="0">
                          <a:effectLst/>
                          <a:latin typeface="Calibri" panose="020F0502020204030204" pitchFamily="34" charset="0"/>
                          <a:ea typeface="Calibri" panose="020F0502020204030204" pitchFamily="34" charset="0"/>
                          <a:cs typeface="Times New Roman" panose="02020603050405020304" pitchFamily="18" charset="0"/>
                        </a:rPr>
                        <a:t>Modernización del Laboratorio de Salud Pública Departamental Quindío-2019000040075</a:t>
                      </a:r>
                    </a:p>
                  </a:txBody>
                  <a:tcPr marL="23919" marR="23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4435358"/>
                  </a:ext>
                </a:extLst>
              </a:tr>
              <a:tr h="190498">
                <a:tc>
                  <a:txBody>
                    <a:bodyPr/>
                    <a:lstStyle/>
                    <a:p>
                      <a:pPr algn="l">
                        <a:lnSpc>
                          <a:spcPct val="107000"/>
                        </a:lnSpc>
                        <a:spcAft>
                          <a:spcPts val="0"/>
                        </a:spcAft>
                      </a:pPr>
                      <a:r>
                        <a:rPr lang="es-CO"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VALOR PROYECTO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050">
                          <a:effectLst/>
                          <a:latin typeface="Calibri" panose="020F0502020204030204" pitchFamily="34" charset="0"/>
                          <a:ea typeface="Calibri" panose="020F0502020204030204" pitchFamily="34" charset="0"/>
                          <a:cs typeface="Times New Roman" panose="02020603050405020304" pitchFamily="18" charset="0"/>
                        </a:rPr>
                        <a:t>$ 26.086.192.258,35</a:t>
                      </a:r>
                      <a:r>
                        <a:rPr lang="es-CO"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440285"/>
                  </a:ext>
                </a:extLst>
              </a:tr>
              <a:tr h="2383067">
                <a:tc>
                  <a:txBody>
                    <a:bodyPr/>
                    <a:lstStyle/>
                    <a:p>
                      <a:pPr algn="just">
                        <a:lnSpc>
                          <a:spcPct val="107000"/>
                        </a:lnSpc>
                        <a:spcAft>
                          <a:spcPts val="0"/>
                        </a:spcAft>
                      </a:pPr>
                      <a:r>
                        <a:rPr lang="es-CO"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PROBLEMÁTICA QUE SE QUIERE SOLUCIONAR</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1050" dirty="0">
                          <a:effectLst/>
                          <a:latin typeface="Calibri" panose="020F0502020204030204" pitchFamily="34" charset="0"/>
                          <a:ea typeface="Calibri" panose="020F0502020204030204" pitchFamily="34" charset="0"/>
                          <a:cs typeface="Times New Roman" panose="02020603050405020304" pitchFamily="18" charset="0"/>
                        </a:rPr>
                        <a:t>Actualmente la edificación está constituida por cuatro pisos, se hace salvedad que el primer piso es el segundo piso de la edificación esto se ha hecho en razón a que la planta baja que realmente es el primer piso está ocupada por varios locales comerciales cuyos propietarios son particulares ajenos a cualquier actividad del laboratorio. Es una construcción antigua que fue levantada antes de la norma Nacional que exige la aplicación sismo resistente y por ende en el sismo de 1999 fue afectada su estructura, las secciones de la estructura está bien resuelta sin embargo la calidad del concreto es deficiente, se requería de 3.500 </a:t>
                      </a:r>
                      <a:r>
                        <a:rPr lang="es-CO" sz="1050" dirty="0" err="1">
                          <a:effectLst/>
                          <a:latin typeface="Calibri" panose="020F0502020204030204" pitchFamily="34" charset="0"/>
                          <a:ea typeface="Calibri" panose="020F0502020204030204" pitchFamily="34" charset="0"/>
                          <a:cs typeface="Times New Roman" panose="02020603050405020304" pitchFamily="18" charset="0"/>
                        </a:rPr>
                        <a:t>lbs</a:t>
                      </a:r>
                      <a:r>
                        <a:rPr lang="es-CO" sz="1050" dirty="0">
                          <a:effectLst/>
                          <a:latin typeface="Calibri" panose="020F0502020204030204" pitchFamily="34" charset="0"/>
                          <a:ea typeface="Calibri" panose="020F0502020204030204" pitchFamily="34" charset="0"/>
                          <a:cs typeface="Times New Roman" panose="02020603050405020304" pitchFamily="18" charset="0"/>
                        </a:rPr>
                        <a:t>/pulgada y solo tiene 1800 </a:t>
                      </a:r>
                      <a:r>
                        <a:rPr lang="es-CO" sz="1050" dirty="0" err="1">
                          <a:effectLst/>
                          <a:latin typeface="Calibri" panose="020F0502020204030204" pitchFamily="34" charset="0"/>
                          <a:ea typeface="Calibri" panose="020F0502020204030204" pitchFamily="34" charset="0"/>
                          <a:cs typeface="Times New Roman" panose="02020603050405020304" pitchFamily="18" charset="0"/>
                        </a:rPr>
                        <a:t>lbs</a:t>
                      </a:r>
                      <a:r>
                        <a:rPr lang="es-CO" sz="1050" dirty="0">
                          <a:effectLst/>
                          <a:latin typeface="Calibri" panose="020F0502020204030204" pitchFamily="34" charset="0"/>
                          <a:ea typeface="Calibri" panose="020F0502020204030204" pitchFamily="34" charset="0"/>
                          <a:cs typeface="Times New Roman" panose="02020603050405020304" pitchFamily="18" charset="0"/>
                        </a:rPr>
                        <a:t>/pulgada. La calidad y la disposición de los refuerzos (hierro) es deficiente, ya que se empleo lisa y demasiado espaciada lo cual no garantiza las necesidades básicas de resistencia. Estas deficiencias solo se presentan en los pisos superiores, justamente los pisos 2, 3, 4 que son propiedad de la Gobernación, si bien la estructura es propiedad de todos los ocupantes se ha realizado reuniones para hacerles caer en cuenta de los riesgos y la responsabilidad, pero no ha existido acuerdo para intervenir la estructura (De parte de los privados). Se han planteado varias salidas que van desde la venta de la edificación hasta la intervención de la estructura, pero no se le ha dado salida a la situación. se advierte que el estudio recomendó el desalojo del edificio hasta tanto no se efectué el refuerzo total de su estructura, labor que no se ha realizado, solo se efectuaron algunas reparaciones en muros y otros aspectos superficiales como sus instalaciones, ventanearía, etc.</a:t>
                      </a:r>
                    </a:p>
                  </a:txBody>
                  <a:tcPr marL="23919" marR="23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659782"/>
                  </a:ext>
                </a:extLst>
              </a:tr>
              <a:tr h="387750">
                <a:tc>
                  <a:txBody>
                    <a:bodyPr/>
                    <a:lstStyle/>
                    <a:p>
                      <a:pPr algn="just">
                        <a:lnSpc>
                          <a:spcPct val="107000"/>
                        </a:lnSpc>
                        <a:spcAft>
                          <a:spcPts val="0"/>
                        </a:spcAft>
                      </a:pPr>
                      <a:r>
                        <a:rPr lang="es-CO"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ARTICULACIÓN CON EL PLAN DE DESARROLLO DEPARTAMENTAL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853436"/>
                  </a:ext>
                </a:extLst>
              </a:tr>
              <a:tr h="188877">
                <a:tc>
                  <a:txBody>
                    <a:bodyPr/>
                    <a:lstStyle/>
                    <a:p>
                      <a:pPr algn="l">
                        <a:lnSpc>
                          <a:spcPct val="107000"/>
                        </a:lnSpc>
                        <a:spcAft>
                          <a:spcPts val="0"/>
                        </a:spcAft>
                      </a:pPr>
                      <a:r>
                        <a:rPr lang="es-CO"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a:t>
                      </a:r>
                      <a:r>
                        <a:rPr lang="es-CO"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LINEA ESTRATÉGICA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Inclusión Social y Equidad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617004"/>
                  </a:ext>
                </a:extLst>
              </a:tr>
              <a:tr h="188877">
                <a:tc>
                  <a:txBody>
                    <a:bodyPr/>
                    <a:lstStyle/>
                    <a:p>
                      <a:pPr algn="l">
                        <a:lnSpc>
                          <a:spcPct val="107000"/>
                        </a:lnSpc>
                        <a:spcAft>
                          <a:spcPts val="0"/>
                        </a:spcAft>
                      </a:pPr>
                      <a:r>
                        <a:rPr lang="es-CO"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 </a:t>
                      </a:r>
                      <a:r>
                        <a:rPr lang="es-CO"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SECTOR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19 - Salud y Protección Social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446457"/>
                  </a:ext>
                </a:extLst>
              </a:tr>
              <a:tr h="188877">
                <a:tc>
                  <a:txBody>
                    <a:bodyPr/>
                    <a:lstStyle/>
                    <a:p>
                      <a:pPr algn="l">
                        <a:lnSpc>
                          <a:spcPct val="107000"/>
                        </a:lnSpc>
                        <a:spcAft>
                          <a:spcPts val="0"/>
                        </a:spcAft>
                      </a:pPr>
                      <a:r>
                        <a:rPr lang="es-CO" sz="10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 </a:t>
                      </a:r>
                      <a:r>
                        <a:rPr lang="es-CO" sz="10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PROGRAMA </a:t>
                      </a:r>
                      <a:endParaRPr lang="es-CO" sz="105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1050" dirty="0">
                          <a:effectLst/>
                          <a:latin typeface="Calibri" panose="020F0502020204030204" pitchFamily="34" charset="0"/>
                          <a:ea typeface="Calibri" panose="020F0502020204030204" pitchFamily="34" charset="0"/>
                          <a:cs typeface="Times New Roman" panose="02020603050405020304" pitchFamily="18" charset="0"/>
                        </a:rPr>
                        <a:t>1903 - Inspección, vigilancia y control</a:t>
                      </a:r>
                      <a:r>
                        <a:rPr lang="es-CO"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3919" marR="23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235519"/>
                  </a:ext>
                </a:extLst>
              </a:tr>
            </a:tbl>
          </a:graphicData>
        </a:graphic>
      </p:graphicFrame>
      <p:pic>
        <p:nvPicPr>
          <p:cNvPr id="10" name="Imagen 9">
            <a:extLst>
              <a:ext uri="{FF2B5EF4-FFF2-40B4-BE49-F238E27FC236}">
                <a16:creationId xmlns:a16="http://schemas.microsoft.com/office/drawing/2014/main" id="{F3DB8C6D-284D-4169-8E95-E3703FF473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1080" y="407234"/>
            <a:ext cx="503340" cy="519324"/>
          </a:xfrm>
          <a:prstGeom prst="rect">
            <a:avLst/>
          </a:prstGeom>
          <a:noFill/>
          <a:ln>
            <a:noFill/>
          </a:ln>
        </p:spPr>
      </p:pic>
      <p:graphicFrame>
        <p:nvGraphicFramePr>
          <p:cNvPr id="11" name="Tabla 10">
            <a:extLst>
              <a:ext uri="{FF2B5EF4-FFF2-40B4-BE49-F238E27FC236}">
                <a16:creationId xmlns:a16="http://schemas.microsoft.com/office/drawing/2014/main" id="{98535305-5903-47F1-A539-2B137E32BE9B}"/>
              </a:ext>
            </a:extLst>
          </p:cNvPr>
          <p:cNvGraphicFramePr>
            <a:graphicFrameLocks noGrp="1"/>
          </p:cNvGraphicFramePr>
          <p:nvPr>
            <p:extLst>
              <p:ext uri="{D42A27DB-BD31-4B8C-83A1-F6EECF244321}">
                <p14:modId xmlns:p14="http://schemas.microsoft.com/office/powerpoint/2010/main" val="641035708"/>
              </p:ext>
            </p:extLst>
          </p:nvPr>
        </p:nvGraphicFramePr>
        <p:xfrm>
          <a:off x="972423" y="5076315"/>
          <a:ext cx="9471171" cy="911283"/>
        </p:xfrm>
        <a:graphic>
          <a:graphicData uri="http://schemas.openxmlformats.org/drawingml/2006/table">
            <a:tbl>
              <a:tblPr firstRow="1" firstCol="1" bandRow="1"/>
              <a:tblGrid>
                <a:gridCol w="2701955">
                  <a:extLst>
                    <a:ext uri="{9D8B030D-6E8A-4147-A177-3AD203B41FA5}">
                      <a16:colId xmlns:a16="http://schemas.microsoft.com/office/drawing/2014/main" val="1708816687"/>
                    </a:ext>
                  </a:extLst>
                </a:gridCol>
                <a:gridCol w="6769216">
                  <a:extLst>
                    <a:ext uri="{9D8B030D-6E8A-4147-A177-3AD203B41FA5}">
                      <a16:colId xmlns:a16="http://schemas.microsoft.com/office/drawing/2014/main" val="3674199908"/>
                    </a:ext>
                  </a:extLst>
                </a:gridCol>
              </a:tblGrid>
              <a:tr h="167487">
                <a:tc>
                  <a:txBody>
                    <a:bodyPr/>
                    <a:lstStyle/>
                    <a:p>
                      <a:pPr algn="l">
                        <a:lnSpc>
                          <a:spcPct val="107000"/>
                        </a:lnSpc>
                        <a:spcAft>
                          <a:spcPts val="0"/>
                        </a:spcAft>
                      </a:pPr>
                      <a:r>
                        <a:rPr lang="es-CO"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 </a:t>
                      </a: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META PRODUCTO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900">
                          <a:effectLst/>
                          <a:latin typeface="Calibri" panose="020F0502020204030204" pitchFamily="34" charset="0"/>
                          <a:ea typeface="Calibri" panose="020F0502020204030204" pitchFamily="34" charset="0"/>
                          <a:cs typeface="Times New Roman" panose="02020603050405020304" pitchFamily="18" charset="0"/>
                        </a:rPr>
                        <a:t>Infraestructura de laboratorios construida y dotada</a:t>
                      </a:r>
                      <a:r>
                        <a:rPr lang="es-CO"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088184"/>
                  </a:ext>
                </a:extLst>
              </a:tr>
              <a:tr h="443098">
                <a:tc>
                  <a:txBody>
                    <a:bodyPr/>
                    <a:lstStyle/>
                    <a:p>
                      <a:pPr algn="l">
                        <a:lnSpc>
                          <a:spcPct val="107000"/>
                        </a:lnSpc>
                        <a:spcAft>
                          <a:spcPts val="0"/>
                        </a:spcAft>
                      </a:pPr>
                      <a:r>
                        <a:rPr lang="es-CO"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 </a:t>
                      </a: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INDICADOR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900" dirty="0">
                          <a:effectLst/>
                          <a:latin typeface="Calibri" panose="020F0502020204030204" pitchFamily="34" charset="0"/>
                          <a:ea typeface="Calibri" panose="020F0502020204030204" pitchFamily="34" charset="0"/>
                          <a:cs typeface="Times New Roman" panose="02020603050405020304" pitchFamily="18" charset="0"/>
                        </a:rPr>
                        <a:t>Metros cuadrados construidos laboratorio de salud pública</a:t>
                      </a:r>
                    </a:p>
                    <a:p>
                      <a:pPr algn="l">
                        <a:lnSpc>
                          <a:spcPct val="107000"/>
                        </a:lnSpc>
                        <a:spcAft>
                          <a:spcPts val="0"/>
                        </a:spcAft>
                      </a:pPr>
                      <a:r>
                        <a:rPr lang="es-CO" sz="900" dirty="0">
                          <a:effectLst/>
                          <a:latin typeface="Calibri" panose="020F0502020204030204" pitchFamily="34" charset="0"/>
                          <a:ea typeface="Calibri" panose="020F0502020204030204" pitchFamily="34" charset="0"/>
                          <a:cs typeface="Times New Roman" panose="02020603050405020304" pitchFamily="18" charset="0"/>
                        </a:rPr>
                        <a:t>Mobiliario y Equipamiento Dotado</a:t>
                      </a:r>
                    </a:p>
                    <a:p>
                      <a:pPr algn="l">
                        <a:lnSpc>
                          <a:spcPct val="107000"/>
                        </a:lnSpc>
                        <a:spcAft>
                          <a:spcPts val="0"/>
                        </a:spcAft>
                      </a:pPr>
                      <a:r>
                        <a:rPr lang="es-CO" sz="900" dirty="0">
                          <a:effectLst/>
                          <a:latin typeface="Calibri" panose="020F0502020204030204" pitchFamily="34" charset="0"/>
                          <a:ea typeface="Calibri" panose="020F0502020204030204" pitchFamily="34" charset="0"/>
                          <a:cs typeface="Times New Roman" panose="02020603050405020304" pitchFamily="18" charset="0"/>
                        </a:rPr>
                        <a:t>Dotación de Equipos tecnológicos</a:t>
                      </a: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220359"/>
                  </a:ext>
                </a:extLst>
              </a:tr>
              <a:tr h="300698">
                <a:tc>
                  <a:txBody>
                    <a:bodyPr/>
                    <a:lstStyle/>
                    <a:p>
                      <a:pPr algn="l">
                        <a:lnSpc>
                          <a:spcPct val="107000"/>
                        </a:lnSpc>
                        <a:spcAft>
                          <a:spcPts val="0"/>
                        </a:spcAft>
                      </a:pPr>
                      <a:r>
                        <a:rPr lang="es-CO"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POBLACIÓN BENEFICIADA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900" dirty="0">
                          <a:effectLst/>
                          <a:latin typeface="Calibri" panose="020F0502020204030204" pitchFamily="34" charset="0"/>
                          <a:ea typeface="Calibri" panose="020F0502020204030204" pitchFamily="34" charset="0"/>
                          <a:cs typeface="Times New Roman" panose="02020603050405020304" pitchFamily="18" charset="0"/>
                        </a:rPr>
                        <a:t>Masculino 283.947</a:t>
                      </a:r>
                    </a:p>
                    <a:p>
                      <a:pPr algn="l">
                        <a:lnSpc>
                          <a:spcPct val="107000"/>
                        </a:lnSpc>
                        <a:spcAft>
                          <a:spcPts val="0"/>
                        </a:spcAft>
                      </a:pPr>
                      <a:r>
                        <a:rPr lang="es-CO" sz="900" dirty="0">
                          <a:effectLst/>
                          <a:latin typeface="Calibri" panose="020F0502020204030204" pitchFamily="34" charset="0"/>
                          <a:ea typeface="Calibri" panose="020F0502020204030204" pitchFamily="34" charset="0"/>
                          <a:cs typeface="Times New Roman" panose="02020603050405020304" pitchFamily="18" charset="0"/>
                        </a:rPr>
                        <a:t>Femenino 294.32</a:t>
                      </a: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115453"/>
                  </a:ext>
                </a:extLst>
              </a:tr>
            </a:tbl>
          </a:graphicData>
        </a:graphic>
      </p:graphicFrame>
    </p:spTree>
    <p:extLst>
      <p:ext uri="{BB962C8B-B14F-4D97-AF65-F5344CB8AC3E}">
        <p14:creationId xmlns:p14="http://schemas.microsoft.com/office/powerpoint/2010/main" val="448731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CADF6E6-2BE6-4C81-9F36-E30F143ED571}"/>
              </a:ext>
            </a:extLst>
          </p:cNvPr>
          <p:cNvGraphicFramePr>
            <a:graphicFrameLocks noGrp="1"/>
          </p:cNvGraphicFramePr>
          <p:nvPr>
            <p:extLst>
              <p:ext uri="{D42A27DB-BD31-4B8C-83A1-F6EECF244321}">
                <p14:modId xmlns:p14="http://schemas.microsoft.com/office/powerpoint/2010/main" val="2059047679"/>
              </p:ext>
            </p:extLst>
          </p:nvPr>
        </p:nvGraphicFramePr>
        <p:xfrm>
          <a:off x="972423" y="1009796"/>
          <a:ext cx="9471171" cy="5329374"/>
        </p:xfrm>
        <a:graphic>
          <a:graphicData uri="http://schemas.openxmlformats.org/drawingml/2006/table">
            <a:tbl>
              <a:tblPr firstRow="1" firstCol="1" bandRow="1"/>
              <a:tblGrid>
                <a:gridCol w="2701955">
                  <a:extLst>
                    <a:ext uri="{9D8B030D-6E8A-4147-A177-3AD203B41FA5}">
                      <a16:colId xmlns:a16="http://schemas.microsoft.com/office/drawing/2014/main" val="4001638704"/>
                    </a:ext>
                  </a:extLst>
                </a:gridCol>
                <a:gridCol w="6769216">
                  <a:extLst>
                    <a:ext uri="{9D8B030D-6E8A-4147-A177-3AD203B41FA5}">
                      <a16:colId xmlns:a16="http://schemas.microsoft.com/office/drawing/2014/main" val="1144480334"/>
                    </a:ext>
                  </a:extLst>
                </a:gridCol>
              </a:tblGrid>
              <a:tr h="169989">
                <a:tc>
                  <a:txBody>
                    <a:bodyPr/>
                    <a:lstStyle/>
                    <a:p>
                      <a:pPr algn="l">
                        <a:lnSpc>
                          <a:spcPct val="107000"/>
                        </a:lnSpc>
                        <a:spcAft>
                          <a:spcPts val="0"/>
                        </a:spcAft>
                      </a:pPr>
                      <a:r>
                        <a:rPr lang="es-CO"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MUNICIPIOS BENEFICIADOS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Todos los Municipios del Departamento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324537"/>
                  </a:ext>
                </a:extLst>
              </a:tr>
              <a:tr h="182349">
                <a:tc>
                  <a:txBody>
                    <a:bodyPr/>
                    <a:lstStyle/>
                    <a:p>
                      <a:pPr algn="l">
                        <a:lnSpc>
                          <a:spcPct val="107000"/>
                        </a:lnSpc>
                        <a:spcAft>
                          <a:spcPts val="0"/>
                        </a:spcAft>
                      </a:pPr>
                      <a:r>
                        <a:rPr lang="es-CO"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OBJETIVO GENERAL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900">
                          <a:effectLst/>
                          <a:latin typeface="Calibri" panose="020F0502020204030204" pitchFamily="34" charset="0"/>
                          <a:ea typeface="Calibri" panose="020F0502020204030204" pitchFamily="34" charset="0"/>
                          <a:cs typeface="Times New Roman" panose="02020603050405020304" pitchFamily="18" charset="0"/>
                        </a:rPr>
                        <a:t>Mejorar la capacidad instalada del laboratorio de salud pública en la realización de las actividades de inspección, vigilancia y control IVC</a:t>
                      </a:r>
                      <a:r>
                        <a:rPr lang="es-CO"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421273"/>
                  </a:ext>
                </a:extLst>
              </a:tr>
              <a:tr h="3248833">
                <a:tc>
                  <a:txBody>
                    <a:bodyPr/>
                    <a:lstStyle/>
                    <a:p>
                      <a:pPr algn="l">
                        <a:lnSpc>
                          <a:spcPct val="107000"/>
                        </a:lnSpc>
                        <a:spcAft>
                          <a:spcPts val="0"/>
                        </a:spcAft>
                      </a:pPr>
                      <a:r>
                        <a:rPr lang="es-CO"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COMPONENTES DEL PROYECTO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just">
                        <a:lnSpc>
                          <a:spcPct val="107000"/>
                        </a:lnSpc>
                        <a:spcAft>
                          <a:spcPts val="0"/>
                        </a:spcAft>
                        <a:buSzPts val="1100"/>
                        <a:buFont typeface="+mj-lt"/>
                        <a:buNone/>
                      </a:pPr>
                      <a:r>
                        <a:rPr lang="es-CO" sz="900" dirty="0">
                          <a:effectLst/>
                          <a:latin typeface="Calibri" panose="020F0502020204030204" pitchFamily="34" charset="0"/>
                          <a:ea typeface="Calibri" panose="020F0502020204030204" pitchFamily="34" charset="0"/>
                          <a:cs typeface="Times New Roman" panose="02020603050405020304" pitchFamily="18" charset="0"/>
                        </a:rPr>
                        <a:t>1.  Infraestructura de laboratorios construida y dotada</a:t>
                      </a: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Preliminares</a:t>
                      </a: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Movimiento de Tierras y Rellenos</a:t>
                      </a: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Cimentación</a:t>
                      </a: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Estructura</a:t>
                      </a: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Mamposterías y Fachadas</a:t>
                      </a: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Cubierta e impermeabilización</a:t>
                      </a: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Pañetes</a:t>
                      </a: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Cielo rasos</a:t>
                      </a: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Pintura</a:t>
                      </a: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Instalaciones Hidrosanitarias, Gas e Incendio</a:t>
                      </a: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Instalaciones Eléctricas Voz y Datos y Afines</a:t>
                      </a:r>
                    </a:p>
                    <a:p>
                      <a:pPr marL="285750" lvl="0" indent="-285750" algn="just">
                        <a:lnSpc>
                          <a:spcPct val="107000"/>
                        </a:lnSpc>
                        <a:spcAft>
                          <a:spcPts val="0"/>
                        </a:spcAft>
                        <a:buSzPts val="1100"/>
                        <a:buFont typeface="Wingdings" panose="05000000000000000000" pitchFamily="2" charset="2"/>
                        <a:buChar char=""/>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Pisos</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SzPts val="1100"/>
                        <a:buFont typeface="Wingdings" panose="05000000000000000000" pitchFamily="2" charset="2"/>
                        <a:buChar char=""/>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Enchapes</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SzPts val="1100"/>
                        <a:buFont typeface="Wingdings" panose="05000000000000000000" pitchFamily="2" charset="2"/>
                        <a:buChar char=""/>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Aparatos Sanitarios</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SzPts val="1100"/>
                        <a:buFont typeface="Wingdings" panose="05000000000000000000" pitchFamily="2" charset="2"/>
                        <a:buChar char=""/>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Carpintería en Aluminio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SzPts val="1100"/>
                        <a:buFont typeface="Wingdings" panose="05000000000000000000" pitchFamily="2" charset="2"/>
                        <a:buChar char=""/>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Vidrios, espejos y cerraduras</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SzPts val="1100"/>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Equipos mecánicos</a:t>
                      </a:r>
                    </a:p>
                    <a:p>
                      <a:pPr marL="285750" lvl="0" indent="-285750" algn="just">
                        <a:lnSpc>
                          <a:spcPct val="107000"/>
                        </a:lnSpc>
                        <a:spcAft>
                          <a:spcPts val="0"/>
                        </a:spcAft>
                        <a:buSzPts val="1100"/>
                        <a:buFont typeface="Wingdings" panose="05000000000000000000" pitchFamily="2" charset="2"/>
                        <a:buChar char=""/>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Ventilación Mecánica y Aire Acondicionado</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SzPts val="1100"/>
                        <a:buFont typeface="Wingdings" panose="05000000000000000000" pitchFamily="2" charset="2"/>
                        <a:buChar char=""/>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Aseo Final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0"/>
                        </a:spcAft>
                        <a:buSzPts val="1100"/>
                        <a:buFont typeface="Wingdings" panose="05000000000000000000" pitchFamily="2" charset="2"/>
                        <a:buChar char=""/>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 de Gases</a:t>
                      </a:r>
                      <a:endParaRPr lang="es-CO"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0"/>
                        </a:spcAft>
                        <a:buSzPts val="1100"/>
                        <a:buFont typeface="Wingdings" panose="05000000000000000000" pitchFamily="2" charset="2"/>
                        <a:buNone/>
                      </a:pPr>
                      <a:r>
                        <a:rPr lang="es-CO"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t>
                      </a:r>
                      <a:r>
                        <a:rPr lang="es-CO" sz="900" dirty="0">
                          <a:effectLst/>
                          <a:latin typeface="Calibri" panose="020F0502020204030204" pitchFamily="34" charset="0"/>
                          <a:ea typeface="Calibri" panose="020F0502020204030204" pitchFamily="34" charset="0"/>
                          <a:cs typeface="Times New Roman" panose="02020603050405020304" pitchFamily="18" charset="0"/>
                        </a:rPr>
                        <a:t>Servicio de asistencia técnica en inspección, vigilancia y control</a:t>
                      </a:r>
                    </a:p>
                    <a:p>
                      <a:pPr marL="171450" indent="-171450" algn="just">
                        <a:lnSpc>
                          <a:spcPct val="107000"/>
                        </a:lnSpc>
                        <a:spcAft>
                          <a:spcPts val="0"/>
                        </a:spcAft>
                        <a:buFont typeface="Wingdings" panose="05000000000000000000" pitchFamily="2" charset="2"/>
                        <a:buChar char="ü"/>
                      </a:pPr>
                      <a:r>
                        <a:rPr lang="es-CO" sz="900" dirty="0">
                          <a:effectLst/>
                          <a:latin typeface="Calibri" panose="020F0502020204030204" pitchFamily="34" charset="0"/>
                          <a:ea typeface="Calibri" panose="020F0502020204030204" pitchFamily="34" charset="0"/>
                          <a:cs typeface="Times New Roman" panose="02020603050405020304" pitchFamily="18" charset="0"/>
                        </a:rPr>
                        <a:t>Mobiliario Especializado</a:t>
                      </a:r>
                    </a:p>
                    <a:p>
                      <a:pPr marL="342900" lvl="0" indent="-342900" algn="just">
                        <a:lnSpc>
                          <a:spcPct val="107000"/>
                        </a:lnSpc>
                        <a:spcAft>
                          <a:spcPts val="0"/>
                        </a:spcAft>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Adquisición de Licencias</a:t>
                      </a:r>
                    </a:p>
                    <a:p>
                      <a:pPr marL="342900" lvl="0" indent="-342900" algn="just">
                        <a:lnSpc>
                          <a:spcPct val="107000"/>
                        </a:lnSpc>
                        <a:spcAft>
                          <a:spcPts val="0"/>
                        </a:spcAft>
                        <a:buFont typeface="Wingdings" panose="05000000000000000000" pitchFamily="2" charset="2"/>
                        <a:buChar char=""/>
                      </a:pPr>
                      <a:r>
                        <a:rPr lang="es-CO" sz="900" dirty="0">
                          <a:effectLst/>
                          <a:latin typeface="Calibri" panose="020F0502020204030204" pitchFamily="34" charset="0"/>
                          <a:ea typeface="Calibri" panose="020F0502020204030204" pitchFamily="34" charset="0"/>
                          <a:cs typeface="Times New Roman" panose="02020603050405020304" pitchFamily="18" charset="0"/>
                        </a:rPr>
                        <a:t>Honorarios Y Personal de Interventoría.</a:t>
                      </a:r>
                    </a:p>
                    <a:p>
                      <a:pPr marL="0" lvl="0" indent="0" algn="just">
                        <a:lnSpc>
                          <a:spcPct val="107000"/>
                        </a:lnSpc>
                        <a:spcAft>
                          <a:spcPts val="0"/>
                        </a:spcAft>
                        <a:buFont typeface="Wingdings" panose="05000000000000000000" pitchFamily="2" charset="2"/>
                        <a:buNone/>
                      </a:pP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822248"/>
                  </a:ext>
                </a:extLst>
              </a:tr>
              <a:tr h="148816">
                <a:tc>
                  <a:txBody>
                    <a:bodyPr/>
                    <a:lstStyle/>
                    <a:p>
                      <a:pPr algn="l">
                        <a:lnSpc>
                          <a:spcPct val="107000"/>
                        </a:lnSpc>
                        <a:spcAft>
                          <a:spcPts val="0"/>
                        </a:spcAft>
                      </a:pPr>
                      <a:r>
                        <a:rPr lang="es-CO"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 EMPLEOS GENERADOS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2766"/>
                  </a:ext>
                </a:extLst>
              </a:tr>
              <a:tr h="142381">
                <a:tc>
                  <a:txBody>
                    <a:bodyPr/>
                    <a:lstStyle/>
                    <a:p>
                      <a:pPr algn="l">
                        <a:lnSpc>
                          <a:spcPct val="107000"/>
                        </a:lnSpc>
                        <a:spcAft>
                          <a:spcPts val="0"/>
                        </a:spcAft>
                      </a:pPr>
                      <a:r>
                        <a:rPr lang="es-CO"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TIEMPO DE EJECUCIÓN DEL PROYECTO</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 años</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622941"/>
                  </a:ext>
                </a:extLst>
              </a:tr>
              <a:tr h="292285">
                <a:tc>
                  <a:txBody>
                    <a:bodyPr/>
                    <a:lstStyle/>
                    <a:p>
                      <a:pPr algn="just">
                        <a:lnSpc>
                          <a:spcPct val="107000"/>
                        </a:lnSpc>
                        <a:spcAft>
                          <a:spcPts val="0"/>
                        </a:spcAft>
                      </a:pPr>
                      <a:r>
                        <a:rPr lang="es-CO"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  FUENTES DE COFINANCIACIÓN DEL PROYECTO DE INVERSIÓN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 General de Regalías SGR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046532"/>
                  </a:ext>
                </a:extLst>
              </a:tr>
              <a:tr h="292285">
                <a:tc>
                  <a:txBody>
                    <a:bodyPr/>
                    <a:lstStyle/>
                    <a:p>
                      <a:pPr algn="just">
                        <a:lnSpc>
                          <a:spcPct val="107000"/>
                        </a:lnSpc>
                        <a:spcAft>
                          <a:spcPts val="0"/>
                        </a:spcAft>
                      </a:pPr>
                      <a:r>
                        <a:rPr lang="es-CO"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ENFOQUE CON EL CONPES DE REACTIVACIÓN ECONÓMICA</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520357"/>
                  </a:ext>
                </a:extLst>
              </a:tr>
              <a:tr h="292285">
                <a:tc>
                  <a:txBody>
                    <a:bodyPr/>
                    <a:lstStyle/>
                    <a:p>
                      <a:pPr algn="just">
                        <a:lnSpc>
                          <a:spcPct val="107000"/>
                        </a:lnSpc>
                        <a:spcAft>
                          <a:spcPts val="0"/>
                        </a:spcAft>
                      </a:pPr>
                      <a:r>
                        <a:rPr lang="es-CO"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 RELACIÓN DE ESTUDIOS TÉCNICOS CON QUE CUENTA EL PROYECTO</a:t>
                      </a:r>
                      <a:endParaRPr lang="es-CO" sz="90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s-CO"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Cuentas con todos los estudios de prefactibilidad </a:t>
                      </a:r>
                      <a:endParaRPr lang="es-C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093" marR="200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892949"/>
                  </a:ext>
                </a:extLst>
              </a:tr>
            </a:tbl>
          </a:graphicData>
        </a:graphic>
      </p:graphicFrame>
      <p:graphicFrame>
        <p:nvGraphicFramePr>
          <p:cNvPr id="3" name="Tabla 2">
            <a:extLst>
              <a:ext uri="{FF2B5EF4-FFF2-40B4-BE49-F238E27FC236}">
                <a16:creationId xmlns:a16="http://schemas.microsoft.com/office/drawing/2014/main" id="{3AEE4CAD-D77C-4B2A-8AC6-4AE412CDFACE}"/>
              </a:ext>
            </a:extLst>
          </p:cNvPr>
          <p:cNvGraphicFramePr>
            <a:graphicFrameLocks noGrp="1"/>
          </p:cNvGraphicFramePr>
          <p:nvPr>
            <p:extLst>
              <p:ext uri="{D42A27DB-BD31-4B8C-83A1-F6EECF244321}">
                <p14:modId xmlns:p14="http://schemas.microsoft.com/office/powerpoint/2010/main" val="2303767913"/>
              </p:ext>
            </p:extLst>
          </p:nvPr>
        </p:nvGraphicFramePr>
        <p:xfrm>
          <a:off x="972423" y="323996"/>
          <a:ext cx="9471171" cy="685800"/>
        </p:xfrm>
        <a:graphic>
          <a:graphicData uri="http://schemas.openxmlformats.org/drawingml/2006/table">
            <a:tbl>
              <a:tblPr/>
              <a:tblGrid>
                <a:gridCol w="2693566">
                  <a:extLst>
                    <a:ext uri="{9D8B030D-6E8A-4147-A177-3AD203B41FA5}">
                      <a16:colId xmlns:a16="http://schemas.microsoft.com/office/drawing/2014/main" val="4068757659"/>
                    </a:ext>
                  </a:extLst>
                </a:gridCol>
                <a:gridCol w="4890874">
                  <a:extLst>
                    <a:ext uri="{9D8B030D-6E8A-4147-A177-3AD203B41FA5}">
                      <a16:colId xmlns:a16="http://schemas.microsoft.com/office/drawing/2014/main" val="2845114991"/>
                    </a:ext>
                  </a:extLst>
                </a:gridCol>
                <a:gridCol w="1886731">
                  <a:extLst>
                    <a:ext uri="{9D8B030D-6E8A-4147-A177-3AD203B41FA5}">
                      <a16:colId xmlns:a16="http://schemas.microsoft.com/office/drawing/2014/main" val="492985336"/>
                    </a:ext>
                  </a:extLst>
                </a:gridCol>
              </a:tblGrid>
              <a:tr h="175315">
                <a:tc rowSpan="4">
                  <a:txBody>
                    <a:bodyPr/>
                    <a:lstStyle/>
                    <a:p>
                      <a:pPr algn="l" fontAlgn="ctr"/>
                      <a:r>
                        <a:rPr lang="es-CO" sz="900" b="0" i="0" u="none" strike="noStrike" dirty="0">
                          <a:solidFill>
                            <a:srgbClr val="000000"/>
                          </a:solidFill>
                          <a:effectLst/>
                          <a:latin typeface="Calibri" panose="020F0502020204030204" pitchFamily="34" charset="0"/>
                        </a:rPr>
                        <a:t> </a:t>
                      </a:r>
                    </a:p>
                  </a:txBody>
                  <a:tcPr marL="3242" marR="3242" marT="3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1" i="0" u="none" strike="noStrike" dirty="0">
                          <a:solidFill>
                            <a:srgbClr val="000000"/>
                          </a:solidFill>
                          <a:effectLst/>
                          <a:latin typeface="Arial" panose="020B0604020202020204" pitchFamily="34" charset="0"/>
                        </a:rPr>
                        <a:t>FORMATO  </a:t>
                      </a:r>
                    </a:p>
                  </a:txBody>
                  <a:tcPr marL="3242" marR="3242" marT="32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1" i="0" u="none" strike="noStrike" dirty="0">
                          <a:solidFill>
                            <a:srgbClr val="000000"/>
                          </a:solidFill>
                          <a:effectLst/>
                          <a:latin typeface="Calibri"/>
                        </a:rPr>
                        <a:t>Código:</a:t>
                      </a:r>
                      <a:r>
                        <a:rPr lang="es-CO" sz="1200" b="1" kern="1200" dirty="0">
                          <a:solidFill>
                            <a:schemeClr val="tx1"/>
                          </a:solidFill>
                          <a:effectLst/>
                          <a:latin typeface="+mn-lt"/>
                          <a:ea typeface="+mn-ea"/>
                          <a:cs typeface="+mn-cs"/>
                        </a:rPr>
                        <a:t>F-PLA-69</a:t>
                      </a:r>
                      <a:endParaRPr lang="es-CO" sz="1200" b="1" i="0" u="none" strike="noStrike" dirty="0">
                        <a:solidFill>
                          <a:srgbClr val="000000"/>
                        </a:solidFill>
                        <a:effectLst/>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395451"/>
                  </a:ext>
                </a:extLst>
              </a:tr>
              <a:tr h="160706">
                <a:tc vMerge="1">
                  <a:txBody>
                    <a:bodyPr/>
                    <a:lstStyle/>
                    <a:p>
                      <a:endParaRPr lang="es-CO"/>
                    </a:p>
                  </a:txBody>
                  <a:tcPr/>
                </a:tc>
                <a:tc rowSpan="3">
                  <a:txBody>
                    <a:bodyPr/>
                    <a:lstStyle/>
                    <a:p>
                      <a:pPr algn="ctr" fontAlgn="ctr"/>
                      <a:r>
                        <a:rPr lang="es-MX" sz="900" b="1" i="0" u="none" strike="noStrike" dirty="0">
                          <a:solidFill>
                            <a:srgbClr val="000000"/>
                          </a:solidFill>
                          <a:effectLst/>
                          <a:latin typeface="Arial" panose="020B0604020202020204" pitchFamily="34" charset="0"/>
                        </a:rPr>
                        <a:t>PROPUESTAS DE PROYECTOS Y/O INICIATIVAS  DE INVERSIÓN CAPÍTULO INVERSIÓN SGR </a:t>
                      </a:r>
                    </a:p>
                  </a:txBody>
                  <a:tcPr marL="3242" marR="3242" marT="324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CO" sz="1100" b="1" i="0" u="none" strike="noStrike" dirty="0">
                          <a:solidFill>
                            <a:srgbClr val="000000"/>
                          </a:solidFill>
                          <a:effectLst/>
                          <a:latin typeface="Arial"/>
                        </a:rPr>
                        <a:t>Versión: 01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927772"/>
                  </a:ext>
                </a:extLst>
              </a:tr>
              <a:tr h="160706">
                <a:tc vMerge="1">
                  <a:txBody>
                    <a:bodyPr/>
                    <a:lstStyle/>
                    <a:p>
                      <a:endParaRPr lang="es-CO"/>
                    </a:p>
                  </a:txBody>
                  <a:tcPr/>
                </a:tc>
                <a:tc vMerge="1">
                  <a:txBody>
                    <a:bodyPr/>
                    <a:lstStyle/>
                    <a:p>
                      <a:endParaRPr lang="es-CO"/>
                    </a:p>
                  </a:txBody>
                  <a:tcPr/>
                </a:tc>
                <a:tc>
                  <a:txBody>
                    <a:bodyPr/>
                    <a:lstStyle/>
                    <a:p>
                      <a:pPr algn="just" fontAlgn="ctr"/>
                      <a:r>
                        <a:rPr lang="es-CO" sz="1100" b="1" i="0" u="none" strike="noStrike" dirty="0">
                          <a:solidFill>
                            <a:srgbClr val="000000"/>
                          </a:solidFill>
                          <a:effectLst/>
                          <a:latin typeface="Arial"/>
                        </a:rPr>
                        <a:t>Fecha:  07/04/2021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965961"/>
                  </a:ext>
                </a:extLst>
              </a:tr>
              <a:tr h="160706">
                <a:tc vMerge="1">
                  <a:txBody>
                    <a:bodyPr/>
                    <a:lstStyle/>
                    <a:p>
                      <a:endParaRPr lang="es-CO"/>
                    </a:p>
                  </a:txBody>
                  <a:tcPr/>
                </a:tc>
                <a:tc vMerge="1">
                  <a:txBody>
                    <a:bodyPr/>
                    <a:lstStyle/>
                    <a:p>
                      <a:endParaRPr lang="es-CO"/>
                    </a:p>
                  </a:txBody>
                  <a:tcPr/>
                </a:tc>
                <a:tc>
                  <a:txBody>
                    <a:bodyPr/>
                    <a:lstStyle/>
                    <a:p>
                      <a:pPr algn="l" fontAlgn="b"/>
                      <a:r>
                        <a:rPr lang="es-CO" sz="1100" b="1" i="0" u="none" strike="noStrike" dirty="0">
                          <a:solidFill>
                            <a:srgbClr val="000000"/>
                          </a:solidFill>
                          <a:effectLst/>
                          <a:latin typeface="Calibri"/>
                        </a:rPr>
                        <a:t>Página 1 de 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5927733"/>
                  </a:ext>
                </a:extLst>
              </a:tr>
            </a:tbl>
          </a:graphicData>
        </a:graphic>
      </p:graphicFrame>
    </p:spTree>
    <p:extLst>
      <p:ext uri="{BB962C8B-B14F-4D97-AF65-F5344CB8AC3E}">
        <p14:creationId xmlns:p14="http://schemas.microsoft.com/office/powerpoint/2010/main" val="36405922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444632" y="3566108"/>
            <a:ext cx="9302735" cy="1312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a:solidFill>
                  <a:schemeClr val="tx1"/>
                </a:solidFill>
              </a:rPr>
              <a:t>Formatos</a:t>
            </a:r>
          </a:p>
          <a:p>
            <a:pPr algn="ctr"/>
            <a:r>
              <a:rPr lang="es-CO" sz="3200" dirty="0">
                <a:solidFill>
                  <a:schemeClr val="tx1"/>
                </a:solidFill>
              </a:rPr>
              <a:t>proceso de participación</a:t>
            </a:r>
          </a:p>
        </p:txBody>
      </p:sp>
      <p:pic>
        <p:nvPicPr>
          <p:cNvPr id="9" name="Imagen 8">
            <a:extLst>
              <a:ext uri="{FF2B5EF4-FFF2-40B4-BE49-F238E27FC236}">
                <a16:creationId xmlns:a16="http://schemas.microsoft.com/office/drawing/2014/main" id="{41F7672D-6A10-43A4-BCAE-6B64489099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498" y="1177195"/>
            <a:ext cx="3979895" cy="1695223"/>
          </a:xfrm>
          <a:prstGeom prst="rect">
            <a:avLst/>
          </a:prstGeom>
        </p:spPr>
      </p:pic>
    </p:spTree>
    <p:extLst>
      <p:ext uri="{BB962C8B-B14F-4D97-AF65-F5344CB8AC3E}">
        <p14:creationId xmlns:p14="http://schemas.microsoft.com/office/powerpoint/2010/main" val="8183263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74C0042-1567-4E33-A6C7-CB1CFE781101}"/>
              </a:ext>
            </a:extLst>
          </p:cNvPr>
          <p:cNvPicPr>
            <a:picLocks noChangeAspect="1"/>
          </p:cNvPicPr>
          <p:nvPr/>
        </p:nvPicPr>
        <p:blipFill rotWithShape="1">
          <a:blip r:embed="rId2"/>
          <a:srcRect l="14381" t="20061" r="53417" b="7767"/>
          <a:stretch/>
        </p:blipFill>
        <p:spPr>
          <a:xfrm>
            <a:off x="1047941" y="486562"/>
            <a:ext cx="4631406" cy="5838738"/>
          </a:xfrm>
          <a:prstGeom prst="rect">
            <a:avLst/>
          </a:prstGeom>
        </p:spPr>
      </p:pic>
      <p:pic>
        <p:nvPicPr>
          <p:cNvPr id="4" name="Imagen 3">
            <a:extLst>
              <a:ext uri="{FF2B5EF4-FFF2-40B4-BE49-F238E27FC236}">
                <a16:creationId xmlns:a16="http://schemas.microsoft.com/office/drawing/2014/main" id="{DD11278A-3397-49C4-936F-F7C7CD291BD6}"/>
              </a:ext>
            </a:extLst>
          </p:cNvPr>
          <p:cNvPicPr>
            <a:picLocks noChangeAspect="1"/>
          </p:cNvPicPr>
          <p:nvPr/>
        </p:nvPicPr>
        <p:blipFill rotWithShape="1">
          <a:blip r:embed="rId3"/>
          <a:srcRect l="36124" t="18960" r="34977" b="11193"/>
          <a:stretch/>
        </p:blipFill>
        <p:spPr>
          <a:xfrm>
            <a:off x="6512655" y="486562"/>
            <a:ext cx="4082640" cy="5684669"/>
          </a:xfrm>
          <a:prstGeom prst="rect">
            <a:avLst/>
          </a:prstGeom>
        </p:spPr>
      </p:pic>
    </p:spTree>
    <p:extLst>
      <p:ext uri="{BB962C8B-B14F-4D97-AF65-F5344CB8AC3E}">
        <p14:creationId xmlns:p14="http://schemas.microsoft.com/office/powerpoint/2010/main" val="2382974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EFA685-8235-4FB0-BA29-46866DFCC784}"/>
              </a:ext>
            </a:extLst>
          </p:cNvPr>
          <p:cNvPicPr>
            <a:picLocks noChangeAspect="1"/>
          </p:cNvPicPr>
          <p:nvPr/>
        </p:nvPicPr>
        <p:blipFill rotWithShape="1">
          <a:blip r:embed="rId2"/>
          <a:srcRect l="34908" t="18715" r="34840" b="8991"/>
          <a:stretch/>
        </p:blipFill>
        <p:spPr>
          <a:xfrm>
            <a:off x="1386390" y="564159"/>
            <a:ext cx="4254721" cy="5719195"/>
          </a:xfrm>
          <a:prstGeom prst="rect">
            <a:avLst/>
          </a:prstGeom>
        </p:spPr>
      </p:pic>
      <p:pic>
        <p:nvPicPr>
          <p:cNvPr id="4" name="Imagen 3">
            <a:extLst>
              <a:ext uri="{FF2B5EF4-FFF2-40B4-BE49-F238E27FC236}">
                <a16:creationId xmlns:a16="http://schemas.microsoft.com/office/drawing/2014/main" id="{2A2EFCA4-DAAD-4AEC-B190-FB97BC3918AB}"/>
              </a:ext>
            </a:extLst>
          </p:cNvPr>
          <p:cNvPicPr>
            <a:picLocks noChangeAspect="1"/>
          </p:cNvPicPr>
          <p:nvPr/>
        </p:nvPicPr>
        <p:blipFill rotWithShape="1">
          <a:blip r:embed="rId3"/>
          <a:srcRect l="18303" t="16606" r="51353" b="9358"/>
          <a:stretch/>
        </p:blipFill>
        <p:spPr>
          <a:xfrm>
            <a:off x="6550891" y="524311"/>
            <a:ext cx="3942825" cy="5591689"/>
          </a:xfrm>
          <a:prstGeom prst="rect">
            <a:avLst/>
          </a:prstGeom>
        </p:spPr>
      </p:pic>
    </p:spTree>
    <p:extLst>
      <p:ext uri="{BB962C8B-B14F-4D97-AF65-F5344CB8AC3E}">
        <p14:creationId xmlns:p14="http://schemas.microsoft.com/office/powerpoint/2010/main" val="34678613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91022F0-1BB8-4ED0-A6EC-9994AC6EA6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998" r="112"/>
          <a:stretch/>
        </p:blipFill>
        <p:spPr>
          <a:xfrm>
            <a:off x="10071652" y="0"/>
            <a:ext cx="2120348" cy="6858000"/>
          </a:xfrm>
          <a:prstGeom prst="rect">
            <a:avLst/>
          </a:prstGeom>
        </p:spPr>
      </p:pic>
      <p:pic>
        <p:nvPicPr>
          <p:cNvPr id="10" name="Imagen 9">
            <a:extLst>
              <a:ext uri="{FF2B5EF4-FFF2-40B4-BE49-F238E27FC236}">
                <a16:creationId xmlns:a16="http://schemas.microsoft.com/office/drawing/2014/main" id="{21945718-2110-48E2-922D-10E6B9B530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424" y="5530183"/>
            <a:ext cx="3528489" cy="964249"/>
          </a:xfrm>
          <a:prstGeom prst="rect">
            <a:avLst/>
          </a:prstGeom>
        </p:spPr>
      </p:pic>
      <p:pic>
        <p:nvPicPr>
          <p:cNvPr id="5" name="Imagen 4">
            <a:extLst>
              <a:ext uri="{FF2B5EF4-FFF2-40B4-BE49-F238E27FC236}">
                <a16:creationId xmlns:a16="http://schemas.microsoft.com/office/drawing/2014/main" id="{75C559A0-F002-4548-AFA4-CAEBEFB968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7159"/>
          <a:stretch/>
        </p:blipFill>
        <p:spPr>
          <a:xfrm>
            <a:off x="0" y="0"/>
            <a:ext cx="1139687" cy="6858000"/>
          </a:xfrm>
          <a:prstGeom prst="rect">
            <a:avLst/>
          </a:prstGeom>
        </p:spPr>
      </p:pic>
      <p:grpSp>
        <p:nvGrpSpPr>
          <p:cNvPr id="13" name="Grupo 12">
            <a:extLst>
              <a:ext uri="{FF2B5EF4-FFF2-40B4-BE49-F238E27FC236}">
                <a16:creationId xmlns:a16="http://schemas.microsoft.com/office/drawing/2014/main" id="{E4F8976B-CAEF-4052-96C2-73371C72925C}"/>
              </a:ext>
            </a:extLst>
          </p:cNvPr>
          <p:cNvGrpSpPr/>
          <p:nvPr/>
        </p:nvGrpSpPr>
        <p:grpSpPr>
          <a:xfrm>
            <a:off x="3046646" y="515902"/>
            <a:ext cx="5431547" cy="2785047"/>
            <a:chOff x="3289235" y="118590"/>
            <a:chExt cx="5431547" cy="2785047"/>
          </a:xfrm>
        </p:grpSpPr>
        <p:pic>
          <p:nvPicPr>
            <p:cNvPr id="11" name="Imagen 10">
              <a:extLst>
                <a:ext uri="{FF2B5EF4-FFF2-40B4-BE49-F238E27FC236}">
                  <a16:creationId xmlns:a16="http://schemas.microsoft.com/office/drawing/2014/main" id="{E767F341-C05D-447D-85B4-79C243701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9235" y="118590"/>
              <a:ext cx="5431547" cy="2292101"/>
            </a:xfrm>
            <a:prstGeom prst="rect">
              <a:avLst/>
            </a:prstGeom>
          </p:spPr>
        </p:pic>
        <p:sp>
          <p:nvSpPr>
            <p:cNvPr id="12" name="CuadroTexto 11">
              <a:extLst>
                <a:ext uri="{FF2B5EF4-FFF2-40B4-BE49-F238E27FC236}">
                  <a16:creationId xmlns:a16="http://schemas.microsoft.com/office/drawing/2014/main" id="{FF9A84B2-E156-4607-A2FD-A0E3C0AD3573}"/>
                </a:ext>
              </a:extLst>
            </p:cNvPr>
            <p:cNvSpPr txBox="1"/>
            <p:nvPr/>
          </p:nvSpPr>
          <p:spPr>
            <a:xfrm>
              <a:off x="3742145" y="2380417"/>
              <a:ext cx="4525726" cy="523220"/>
            </a:xfrm>
            <a:prstGeom prst="rect">
              <a:avLst/>
            </a:prstGeom>
            <a:noFill/>
          </p:spPr>
          <p:txBody>
            <a:bodyPr wrap="none" rtlCol="0">
              <a:spAutoFit/>
            </a:bodyPr>
            <a:lstStyle/>
            <a:p>
              <a:r>
                <a:rPr lang="es-MX" sz="2800" b="1" i="1" dirty="0">
                  <a:solidFill>
                    <a:srgbClr val="002060"/>
                  </a:solidFill>
                </a:rPr>
                <a:t>GOBERNACIÓN DEL QUINDÍO</a:t>
              </a:r>
              <a:endParaRPr lang="es-CO" sz="2800" b="1" i="1" dirty="0">
                <a:solidFill>
                  <a:srgbClr val="002060"/>
                </a:solidFill>
              </a:endParaRPr>
            </a:p>
          </p:txBody>
        </p:sp>
      </p:grpSp>
      <p:sp>
        <p:nvSpPr>
          <p:cNvPr id="2" name="CuadroTexto 1">
            <a:extLst>
              <a:ext uri="{FF2B5EF4-FFF2-40B4-BE49-F238E27FC236}">
                <a16:creationId xmlns:a16="http://schemas.microsoft.com/office/drawing/2014/main" id="{2E5695D0-1846-470D-B700-1728C6AE9BAC}"/>
              </a:ext>
            </a:extLst>
          </p:cNvPr>
          <p:cNvSpPr txBox="1"/>
          <p:nvPr/>
        </p:nvSpPr>
        <p:spPr>
          <a:xfrm>
            <a:off x="3348471" y="3723782"/>
            <a:ext cx="5003263" cy="1107996"/>
          </a:xfrm>
          <a:prstGeom prst="rect">
            <a:avLst/>
          </a:prstGeom>
          <a:noFill/>
        </p:spPr>
        <p:txBody>
          <a:bodyPr wrap="square" rtlCol="0">
            <a:spAutoFit/>
          </a:bodyPr>
          <a:lstStyle/>
          <a:p>
            <a:pPr algn="ctr"/>
            <a:r>
              <a:rPr lang="es-CO" sz="6600" b="1" dirty="0">
                <a:solidFill>
                  <a:srgbClr val="002060"/>
                </a:solidFill>
              </a:rPr>
              <a:t>¡GRACIAS!</a:t>
            </a:r>
          </a:p>
        </p:txBody>
      </p:sp>
    </p:spTree>
    <p:extLst>
      <p:ext uri="{BB962C8B-B14F-4D97-AF65-F5344CB8AC3E}">
        <p14:creationId xmlns:p14="http://schemas.microsoft.com/office/powerpoint/2010/main" val="33329373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Gallery</Template>
  <TotalTime>8330</TotalTime>
  <Words>18943</Words>
  <Application>Microsoft Office PowerPoint</Application>
  <PresentationFormat>Panorámica</PresentationFormat>
  <Paragraphs>3665</Paragraphs>
  <Slides>98</Slides>
  <Notes>4</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98</vt:i4>
      </vt:variant>
    </vt:vector>
  </HeadingPairs>
  <TitlesOfParts>
    <vt:vector size="109" baseType="lpstr">
      <vt:lpstr>Arial</vt:lpstr>
      <vt:lpstr>Arial Black</vt:lpstr>
      <vt:lpstr>Arial Narrow</vt:lpstr>
      <vt:lpstr>Arial Unicode MS</vt:lpstr>
      <vt:lpstr>Calibri</vt:lpstr>
      <vt:lpstr>Calibri Light</vt:lpstr>
      <vt:lpstr>Montserrat</vt:lpstr>
      <vt:lpstr>Times New Roman</vt:lpstr>
      <vt:lpstr>Wingdings</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Pasos para la elaboración del capítulo independiente “Inversiones con cargo al SGR”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Mario</dc:creator>
  <cp:lastModifiedBy>DIRPLANEACION04</cp:lastModifiedBy>
  <cp:revision>644</cp:revision>
  <cp:lastPrinted>2021-04-29T18:38:19Z</cp:lastPrinted>
  <dcterms:created xsi:type="dcterms:W3CDTF">2020-01-02T14:16:52Z</dcterms:created>
  <dcterms:modified xsi:type="dcterms:W3CDTF">2021-04-29T18:41:31Z</dcterms:modified>
</cp:coreProperties>
</file>